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62" r:id="rId4"/>
    <p:sldId id="274" r:id="rId5"/>
    <p:sldId id="258" r:id="rId6"/>
    <p:sldId id="259" r:id="rId7"/>
    <p:sldId id="260" r:id="rId8"/>
    <p:sldId id="271" r:id="rId9"/>
    <p:sldId id="272" r:id="rId10"/>
    <p:sldId id="277" r:id="rId11"/>
    <p:sldId id="267" r:id="rId12"/>
    <p:sldId id="278" r:id="rId13"/>
    <p:sldId id="263" r:id="rId14"/>
    <p:sldId id="268" r:id="rId15"/>
    <p:sldId id="264" r:id="rId16"/>
    <p:sldId id="269" r:id="rId17"/>
    <p:sldId id="265" r:id="rId18"/>
    <p:sldId id="266" r:id="rId19"/>
    <p:sldId id="279" r:id="rId20"/>
    <p:sldId id="280" r:id="rId21"/>
    <p:sldId id="281" r:id="rId22"/>
    <p:sldId id="282" r:id="rId23"/>
    <p:sldId id="283" r:id="rId24"/>
    <p:sldId id="284" r:id="rId25"/>
    <p:sldId id="275" r:id="rId26"/>
    <p:sldId id="276" r:id="rId27"/>
    <p:sldId id="25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5957"/>
    <a:srgbClr val="CF804B"/>
    <a:srgbClr val="653601"/>
    <a:srgbClr val="CF0D1F"/>
    <a:srgbClr val="0CB3EA"/>
    <a:srgbClr val="015581"/>
    <a:srgbClr val="0065A5"/>
    <a:srgbClr val="DA8E8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naslo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414463"/>
            <a:ext cx="81026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65360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802063"/>
            <a:ext cx="8102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624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0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9069" y="365125"/>
            <a:ext cx="2047092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6510867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3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88DCB-79DF-4703-BBA0-6C91366F9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84290A2A-892B-44B2-B60D-383A456204F3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16764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4A47A-F0E7-4A46-ABFC-3FD7BD33C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9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F2FA6-D3E1-48E8-B96F-9E020C211B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4B486-B9D9-40B7-8AF7-6BD286497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9CB63-855B-41B5-8E8E-D9F9C3A1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9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6CDAE5D-7179-4C22-ADE5-86FC2839E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57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31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lo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197100"/>
            <a:ext cx="9762067" cy="2403476"/>
          </a:xfrm>
        </p:spPr>
        <p:txBody>
          <a:bodyPr anchor="b"/>
          <a:lstStyle>
            <a:lvl1pPr algn="l">
              <a:defRPr sz="6000">
                <a:solidFill>
                  <a:srgbClr val="65360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4627565"/>
            <a:ext cx="976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363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aslov i 2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1" y="2197100"/>
            <a:ext cx="4842332" cy="3970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21299" y="2197100"/>
            <a:ext cx="4792135" cy="3970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7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250827"/>
            <a:ext cx="896436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718" y="2184393"/>
            <a:ext cx="49051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7718" y="3008306"/>
            <a:ext cx="4905140" cy="3151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00918" y="2184393"/>
            <a:ext cx="49292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00918" y="3008306"/>
            <a:ext cx="4929297" cy="3151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26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57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opisom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13954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333" y="1054101"/>
            <a:ext cx="5416827" cy="48148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13954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98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opisom sl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457200"/>
            <a:ext cx="33274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59200" y="2146300"/>
            <a:ext cx="6654801" cy="372268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801" y="2057400"/>
            <a:ext cx="33274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423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133" y="339726"/>
            <a:ext cx="79840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s-Latn-BA" dirty="0"/>
              <a:t>Kliknite da biste uredili stilove prototipa naslova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134" y="1828801"/>
            <a:ext cx="9999133" cy="432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s-Latn-BA"/>
              <a:t>Kliknite da biste uredili stilove teksta prototipa</a:t>
            </a:r>
          </a:p>
          <a:p>
            <a:pPr lvl="1"/>
            <a:r>
              <a:rPr lang="bs-Latn-BA"/>
              <a:t>Drugi nivo</a:t>
            </a:r>
          </a:p>
          <a:p>
            <a:pPr lvl="2"/>
            <a:r>
              <a:rPr lang="bs-Latn-BA"/>
              <a:t>Treći nivo</a:t>
            </a:r>
          </a:p>
          <a:p>
            <a:pPr lvl="3"/>
            <a:r>
              <a:rPr lang="bs-Latn-BA"/>
              <a:t>Četvrti nivo</a:t>
            </a:r>
          </a:p>
          <a:p>
            <a:pPr lvl="4"/>
            <a:r>
              <a:rPr lang="bs-Latn-BA"/>
              <a:t>Peti nivo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16200000">
            <a:off x="-1082867" y="5273484"/>
            <a:ext cx="1695700" cy="4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5360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5360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5360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5360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5360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5360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9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Friday Night Justice Part 3</a:t>
            </a:r>
            <a:br>
              <a:rPr lang="en-US" dirty="0"/>
            </a:br>
            <a:r>
              <a:rPr lang="en-US" i="1" dirty="0"/>
              <a:t>Cross-Examination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Amos 3:1-15</a:t>
            </a:r>
          </a:p>
        </p:txBody>
      </p:sp>
    </p:spTree>
    <p:extLst>
      <p:ext uri="{BB962C8B-B14F-4D97-AF65-F5344CB8AC3E}">
        <p14:creationId xmlns:p14="http://schemas.microsoft.com/office/powerpoint/2010/main" val="3893195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425A17C1-7112-470E-A87B-E78B613E9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Just Answer the Questions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8E90F71-B6AA-4F82-9BC3-D0397A3D553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90357" y="1424122"/>
            <a:ext cx="3810000" cy="1892053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Do two form companionship without a deal?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06C92BE2-E123-4FCB-9758-BE9B5A5EA7A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330914" y="3679987"/>
            <a:ext cx="3810000" cy="15303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>
                <a:solidFill>
                  <a:schemeClr val="tx2">
                    <a:lumMod val="90000"/>
                  </a:schemeClr>
                </a:solidFill>
              </a:rPr>
              <a:t>No! It takes two to tango and two to make a deal.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56BA9-6356-4269-ADDA-B3336924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758" y="2957726"/>
            <a:ext cx="6019419" cy="34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3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wawa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82EF66-D0EF-4FFC-928E-E1FA5401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0"/>
            <a:ext cx="7958331" cy="1077229"/>
          </a:xfrm>
        </p:spPr>
        <p:txBody>
          <a:bodyPr/>
          <a:lstStyle/>
          <a:p>
            <a:r>
              <a:rPr lang="en-US" dirty="0"/>
              <a:t>SO, What?!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58EEA6-82BA-49B8-A04F-CE49231CD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" y="1362456"/>
            <a:ext cx="10823713" cy="5202936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chemeClr val="tx2">
                    <a:lumMod val="90000"/>
                  </a:schemeClr>
                </a:solidFill>
              </a:rPr>
              <a:t>There’s an old saying, “You can’t </a:t>
            </a:r>
            <a:br>
              <a:rPr lang="en-US" sz="4000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4000" dirty="0">
                <a:solidFill>
                  <a:schemeClr val="tx2">
                    <a:lumMod val="90000"/>
                  </a:schemeClr>
                </a:solidFill>
              </a:rPr>
              <a:t>cheat an honest man!”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chemeClr val="tx2">
                    <a:lumMod val="90000"/>
                  </a:schemeClr>
                </a:solidFill>
              </a:rPr>
              <a:t>Even when we are influenced to do something wrong, we must have some desire or motive to do it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chemeClr val="tx2">
                    <a:lumMod val="90000"/>
                  </a:schemeClr>
                </a:solidFill>
              </a:rPr>
              <a:t>Think about who and what influences you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chemeClr val="tx2">
                    <a:lumMod val="90000"/>
                  </a:schemeClr>
                </a:solidFill>
              </a:rPr>
              <a:t>Watch who you “hang with” and where you get your information/counsel</a:t>
            </a:r>
          </a:p>
        </p:txBody>
      </p:sp>
    </p:spTree>
    <p:extLst>
      <p:ext uri="{BB962C8B-B14F-4D97-AF65-F5344CB8AC3E}">
        <p14:creationId xmlns:p14="http://schemas.microsoft.com/office/powerpoint/2010/main" val="3548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8318A-1E14-4F8B-B248-39933168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could this be more?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E351D-BD73-47F4-A1D9-82B74B88D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social ill was reflected in this travel arrangement?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Was Amos implying that HE was traveling with someone?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He was traveling with WHOM?</a:t>
            </a:r>
          </a:p>
        </p:txBody>
      </p:sp>
    </p:spTree>
    <p:extLst>
      <p:ext uri="{BB962C8B-B14F-4D97-AF65-F5344CB8AC3E}">
        <p14:creationId xmlns:p14="http://schemas.microsoft.com/office/powerpoint/2010/main" val="4195465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425A17C1-7112-470E-A87B-E78B613E9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3147" y="160685"/>
            <a:ext cx="7950984" cy="1081705"/>
          </a:xfrm>
        </p:spPr>
        <p:txBody>
          <a:bodyPr/>
          <a:lstStyle/>
          <a:p>
            <a:r>
              <a:rPr lang="en-US" altLang="en-US" dirty="0"/>
              <a:t>Obvious Answers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8E90F71-B6AA-4F82-9BC3-D0397A3D553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917257" y="1783672"/>
            <a:ext cx="4195809" cy="1170373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Do predators howl without prey?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06C92BE2-E123-4FCB-9758-BE9B5A5EA7A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917257" y="3764807"/>
            <a:ext cx="3810000" cy="149366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>
                <a:solidFill>
                  <a:schemeClr val="tx2">
                    <a:lumMod val="90000"/>
                  </a:schemeClr>
                </a:solidFill>
              </a:rPr>
              <a:t>No! They would lose their stealth capacity.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21366-9BFC-4C4C-B7CA-136100E38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44" y="1242390"/>
            <a:ext cx="5449795" cy="544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0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wawa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A199F5-26B7-4D2A-A7CE-604EFA915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Your Point?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9E2D32-AE53-4946-9A77-FAB1F6666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046" y="1359673"/>
            <a:ext cx="9619163" cy="528523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There’s an old saying, “The squeaky </a:t>
            </a:r>
            <a:br>
              <a:rPr lang="en-US" sz="3600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wheel gets the grease.”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Sometimes, we pay more attention to those who make a lot of noise than we should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We need to make sure people “have the goods” before we trust them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So, if Amos is being metaphorical here, name the LION and the PREY?</a:t>
            </a:r>
          </a:p>
        </p:txBody>
      </p:sp>
    </p:spTree>
    <p:extLst>
      <p:ext uri="{BB962C8B-B14F-4D97-AF65-F5344CB8AC3E}">
        <p14:creationId xmlns:p14="http://schemas.microsoft.com/office/powerpoint/2010/main" val="249815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B06220-C690-418E-8257-2877ED186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691" y="505650"/>
            <a:ext cx="7438717" cy="5579038"/>
          </a:xfrm>
          <a:prstGeom prst="rect">
            <a:avLst/>
          </a:prstGeom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68E90F71-B6AA-4F82-9BC3-D0397A3D553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5509" y="703764"/>
            <a:ext cx="3810000" cy="1276905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Do traps go off </a:t>
            </a:r>
            <a:br>
              <a:rPr lang="en-US" altLang="en-US" sz="3200" dirty="0"/>
            </a:br>
            <a:r>
              <a:rPr lang="en-US" altLang="en-US" sz="3200" dirty="0"/>
              <a:t>by themselves?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06C92BE2-E123-4FCB-9758-BE9B5A5EA7A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5509" y="4801284"/>
            <a:ext cx="3810000" cy="100441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>
                <a:solidFill>
                  <a:schemeClr val="tx2">
                    <a:lumMod val="90000"/>
                  </a:schemeClr>
                </a:solidFill>
              </a:rPr>
              <a:t>No! There is </a:t>
            </a:r>
            <a:br>
              <a:rPr lang="en-US" altLang="en-US" sz="3200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altLang="en-US" sz="3200" dirty="0">
                <a:solidFill>
                  <a:schemeClr val="tx2">
                    <a:lumMod val="90000"/>
                  </a:schemeClr>
                </a:solidFill>
              </a:rPr>
              <a:t>cause and effect in life.</a:t>
            </a:r>
          </a:p>
        </p:txBody>
      </p:sp>
    </p:spTree>
    <p:extLst>
      <p:ext uri="{BB962C8B-B14F-4D97-AF65-F5344CB8AC3E}">
        <p14:creationId xmlns:p14="http://schemas.microsoft.com/office/powerpoint/2010/main" val="356265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  <p:bldP spid="43012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62AEE7-57A8-4467-BDF5-5C793893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338" y="249048"/>
            <a:ext cx="7958331" cy="1077229"/>
          </a:xfrm>
        </p:spPr>
        <p:txBody>
          <a:bodyPr/>
          <a:lstStyle/>
          <a:p>
            <a:r>
              <a:rPr lang="en-US" dirty="0"/>
              <a:t>Possible Lessons?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A502BD-E2DA-4197-8CE9-CC0D28E47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1435608"/>
            <a:ext cx="9610019" cy="534924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The lesson here is that actions have consequences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They aren’t always immediate…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…but they CAN be traps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…EVEN when you THINK you’re getting away with them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In Amos’ metaphor, do you think Israel was the bird caught in God’s trap? (see also</a:t>
            </a:r>
            <a:br>
              <a:rPr lang="en-US" sz="3600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Hosea 7:11-12)</a:t>
            </a:r>
          </a:p>
        </p:txBody>
      </p:sp>
    </p:spTree>
    <p:extLst>
      <p:ext uri="{BB962C8B-B14F-4D97-AF65-F5344CB8AC3E}">
        <p14:creationId xmlns:p14="http://schemas.microsoft.com/office/powerpoint/2010/main" val="3404342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425A17C1-7112-470E-A87B-E78B613E9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6455" y="162351"/>
            <a:ext cx="7950984" cy="1081705"/>
          </a:xfrm>
        </p:spPr>
        <p:txBody>
          <a:bodyPr/>
          <a:lstStyle/>
          <a:p>
            <a:r>
              <a:rPr lang="en-US" altLang="en-US" dirty="0"/>
              <a:t>What Kind of Involvement?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8E90F71-B6AA-4F82-9BC3-D0397A3D553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7374" y="1486650"/>
            <a:ext cx="4186428" cy="1109472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Do bad things happen without God being involved?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06C92BE2-E123-4FCB-9758-BE9B5A5EA7A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63802" y="4568421"/>
            <a:ext cx="3810000" cy="121615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>
                <a:solidFill>
                  <a:schemeClr val="tx2">
                    <a:lumMod val="90000"/>
                  </a:schemeClr>
                </a:solidFill>
              </a:rPr>
              <a:t>No! God is in charge whether you know it or not.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4AA73-C2E1-41AA-AF5D-61183A90D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136" y="1133060"/>
            <a:ext cx="6435160" cy="3180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A69D14-A87A-45D4-91F0-A1C3E921B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002" y="3019110"/>
            <a:ext cx="2740998" cy="399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8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wawa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  <p:bldP spid="43012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7BE73-AF54-4E00-9DCD-896C57D8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412" y="-110151"/>
            <a:ext cx="7984067" cy="1325563"/>
          </a:xfrm>
        </p:spPr>
        <p:txBody>
          <a:bodyPr/>
          <a:lstStyle/>
          <a:p>
            <a:r>
              <a:rPr lang="en-US" dirty="0"/>
              <a:t>Who Wouldn’t?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566E59-2900-4689-8121-E11CEA56E8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489" y="188023"/>
            <a:ext cx="4192801" cy="6578039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FDB808D-ECB7-41F7-A777-7C49EA348C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9749" y="1757914"/>
            <a:ext cx="4957890" cy="4693470"/>
          </a:xfrm>
        </p:spPr>
      </p:pic>
    </p:spTree>
    <p:extLst>
      <p:ext uri="{BB962C8B-B14F-4D97-AF65-F5344CB8AC3E}">
        <p14:creationId xmlns:p14="http://schemas.microsoft.com/office/powerpoint/2010/main" val="887869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B55AEB-8EDE-4F32-B507-AFE9011E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I’m Not a Prophet!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19348-F9C0-463B-B9BF-24C934A6E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832" y="1426464"/>
            <a:ext cx="9628307" cy="536752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That’s what Amos says in Amos 7!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But this verse suggests that sharing God’s promises is as natural as being afraid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This verse suggests that when we are full of experiences with God, we can’t help but share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Do YOU spend enough time with God in worship, prayer, study, and service to be able to share?</a:t>
            </a:r>
          </a:p>
        </p:txBody>
      </p:sp>
    </p:spTree>
    <p:extLst>
      <p:ext uri="{BB962C8B-B14F-4D97-AF65-F5344CB8AC3E}">
        <p14:creationId xmlns:p14="http://schemas.microsoft.com/office/powerpoint/2010/main" val="3368643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59A0-A194-4DA6-AA20-272EED206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Prayer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697CD-6205-435B-8B64-F24832467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133" y="1590140"/>
            <a:ext cx="9999133" cy="4928134"/>
          </a:xfrm>
        </p:spPr>
        <p:txBody>
          <a:bodyPr>
            <a:normAutofit/>
          </a:bodyPr>
          <a:lstStyle/>
          <a:p>
            <a:r>
              <a:rPr lang="en-US" dirty="0"/>
              <a:t>Storm clean-up in TX and LA</a:t>
            </a:r>
          </a:p>
          <a:p>
            <a:r>
              <a:rPr lang="en-US" dirty="0"/>
              <a:t>COVID-19 spikes in 23 states and even in SWEDEN</a:t>
            </a:r>
          </a:p>
          <a:p>
            <a:r>
              <a:rPr lang="en-US" dirty="0"/>
              <a:t>Building resentment, protests, violence, destruction</a:t>
            </a:r>
          </a:p>
          <a:p>
            <a:r>
              <a:rPr lang="en-US" dirty="0"/>
              <a:t>Thanksgivings? (marriages? New jobs?)</a:t>
            </a:r>
          </a:p>
          <a:p>
            <a:r>
              <a:rPr lang="en-US" dirty="0"/>
              <a:t>Tween boys stuck “between” Sunday School/Church with no Youth Night</a:t>
            </a:r>
          </a:p>
          <a:p>
            <a:r>
              <a:rPr lang="en-US" dirty="0"/>
              <a:t>People like Tu-Tu (no way to worship except Jewish service)</a:t>
            </a:r>
          </a:p>
          <a:p>
            <a:r>
              <a:rPr lang="en-US" dirty="0"/>
              <a:t>This Friday Night Study (is it working?)</a:t>
            </a:r>
          </a:p>
          <a:p>
            <a:r>
              <a:rPr lang="en-US" dirty="0"/>
              <a:t>Polarized nation/culture/population/institutions</a:t>
            </a:r>
          </a:p>
        </p:txBody>
      </p:sp>
    </p:spTree>
    <p:extLst>
      <p:ext uri="{BB962C8B-B14F-4D97-AF65-F5344CB8AC3E}">
        <p14:creationId xmlns:p14="http://schemas.microsoft.com/office/powerpoint/2010/main" val="1080317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80BF5-AFC0-4499-A793-3683748A5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Expect Help from the Enemy! (v. 9)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7DF3F9-105A-4C16-9B57-0E559FAFC7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4321" y="2253284"/>
            <a:ext cx="4610699" cy="345802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DAF920-2BA4-418C-8BA0-C0BCC3DE78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90463" y="2253284"/>
            <a:ext cx="5283277" cy="3458024"/>
          </a:xfrm>
        </p:spPr>
      </p:pic>
    </p:spTree>
    <p:extLst>
      <p:ext uri="{BB962C8B-B14F-4D97-AF65-F5344CB8AC3E}">
        <p14:creationId xmlns:p14="http://schemas.microsoft.com/office/powerpoint/2010/main" val="3095492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12588-1346-414C-B378-A7C7AEE3A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God’s Plan </a:t>
            </a:r>
            <a:br>
              <a:rPr lang="en-US" dirty="0"/>
            </a:br>
            <a:r>
              <a:rPr lang="en-US" dirty="0"/>
              <a:t>and Purposes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F52F2D-BC91-417E-A1A3-395F02C92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408" y="1868556"/>
            <a:ext cx="9591731" cy="49894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>
                <a:solidFill>
                  <a:schemeClr val="tx2">
                    <a:lumMod val="90000"/>
                  </a:schemeClr>
                </a:solidFill>
              </a:rPr>
              <a:t>Amos knew what was happening on the international scene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solidFill>
                  <a:schemeClr val="tx2">
                    <a:lumMod val="90000"/>
                  </a:schemeClr>
                </a:solidFill>
              </a:rPr>
              <a:t>A lot of our members don’t even know who Boris Johnson, Justin Trudeau, Michael Madigan, Toni </a:t>
            </a:r>
            <a:r>
              <a:rPr lang="en-US" sz="3200" dirty="0" err="1">
                <a:solidFill>
                  <a:schemeClr val="tx2">
                    <a:lumMod val="90000"/>
                  </a:schemeClr>
                </a:solidFill>
              </a:rPr>
              <a:t>Preckwinckle</a:t>
            </a:r>
            <a:r>
              <a:rPr lang="en-US" sz="3200" dirty="0">
                <a:solidFill>
                  <a:schemeClr val="tx2">
                    <a:lumMod val="90000"/>
                  </a:schemeClr>
                </a:solidFill>
              </a:rPr>
              <a:t>, “Mad Dog” Mattis, Tammy Duckworth, Kim Foxx might be (or even that Japan gets a new emperor next year)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solidFill>
                  <a:schemeClr val="tx2">
                    <a:lumMod val="90000"/>
                  </a:schemeClr>
                </a:solidFill>
              </a:rPr>
              <a:t>How can we pray as commanded if we don’t know who is doing what to or for us?</a:t>
            </a:r>
          </a:p>
        </p:txBody>
      </p:sp>
    </p:spTree>
    <p:extLst>
      <p:ext uri="{BB962C8B-B14F-4D97-AF65-F5344CB8AC3E}">
        <p14:creationId xmlns:p14="http://schemas.microsoft.com/office/powerpoint/2010/main" val="58316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34126-5F25-4C2A-A938-1FF7B0D54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Point Others to 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Straightness</a:t>
            </a:r>
            <a:r>
              <a:rPr lang="en-US" dirty="0"/>
              <a:t>? (v. 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241CF-BEB2-4374-8DCD-6BC4F29A3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48489"/>
            <a:ext cx="9619163" cy="5235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The </a:t>
            </a:r>
            <a:r>
              <a:rPr lang="en-US" sz="4000" dirty="0">
                <a:solidFill>
                  <a:schemeClr val="tx2">
                    <a:lumMod val="90000"/>
                  </a:schemeClr>
                </a:solidFill>
              </a:rPr>
              <a:t>BIG</a:t>
            </a:r>
            <a:r>
              <a:rPr lang="en-US" sz="4000" dirty="0"/>
              <a:t> question is</a:t>
            </a:r>
            <a:br>
              <a:rPr lang="en-US" sz="4000" dirty="0"/>
            </a:br>
            <a:r>
              <a:rPr lang="en-US" sz="4000" dirty="0"/>
              <a:t>whether you, by </a:t>
            </a:r>
            <a:br>
              <a:rPr lang="en-US" sz="4000" dirty="0"/>
            </a:br>
            <a:r>
              <a:rPr lang="en-US" sz="4000" dirty="0"/>
              <a:t>example and </a:t>
            </a:r>
            <a:br>
              <a:rPr lang="en-US" sz="4000" dirty="0"/>
            </a:br>
            <a:r>
              <a:rPr lang="en-US" sz="4000" dirty="0"/>
              <a:t>sharing, are close </a:t>
            </a:r>
            <a:br>
              <a:rPr lang="en-US" sz="4000" dirty="0"/>
            </a:br>
            <a:r>
              <a:rPr lang="en-US" sz="4000" dirty="0"/>
              <a:t>enough to God that</a:t>
            </a:r>
            <a:br>
              <a:rPr lang="en-US" sz="4000" dirty="0"/>
            </a:br>
            <a:r>
              <a:rPr lang="en-US" sz="4000" dirty="0"/>
              <a:t>you </a:t>
            </a:r>
            <a:r>
              <a:rPr lang="en-US" sz="4000" dirty="0">
                <a:solidFill>
                  <a:schemeClr val="tx2">
                    <a:lumMod val="90000"/>
                  </a:schemeClr>
                </a:solidFill>
              </a:rPr>
              <a:t>MUST</a:t>
            </a:r>
            <a:r>
              <a:rPr lang="en-US" sz="4000" dirty="0"/>
              <a:t> share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B2083-F022-40B9-B190-9FBE2618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013" y="2026397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51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1397F-552E-405B-8983-FC998E469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Consequences of NOT Sharing (vv. 11-12)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4884BE-4B8B-443C-B480-70E9E032E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835" y="1607735"/>
            <a:ext cx="7875397" cy="5250265"/>
          </a:xfrm>
        </p:spPr>
      </p:pic>
    </p:spTree>
    <p:extLst>
      <p:ext uri="{BB962C8B-B14F-4D97-AF65-F5344CB8AC3E}">
        <p14:creationId xmlns:p14="http://schemas.microsoft.com/office/powerpoint/2010/main" val="252834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49579-99DC-434D-9178-5ABF1127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ABF31-C75E-4471-BA26-6BB76B6F6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26" y="1773820"/>
            <a:ext cx="9655739" cy="399782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Worship, pray, read Bible, and study REGULARLY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Make an effort to be informed so you aren’t IRRELEVANT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Read, watch, and listen so you can be fresh and INTERESTING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tx2">
                    <a:lumMod val="90000"/>
                  </a:schemeClr>
                </a:solidFill>
              </a:rPr>
              <a:t>Ask God to open your eyes so that you can be FAITHFUL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6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0A8DE10-1D18-4B42-88A8-2DFB9635BD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Violence and Destruction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FA51B591-B3AE-4BA3-A783-06AAAC4145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23122" y="1371601"/>
            <a:ext cx="7772400" cy="2667000"/>
          </a:xfrm>
        </p:spPr>
        <p:txBody>
          <a:bodyPr/>
          <a:lstStyle/>
          <a:p>
            <a:r>
              <a:rPr lang="en-US" altLang="en-US" sz="3200" dirty="0"/>
              <a:t>The word for violence sounds uncomfortably like the name of a modern terrorist organization</a:t>
            </a:r>
            <a:r>
              <a:rPr lang="en-US" altLang="en-US" sz="3200" dirty="0">
                <a:latin typeface="Times New Roman" panose="02020603050405020304" pitchFamily="18" charset="0"/>
              </a:rPr>
              <a:t>—</a:t>
            </a:r>
            <a:r>
              <a:rPr lang="en-US" altLang="en-US" sz="3200" dirty="0"/>
              <a:t>though it is not the same root. </a:t>
            </a:r>
          </a:p>
          <a:p>
            <a:r>
              <a:rPr lang="he-IL" altLang="en-US" sz="4000" dirty="0"/>
              <a:t>חמס</a:t>
            </a:r>
            <a:endParaRPr lang="en-US" altLang="en-US" sz="4000" dirty="0"/>
          </a:p>
        </p:txBody>
      </p:sp>
      <p:sp>
        <p:nvSpPr>
          <p:cNvPr id="45060" name="Text Box 4">
            <a:extLst>
              <a:ext uri="{FF2B5EF4-FFF2-40B4-BE49-F238E27FC236}">
                <a16:creationId xmlns:a16="http://schemas.microsoft.com/office/drawing/2014/main" id="{5F76AB52-4E8B-4E55-8D86-E83368FCB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522" y="3833040"/>
            <a:ext cx="7467600" cy="269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</a:pPr>
            <a:r>
              <a:rPr lang="en-US" altLang="en-US" sz="3200" dirty="0"/>
              <a:t>When the word for destruction, violence against property, is used with the conjunction waw, it sounds like Ashdod.</a:t>
            </a:r>
            <a:br>
              <a:rPr lang="en-US" altLang="en-US" sz="3200" dirty="0"/>
            </a:br>
            <a:r>
              <a:rPr lang="en-US" altLang="en-US" sz="3200" dirty="0"/>
              <a:t>n</a:t>
            </a:r>
            <a:r>
              <a:rPr lang="he-IL" altLang="en-US" sz="4000" dirty="0"/>
              <a:t>ושד</a:t>
            </a:r>
            <a:endParaRPr lang="en-US" altLang="en-US" sz="4000" dirty="0"/>
          </a:p>
          <a:p>
            <a:endParaRPr lang="en-US" altLang="en-US" dirty="0"/>
          </a:p>
        </p:txBody>
      </p:sp>
      <p:sp>
        <p:nvSpPr>
          <p:cNvPr id="45061" name="Text Box 5">
            <a:extLst>
              <a:ext uri="{FF2B5EF4-FFF2-40B4-BE49-F238E27FC236}">
                <a16:creationId xmlns:a16="http://schemas.microsoft.com/office/drawing/2014/main" id="{D049BAD6-B2BD-4AFB-B523-028E1C99E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685" y="6190608"/>
            <a:ext cx="181331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</a:pPr>
            <a:r>
              <a:rPr lang="he-IL" altLang="en-US" sz="4000" dirty="0"/>
              <a:t>אשדוד</a:t>
            </a:r>
            <a:endParaRPr lang="en-US" altLang="en-US" sz="4000" dirty="0"/>
          </a:p>
          <a:p>
            <a:endParaRPr lang="en-US" altLang="en-US" dirty="0"/>
          </a:p>
        </p:txBody>
      </p:sp>
      <p:sp>
        <p:nvSpPr>
          <p:cNvPr id="45062" name="Text Box 6">
            <a:extLst>
              <a:ext uri="{FF2B5EF4-FFF2-40B4-BE49-F238E27FC236}">
                <a16:creationId xmlns:a16="http://schemas.microsoft.com/office/drawing/2014/main" id="{C99DE628-B7A3-42DF-A456-5624AE958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6135688"/>
            <a:ext cx="4283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46774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ol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tr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shd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utoUpdateAnimBg="0"/>
      <p:bldP spid="45060" grpId="0" autoUpdateAnimBg="0"/>
      <p:bldP spid="45061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5C03F0C6-BF4E-438A-B966-6F4D29E6F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3" y="2099219"/>
            <a:ext cx="5238761" cy="3667133"/>
          </a:xfrm>
          <a:prstGeom prst="rect">
            <a:avLst/>
          </a:prstGeom>
        </p:spPr>
      </p:pic>
      <p:sp>
        <p:nvSpPr>
          <p:cNvPr id="46082" name="Rectangle 2">
            <a:extLst>
              <a:ext uri="{FF2B5EF4-FFF2-40B4-BE49-F238E27FC236}">
                <a16:creationId xmlns:a16="http://schemas.microsoft.com/office/drawing/2014/main" id="{089F9461-F95E-4F48-94C0-DC7C551CB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4483" y="573998"/>
            <a:ext cx="10363200" cy="1143000"/>
          </a:xfrm>
        </p:spPr>
        <p:txBody>
          <a:bodyPr/>
          <a:lstStyle/>
          <a:p>
            <a:r>
              <a:rPr lang="en-US" altLang="en-US" dirty="0"/>
              <a:t>By The Horns (3:14)</a:t>
            </a: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089D7CAB-7E50-4A80-BA46-5AD452118AC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1981200"/>
            <a:ext cx="4419600" cy="4648200"/>
          </a:xfrm>
        </p:spPr>
        <p:txBody>
          <a:bodyPr/>
          <a:lstStyle/>
          <a:p>
            <a:r>
              <a:rPr lang="en-US" altLang="en-US"/>
              <a:t>Not animal horns</a:t>
            </a:r>
          </a:p>
          <a:p>
            <a:r>
              <a:rPr lang="en-US" altLang="en-US"/>
              <a:t>Represented strength of the deity</a:t>
            </a:r>
          </a:p>
          <a:p>
            <a:r>
              <a:rPr lang="en-US" altLang="en-US"/>
              <a:t>In Israel, symbolized refuge, sanctuary</a:t>
            </a:r>
          </a:p>
          <a:p>
            <a:r>
              <a:rPr lang="en-US" altLang="en-US"/>
              <a:t>Both sacrificial and incense altars had horns</a:t>
            </a:r>
          </a:p>
          <a:p>
            <a:r>
              <a:rPr lang="en-US" altLang="en-US"/>
              <a:t>Blood to be placed on horns during sacrifices</a:t>
            </a:r>
          </a:p>
        </p:txBody>
      </p:sp>
      <p:sp>
        <p:nvSpPr>
          <p:cNvPr id="46086" name="Line 6">
            <a:extLst>
              <a:ext uri="{FF2B5EF4-FFF2-40B4-BE49-F238E27FC236}">
                <a16:creationId xmlns:a16="http://schemas.microsoft.com/office/drawing/2014/main" id="{B37D6448-0B5A-45AE-AF05-DB75DB47BB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26764" y="2895599"/>
            <a:ext cx="1045265" cy="81170"/>
          </a:xfrm>
          <a:prstGeom prst="line">
            <a:avLst/>
          </a:prstGeom>
          <a:noFill/>
          <a:ln w="38100">
            <a:solidFill>
              <a:srgbClr val="C8595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id="{57A74C01-2538-4247-98DB-E567C905FF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21904" y="2177919"/>
            <a:ext cx="4926496" cy="260479"/>
          </a:xfrm>
          <a:prstGeom prst="line">
            <a:avLst/>
          </a:prstGeom>
          <a:noFill/>
          <a:ln w="38100">
            <a:solidFill>
              <a:srgbClr val="CF80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9C06736E-6D47-45FE-9ED8-5BC0436109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45835" y="2517098"/>
            <a:ext cx="2302565" cy="149901"/>
          </a:xfrm>
          <a:prstGeom prst="line">
            <a:avLst/>
          </a:prstGeom>
          <a:noFill/>
          <a:ln w="38100">
            <a:solidFill>
              <a:srgbClr val="C8595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6092" name="Text Box 12">
            <a:extLst>
              <a:ext uri="{FF2B5EF4-FFF2-40B4-BE49-F238E27FC236}">
                <a16:creationId xmlns:a16="http://schemas.microsoft.com/office/drawing/2014/main" id="{E3C0A7DE-D470-48F4-89BA-5B12296FC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6135688"/>
            <a:ext cx="4283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4215243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  <a:r>
              <a:rPr lang="bs-Latn-BA" dirty="0"/>
              <a:t> </a:t>
            </a:r>
            <a:r>
              <a:rPr lang="en-US" dirty="0"/>
              <a:t>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1"/>
              <a:t>Lorem ipsum dolor sit amet, consectetur adipiscing elit.</a:t>
            </a:r>
          </a:p>
        </p:txBody>
      </p:sp>
    </p:spTree>
    <p:extLst>
      <p:ext uri="{BB962C8B-B14F-4D97-AF65-F5344CB8AC3E}">
        <p14:creationId xmlns:p14="http://schemas.microsoft.com/office/powerpoint/2010/main" val="11134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3695BF-A2B0-48FD-8042-74F592736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72" y="121066"/>
            <a:ext cx="7984067" cy="1325563"/>
          </a:xfrm>
        </p:spPr>
        <p:txBody>
          <a:bodyPr/>
          <a:lstStyle/>
          <a:p>
            <a:r>
              <a:rPr lang="en-US" dirty="0"/>
              <a:t>Listen Up! Now, Hear This!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9FF009-FA62-4BE5-9227-1599697584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0559" y="1312068"/>
            <a:ext cx="5206206" cy="520620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ACD6B91-90E0-454A-A4A9-28CFECCB5A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427" y="2589979"/>
            <a:ext cx="5475877" cy="3066491"/>
          </a:xfrm>
        </p:spPr>
      </p:pic>
    </p:spTree>
    <p:extLst>
      <p:ext uri="{BB962C8B-B14F-4D97-AF65-F5344CB8AC3E}">
        <p14:creationId xmlns:p14="http://schemas.microsoft.com/office/powerpoint/2010/main" val="36386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E617AAA-C2EF-4802-A542-820C887F9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Sound Bytes</a:t>
            </a:r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068FADF3-345F-463E-B150-B1B135B84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734" y="1808878"/>
            <a:ext cx="20986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e-IL" altLang="en-US" sz="4000" dirty="0"/>
              <a:t>משפחות</a:t>
            </a:r>
            <a:r>
              <a:rPr lang="en-US" altLang="en-US" sz="4000" dirty="0"/>
              <a:t> </a:t>
            </a: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9B7E89B0-E740-4231-AD60-8E0E5D81B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276" y="2416314"/>
            <a:ext cx="15263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e-IL" altLang="en-US" sz="4000" dirty="0"/>
              <a:t>משפט</a:t>
            </a:r>
            <a:r>
              <a:rPr lang="en-US" altLang="en-US" dirty="0"/>
              <a:t> 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AB3683E6-B4DE-4863-B809-49550E85C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446" y="2983930"/>
            <a:ext cx="14606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e-IL" altLang="en-US" sz="4000" dirty="0"/>
              <a:t>אדמה</a:t>
            </a:r>
            <a:r>
              <a:rPr lang="en-US" altLang="en-US" dirty="0"/>
              <a:t> </a:t>
            </a:r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09A5850C-0034-47D4-A809-5AC69C046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276" y="3577322"/>
            <a:ext cx="124745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e-IL" altLang="en-US" sz="4400" dirty="0"/>
              <a:t>אדם</a:t>
            </a:r>
            <a:r>
              <a:rPr lang="en-US" altLang="en-US" dirty="0"/>
              <a:t> </a:t>
            </a:r>
          </a:p>
        </p:txBody>
      </p:sp>
      <p:sp>
        <p:nvSpPr>
          <p:cNvPr id="44039" name="Text Box 7">
            <a:extLst>
              <a:ext uri="{FF2B5EF4-FFF2-40B4-BE49-F238E27FC236}">
                <a16:creationId xmlns:a16="http://schemas.microsoft.com/office/drawing/2014/main" id="{8F19FE7F-F570-4372-A587-64212EB25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202" y="4546818"/>
            <a:ext cx="827181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/>
              <a:t>The final pair of questions not only open with the</a:t>
            </a:r>
            <a:br>
              <a:rPr lang="en-US" altLang="en-US" sz="2800" dirty="0"/>
            </a:br>
            <a:r>
              <a:rPr lang="en-US" altLang="en-US" sz="2800" dirty="0"/>
              <a:t>same initial consonant, </a:t>
            </a:r>
            <a:r>
              <a:rPr lang="he-IL" altLang="en-US" sz="2800" dirty="0"/>
              <a:t>א</a:t>
            </a:r>
            <a:r>
              <a:rPr lang="en-US" altLang="en-US" sz="2800" dirty="0"/>
              <a:t>, but have similar sounds</a:t>
            </a:r>
            <a:br>
              <a:rPr lang="en-US" altLang="en-US" sz="2800" dirty="0"/>
            </a:br>
            <a:r>
              <a:rPr lang="en-US" altLang="en-US" sz="2800" dirty="0"/>
              <a:t>in the second phrases.</a:t>
            </a:r>
          </a:p>
        </p:txBody>
      </p:sp>
      <p:sp>
        <p:nvSpPr>
          <p:cNvPr id="44040" name="Text Box 8">
            <a:extLst>
              <a:ext uri="{FF2B5EF4-FFF2-40B4-BE49-F238E27FC236}">
                <a16:creationId xmlns:a16="http://schemas.microsoft.com/office/drawing/2014/main" id="{E259B6A5-0F44-438D-8D84-31957EE83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340" y="1905000"/>
            <a:ext cx="47067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/>
              <a:t>Means </a:t>
            </a:r>
            <a:r>
              <a:rPr lang="en-US" altLang="en-US" sz="3200" dirty="0">
                <a:latin typeface="Times New Roman" panose="02020603050405020304" pitchFamily="18" charset="0"/>
              </a:rPr>
              <a:t>“</a:t>
            </a:r>
            <a:r>
              <a:rPr lang="en-US" altLang="en-US" sz="3200" dirty="0"/>
              <a:t>family</a:t>
            </a:r>
            <a:r>
              <a:rPr lang="en-US" altLang="en-US" sz="3200" dirty="0">
                <a:latin typeface="Times New Roman" panose="02020603050405020304" pitchFamily="18" charset="0"/>
              </a:rPr>
              <a:t>”</a:t>
            </a:r>
            <a:r>
              <a:rPr lang="en-US" altLang="en-US" sz="3200" dirty="0"/>
              <a:t> or </a:t>
            </a:r>
            <a:r>
              <a:rPr lang="en-US" altLang="en-US" sz="3200" dirty="0">
                <a:latin typeface="Times New Roman" panose="02020603050405020304" pitchFamily="18" charset="0"/>
              </a:rPr>
              <a:t>“</a:t>
            </a:r>
            <a:r>
              <a:rPr lang="en-US" altLang="en-US" sz="3200" dirty="0"/>
              <a:t>clan</a:t>
            </a:r>
            <a:r>
              <a:rPr lang="en-US" altLang="en-US" sz="3200" dirty="0">
                <a:latin typeface="Times New Roman" panose="02020603050405020304" pitchFamily="18" charset="0"/>
              </a:rPr>
              <a:t>”</a:t>
            </a:r>
            <a:endParaRPr lang="en-US" altLang="en-US" sz="3200" dirty="0"/>
          </a:p>
        </p:txBody>
      </p:sp>
      <p:sp>
        <p:nvSpPr>
          <p:cNvPr id="44041" name="Text Box 9">
            <a:extLst>
              <a:ext uri="{FF2B5EF4-FFF2-40B4-BE49-F238E27FC236}">
                <a16:creationId xmlns:a16="http://schemas.microsoft.com/office/drawing/2014/main" id="{04857224-D96C-49DA-9D5A-048A1E0A0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514600"/>
            <a:ext cx="29674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/>
              <a:t>Means </a:t>
            </a:r>
            <a:r>
              <a:rPr lang="en-US" altLang="en-US" sz="3200" dirty="0">
                <a:latin typeface="Times New Roman" panose="02020603050405020304" pitchFamily="18" charset="0"/>
              </a:rPr>
              <a:t>“</a:t>
            </a:r>
            <a:r>
              <a:rPr lang="en-US" altLang="en-US" sz="3200" dirty="0"/>
              <a:t>justice</a:t>
            </a:r>
            <a:r>
              <a:rPr lang="en-US" altLang="en-US" dirty="0">
                <a:latin typeface="Times New Roman" panose="02020603050405020304" pitchFamily="18" charset="0"/>
              </a:rPr>
              <a:t>”</a:t>
            </a:r>
            <a:endParaRPr lang="en-US" altLang="en-US" dirty="0"/>
          </a:p>
        </p:txBody>
      </p:sp>
      <p:sp>
        <p:nvSpPr>
          <p:cNvPr id="44042" name="Text Box 10">
            <a:extLst>
              <a:ext uri="{FF2B5EF4-FFF2-40B4-BE49-F238E27FC236}">
                <a16:creationId xmlns:a16="http://schemas.microsoft.com/office/drawing/2014/main" id="{3C8BD0E0-773C-4582-824E-63AB2D1B3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1" y="3124200"/>
            <a:ext cx="6827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/>
              <a:t>Means </a:t>
            </a:r>
            <a:r>
              <a:rPr lang="en-US" altLang="en-US" sz="3200" dirty="0">
                <a:latin typeface="Times New Roman" panose="02020603050405020304" pitchFamily="18" charset="0"/>
              </a:rPr>
              <a:t>“</a:t>
            </a:r>
            <a:r>
              <a:rPr lang="en-US" altLang="en-US" sz="3200" dirty="0"/>
              <a:t>ground</a:t>
            </a:r>
            <a:r>
              <a:rPr lang="en-US" altLang="en-US" sz="3200" dirty="0">
                <a:latin typeface="Times New Roman" panose="02020603050405020304" pitchFamily="18" charset="0"/>
              </a:rPr>
              <a:t>”</a:t>
            </a:r>
            <a:r>
              <a:rPr lang="en-US" altLang="en-US" sz="3200" dirty="0"/>
              <a:t> or </a:t>
            </a:r>
            <a:r>
              <a:rPr lang="en-US" altLang="en-US" sz="3200" dirty="0">
                <a:latin typeface="Times New Roman" panose="02020603050405020304" pitchFamily="18" charset="0"/>
              </a:rPr>
              <a:t>“</a:t>
            </a:r>
            <a:r>
              <a:rPr lang="en-US" altLang="en-US" sz="3200" dirty="0"/>
              <a:t>land</a:t>
            </a:r>
            <a:r>
              <a:rPr lang="en-US" altLang="en-US" sz="3200" dirty="0">
                <a:latin typeface="Times New Roman" panose="02020603050405020304" pitchFamily="18" charset="0"/>
              </a:rPr>
              <a:t>”</a:t>
            </a:r>
            <a:r>
              <a:rPr lang="en-US" altLang="en-US" sz="3200" dirty="0"/>
              <a:t> or </a:t>
            </a:r>
            <a:r>
              <a:rPr lang="en-US" altLang="en-US" sz="3200" dirty="0">
                <a:latin typeface="Times New Roman" panose="02020603050405020304" pitchFamily="18" charset="0"/>
              </a:rPr>
              <a:t>“</a:t>
            </a:r>
            <a:r>
              <a:rPr lang="en-US" altLang="en-US" sz="3200" dirty="0"/>
              <a:t>earth</a:t>
            </a:r>
            <a:r>
              <a:rPr lang="en-US" altLang="en-US" sz="3200" dirty="0">
                <a:latin typeface="Times New Roman" panose="02020603050405020304" pitchFamily="18" charset="0"/>
              </a:rPr>
              <a:t>”</a:t>
            </a:r>
            <a:endParaRPr lang="en-US" altLang="en-US" sz="3200" dirty="0"/>
          </a:p>
        </p:txBody>
      </p:sp>
      <p:sp>
        <p:nvSpPr>
          <p:cNvPr id="44043" name="Text Box 11">
            <a:extLst>
              <a:ext uri="{FF2B5EF4-FFF2-40B4-BE49-F238E27FC236}">
                <a16:creationId xmlns:a16="http://schemas.microsoft.com/office/drawing/2014/main" id="{CB4F6102-9C37-4EB0-986E-6B96E6834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1" y="3657600"/>
            <a:ext cx="5532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/>
              <a:t>Means </a:t>
            </a:r>
            <a:r>
              <a:rPr lang="en-US" altLang="en-US" sz="3200" dirty="0">
                <a:latin typeface="Times New Roman" panose="02020603050405020304" pitchFamily="18" charset="0"/>
              </a:rPr>
              <a:t>“</a:t>
            </a:r>
            <a:r>
              <a:rPr lang="en-US" altLang="en-US" sz="3200" dirty="0"/>
              <a:t>Adam</a:t>
            </a:r>
            <a:r>
              <a:rPr lang="en-US" altLang="en-US" sz="3200" dirty="0">
                <a:latin typeface="Times New Roman" panose="02020603050405020304" pitchFamily="18" charset="0"/>
              </a:rPr>
              <a:t>”</a:t>
            </a:r>
            <a:r>
              <a:rPr lang="en-US" altLang="en-US" sz="3200" dirty="0"/>
              <a:t> or </a:t>
            </a:r>
            <a:r>
              <a:rPr lang="en-US" altLang="en-US" sz="3200" dirty="0">
                <a:latin typeface="Times New Roman" panose="02020603050405020304" pitchFamily="18" charset="0"/>
              </a:rPr>
              <a:t>“</a:t>
            </a:r>
            <a:r>
              <a:rPr lang="en-US" altLang="en-US" sz="3200" dirty="0"/>
              <a:t>humanity</a:t>
            </a:r>
            <a:r>
              <a:rPr lang="en-US" altLang="en-US" sz="3200" dirty="0">
                <a:latin typeface="Times New Roman" panose="02020603050405020304" pitchFamily="18" charset="0"/>
              </a:rPr>
              <a:t>”</a:t>
            </a:r>
            <a:endParaRPr lang="en-US" altLang="en-US" sz="3200" dirty="0"/>
          </a:p>
        </p:txBody>
      </p:sp>
      <p:sp>
        <p:nvSpPr>
          <p:cNvPr id="44044" name="Text Box 12">
            <a:extLst>
              <a:ext uri="{FF2B5EF4-FFF2-40B4-BE49-F238E27FC236}">
                <a16:creationId xmlns:a16="http://schemas.microsoft.com/office/drawing/2014/main" id="{FF8AC52E-E2AB-4606-9224-ABBA8533D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6288088"/>
            <a:ext cx="4283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47828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mi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ust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d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utoUpdateAnimBg="0"/>
      <p:bldP spid="44036" grpId="0" autoUpdateAnimBg="0"/>
      <p:bldP spid="44037" grpId="0" autoUpdateAnimBg="0"/>
      <p:bldP spid="44038" grpId="0" autoUpdateAnimBg="0"/>
      <p:bldP spid="44039" grpId="0" autoUpdateAnimBg="0"/>
      <p:bldP spid="44040" grpId="0" autoUpdateAnimBg="0"/>
      <p:bldP spid="44041" grpId="0" autoUpdateAnimBg="0"/>
      <p:bldP spid="44042" grpId="0" autoUpdateAnimBg="0"/>
      <p:bldP spid="4404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5B5A9-EF1C-47F5-BD3A-A1D241054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4" y="80934"/>
            <a:ext cx="7984067" cy="997368"/>
          </a:xfrm>
        </p:spPr>
        <p:txBody>
          <a:bodyPr>
            <a:normAutofit fontScale="90000"/>
          </a:bodyPr>
          <a:lstStyle/>
          <a:p>
            <a:r>
              <a:rPr lang="en-US" dirty="0"/>
              <a:t>Yahweh “Knows”</a:t>
            </a:r>
            <a:br>
              <a:rPr lang="en-US" dirty="0"/>
            </a:br>
            <a:r>
              <a:rPr lang="en-US" sz="3200" dirty="0"/>
              <a:t>(Quick Survey of Bible Usage)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4E7CD-F02C-4644-84B7-A70E87C48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134" y="1268083"/>
            <a:ext cx="11238141" cy="5287992"/>
          </a:xfrm>
        </p:spPr>
        <p:txBody>
          <a:bodyPr>
            <a:normAutofit/>
          </a:bodyPr>
          <a:lstStyle/>
          <a:p>
            <a:r>
              <a:rPr lang="en-US" dirty="0"/>
              <a:t>Abraham’s obedience (Genesis 18:19) and integrity (22:12)</a:t>
            </a:r>
          </a:p>
          <a:p>
            <a:r>
              <a:rPr lang="en-US" dirty="0"/>
              <a:t>Israel’s sorrows (Exodus 3:7)</a:t>
            </a:r>
          </a:p>
          <a:p>
            <a:r>
              <a:rPr lang="en-US" dirty="0"/>
              <a:t>Moses’ name (Exodus 33:12, 17)</a:t>
            </a:r>
          </a:p>
          <a:p>
            <a:r>
              <a:rPr lang="en-US" dirty="0"/>
              <a:t>Israel’s wicked imagination (Deuteronomy 31:21)</a:t>
            </a:r>
          </a:p>
          <a:p>
            <a:r>
              <a:rPr lang="en-US" dirty="0"/>
              <a:t>Hezekiah’s sleep patterns, movements, and intemperate statements about God (II Kings 19:27, Isaiah 37:28)                                                                                                    </a:t>
            </a:r>
          </a:p>
          <a:p>
            <a:r>
              <a:rPr lang="en-US" dirty="0"/>
              <a:t>All birds, creatures (Psalm 50:11)</a:t>
            </a:r>
          </a:p>
          <a:p>
            <a:r>
              <a:rPr lang="en-US" dirty="0"/>
              <a:t>Human deeds and intentions (Isaiah 66:18, Jeremiah 29:11, 23)</a:t>
            </a:r>
          </a:p>
          <a:p>
            <a:r>
              <a:rPr lang="en-US" dirty="0"/>
              <a:t>Moab’s arrogance (Jeremiah 48:30)</a:t>
            </a:r>
          </a:p>
          <a:p>
            <a:r>
              <a:rPr lang="en-US" dirty="0"/>
              <a:t>Ephraim’s sin / Israel in wilderness (Hosea 5:3 /13:5)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965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8C4C9-7051-4756-9129-E8BF5A1D3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70220"/>
            <a:ext cx="7984067" cy="805680"/>
          </a:xfrm>
        </p:spPr>
        <p:txBody>
          <a:bodyPr/>
          <a:lstStyle/>
          <a:p>
            <a:r>
              <a:rPr lang="en-US" dirty="0"/>
              <a:t>Unwelcome Visitation?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D4C767-89A0-4490-B0E4-C3A283766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29903"/>
            <a:ext cx="5467149" cy="513753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Land punished in Jeremiah 44:13 (Egypt)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Serpent in Isaiah 27:1</a:t>
            </a:r>
            <a:br>
              <a:rPr lang="en-US" dirty="0"/>
            </a:br>
            <a:r>
              <a:rPr lang="en-US" dirty="0"/>
              <a:t>(Leviathan)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King “wasted” in Jeremiah 32:5(Zedekiah)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Job’s worry in Job 32:14</a:t>
            </a:r>
            <a:br>
              <a:rPr lang="en-US" dirty="0"/>
            </a:br>
            <a:r>
              <a:rPr lang="en-US" dirty="0"/>
              <a:t>(answer)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God’s search tools in Zephaniah 1:12 (candles)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Numbers 27:16 has a man appointed over (congregation)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Proverbs 19:23 says those trusting God won’t be “wasted” by (evil)                                                   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Content Placeholder 7" descr="A picture containing flower&#10;&#10;Description automatically generated">
            <a:extLst>
              <a:ext uri="{FF2B5EF4-FFF2-40B4-BE49-F238E27FC236}">
                <a16:creationId xmlns:a16="http://schemas.microsoft.com/office/drawing/2014/main" id="{629B932F-0899-45C5-A580-BC5223F229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78" y="1029903"/>
            <a:ext cx="6370917" cy="5587440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7382F9-8921-4F8D-B7A7-3C42B6C65DC5}"/>
              </a:ext>
            </a:extLst>
          </p:cNvPr>
          <p:cNvCxnSpPr/>
          <p:nvPr/>
        </p:nvCxnSpPr>
        <p:spPr>
          <a:xfrm>
            <a:off x="3782728" y="1453415"/>
            <a:ext cx="4633140" cy="60639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8DE4EC-2DD8-4AC6-9353-6C984C2BC1D8}"/>
              </a:ext>
            </a:extLst>
          </p:cNvPr>
          <p:cNvCxnSpPr>
            <a:cxnSpLocks/>
          </p:cNvCxnSpPr>
          <p:nvPr/>
        </p:nvCxnSpPr>
        <p:spPr>
          <a:xfrm>
            <a:off x="2531444" y="2127183"/>
            <a:ext cx="7055318" cy="74114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169401-56C2-4A01-83AA-E7E296F88DC9}"/>
              </a:ext>
            </a:extLst>
          </p:cNvPr>
          <p:cNvCxnSpPr>
            <a:cxnSpLocks/>
          </p:cNvCxnSpPr>
          <p:nvPr/>
        </p:nvCxnSpPr>
        <p:spPr>
          <a:xfrm>
            <a:off x="2868328" y="2868328"/>
            <a:ext cx="5775158" cy="244481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263F48A-7B71-4E4F-BAA2-CACB654F901B}"/>
              </a:ext>
            </a:extLst>
          </p:cNvPr>
          <p:cNvCxnSpPr>
            <a:cxnSpLocks/>
          </p:cNvCxnSpPr>
          <p:nvPr/>
        </p:nvCxnSpPr>
        <p:spPr>
          <a:xfrm>
            <a:off x="1934678" y="3561348"/>
            <a:ext cx="5698156" cy="8662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F66EB8-2C46-4923-A469-8E13A2561E7F}"/>
              </a:ext>
            </a:extLst>
          </p:cNvPr>
          <p:cNvCxnSpPr>
            <a:cxnSpLocks/>
          </p:cNvCxnSpPr>
          <p:nvPr/>
        </p:nvCxnSpPr>
        <p:spPr>
          <a:xfrm flipV="1">
            <a:off x="2733574" y="3429000"/>
            <a:ext cx="6853188" cy="73756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3D1601-E573-40E6-94D0-7A4812480803}"/>
              </a:ext>
            </a:extLst>
          </p:cNvPr>
          <p:cNvCxnSpPr>
            <a:cxnSpLocks/>
          </p:cNvCxnSpPr>
          <p:nvPr/>
        </p:nvCxnSpPr>
        <p:spPr>
          <a:xfrm>
            <a:off x="5178392" y="4859582"/>
            <a:ext cx="3787840" cy="104053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311C73-92CE-4431-8F01-5A893F777716}"/>
              </a:ext>
            </a:extLst>
          </p:cNvPr>
          <p:cNvCxnSpPr>
            <a:cxnSpLocks/>
          </p:cNvCxnSpPr>
          <p:nvPr/>
        </p:nvCxnSpPr>
        <p:spPr>
          <a:xfrm flipV="1">
            <a:off x="2064619" y="5399773"/>
            <a:ext cx="5837722" cy="35787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8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8C4C9-7051-4756-9129-E8BF5A1D3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70220"/>
            <a:ext cx="7984067" cy="805680"/>
          </a:xfrm>
        </p:spPr>
        <p:txBody>
          <a:bodyPr>
            <a:normAutofit fontScale="90000"/>
          </a:bodyPr>
          <a:lstStyle/>
          <a:p>
            <a:r>
              <a:rPr lang="en-US" dirty="0"/>
              <a:t>Unwelcome Visitation – Part 2?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D4C767-89A0-4490-B0E4-C3A283766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29903"/>
            <a:ext cx="5467149" cy="51375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8.   God would not be merciful “visiting” these in Psalms 59:5 (heathen)</a:t>
            </a:r>
          </a:p>
          <a:p>
            <a:pPr marL="0" indent="0">
              <a:buNone/>
            </a:pPr>
            <a:r>
              <a:rPr lang="en-US" dirty="0"/>
              <a:t>9.   God will even judge the host in this locale according to Isaiah 24:21</a:t>
            </a:r>
            <a:br>
              <a:rPr lang="en-US" dirty="0"/>
            </a:br>
            <a:r>
              <a:rPr lang="en-US" dirty="0"/>
              <a:t>(unfair clue – “on high” = heaven)</a:t>
            </a:r>
          </a:p>
          <a:p>
            <a:pPr marL="0" indent="0">
              <a:buNone/>
            </a:pPr>
            <a:r>
              <a:rPr lang="en-US" dirty="0"/>
              <a:t>10. God will “visit” judgment on the sons of this person in Zephaniah 1:8 (king)</a:t>
            </a:r>
          </a:p>
          <a:p>
            <a:pPr marL="0" indent="0">
              <a:buNone/>
            </a:pPr>
            <a:r>
              <a:rPr lang="en-US" dirty="0"/>
              <a:t>11. Ezekiel describes harlots revisiting their ________ in 23:21(lewdness)</a:t>
            </a:r>
          </a:p>
          <a:p>
            <a:pPr marL="0" indent="0">
              <a:buNone/>
            </a:pPr>
            <a:r>
              <a:rPr lang="en-US" dirty="0"/>
              <a:t>12. God visits (positively) the son of this  in Psalm 8:4 (man)</a:t>
            </a:r>
          </a:p>
          <a:p>
            <a:pPr marL="0" indent="0">
              <a:buNone/>
            </a:pPr>
            <a:r>
              <a:rPr lang="en-US" dirty="0"/>
              <a:t>13. Job felt “visits” from God were unfair at this time (Job 7:18 / morning))</a:t>
            </a:r>
          </a:p>
          <a:p>
            <a:pPr marL="0" indent="0">
              <a:buNone/>
            </a:pPr>
            <a:r>
              <a:rPr lang="en-US" dirty="0"/>
              <a:t>14. In Hosea 4:9, God’s visit punishes both people and _____ (priest)</a:t>
            </a:r>
          </a:p>
          <a:p>
            <a:pPr marL="0" indent="0">
              <a:buNone/>
            </a:pPr>
            <a:r>
              <a:rPr lang="en-US" dirty="0"/>
              <a:t>15. In Isaiah 26:21, God was coming to visit to do what? (unclear clue – punish)                                                   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Content Placeholder 7" descr="A picture containing flower&#10;&#10;Description automatically generated">
            <a:extLst>
              <a:ext uri="{FF2B5EF4-FFF2-40B4-BE49-F238E27FC236}">
                <a16:creationId xmlns:a16="http://schemas.microsoft.com/office/drawing/2014/main" id="{629B932F-0899-45C5-A580-BC5223F229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78" y="1029903"/>
            <a:ext cx="6370917" cy="5587440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7382F9-8921-4F8D-B7A7-3C42B6C65DC5}"/>
              </a:ext>
            </a:extLst>
          </p:cNvPr>
          <p:cNvCxnSpPr>
            <a:cxnSpLocks/>
          </p:cNvCxnSpPr>
          <p:nvPr/>
        </p:nvCxnSpPr>
        <p:spPr>
          <a:xfrm>
            <a:off x="4985383" y="1461214"/>
            <a:ext cx="3195587" cy="244481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8DE4EC-2DD8-4AC6-9353-6C984C2BC1D8}"/>
              </a:ext>
            </a:extLst>
          </p:cNvPr>
          <p:cNvCxnSpPr>
            <a:cxnSpLocks/>
          </p:cNvCxnSpPr>
          <p:nvPr/>
        </p:nvCxnSpPr>
        <p:spPr>
          <a:xfrm>
            <a:off x="4735629" y="2358189"/>
            <a:ext cx="2858704" cy="170367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169401-56C2-4A01-83AA-E7E296F88DC9}"/>
              </a:ext>
            </a:extLst>
          </p:cNvPr>
          <p:cNvCxnSpPr>
            <a:cxnSpLocks/>
          </p:cNvCxnSpPr>
          <p:nvPr/>
        </p:nvCxnSpPr>
        <p:spPr>
          <a:xfrm>
            <a:off x="4735629" y="2882152"/>
            <a:ext cx="4398746" cy="147809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263F48A-7B71-4E4F-BAA2-CACB654F901B}"/>
              </a:ext>
            </a:extLst>
          </p:cNvPr>
          <p:cNvCxnSpPr>
            <a:cxnSpLocks/>
          </p:cNvCxnSpPr>
          <p:nvPr/>
        </p:nvCxnSpPr>
        <p:spPr>
          <a:xfrm>
            <a:off x="4470935" y="3429000"/>
            <a:ext cx="5385334" cy="81574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F66EB8-2C46-4923-A469-8E13A2561E7F}"/>
              </a:ext>
            </a:extLst>
          </p:cNvPr>
          <p:cNvCxnSpPr>
            <a:cxnSpLocks/>
          </p:cNvCxnSpPr>
          <p:nvPr/>
        </p:nvCxnSpPr>
        <p:spPr>
          <a:xfrm flipV="1">
            <a:off x="2521819" y="3359219"/>
            <a:ext cx="4851133" cy="64066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3D1601-E573-40E6-94D0-7A4812480803}"/>
              </a:ext>
            </a:extLst>
          </p:cNvPr>
          <p:cNvCxnSpPr>
            <a:cxnSpLocks/>
          </p:cNvCxnSpPr>
          <p:nvPr/>
        </p:nvCxnSpPr>
        <p:spPr>
          <a:xfrm flipV="1">
            <a:off x="4726004" y="3210025"/>
            <a:ext cx="2868329" cy="143780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311C73-92CE-4431-8F01-5A893F777716}"/>
              </a:ext>
            </a:extLst>
          </p:cNvPr>
          <p:cNvCxnSpPr>
            <a:cxnSpLocks/>
          </p:cNvCxnSpPr>
          <p:nvPr/>
        </p:nvCxnSpPr>
        <p:spPr>
          <a:xfrm flipV="1">
            <a:off x="3989671" y="3676557"/>
            <a:ext cx="4191299" cy="153127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A1F7AAF-00A1-4839-B36F-B95A66F34F8F}"/>
              </a:ext>
            </a:extLst>
          </p:cNvPr>
          <p:cNvCxnSpPr>
            <a:cxnSpLocks/>
          </p:cNvCxnSpPr>
          <p:nvPr/>
        </p:nvCxnSpPr>
        <p:spPr>
          <a:xfrm flipV="1">
            <a:off x="5082139" y="2358189"/>
            <a:ext cx="3575282" cy="340009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76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C141A94-2EF7-446B-9A12-67A689224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Election Leads to Action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B28A4249-7BA9-4FBD-886A-0BF6DBEFDF7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9112" y="2052640"/>
            <a:ext cx="4548809" cy="4114800"/>
          </a:xfrm>
        </p:spPr>
        <p:txBody>
          <a:bodyPr/>
          <a:lstStyle/>
          <a:p>
            <a:r>
              <a:rPr lang="en-US" altLang="en-US" dirty="0"/>
              <a:t>Brought up from slavery in Egypt</a:t>
            </a:r>
            <a:br>
              <a:rPr lang="en-US" altLang="en-US" dirty="0"/>
            </a:br>
            <a:r>
              <a:rPr lang="en-US" altLang="en-US" dirty="0"/>
              <a:t>(3:1)</a:t>
            </a:r>
          </a:p>
          <a:p>
            <a:r>
              <a:rPr lang="en-US" altLang="en-US" dirty="0"/>
              <a:t>Exclusive relationship (3:2)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Commanded to care for helpless</a:t>
            </a:r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C68888F9-7519-4B46-B91D-601A128229F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41177" y="2052640"/>
            <a:ext cx="5780710" cy="397034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To possess the land of promise that they would now lose </a:t>
            </a:r>
            <a:br>
              <a:rPr lang="en-US" altLang="en-US" dirty="0"/>
            </a:br>
            <a:r>
              <a:rPr lang="en-US" altLang="en-US" dirty="0"/>
              <a:t>(3:11)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To worship Yahweh solely, but they contaminated the </a:t>
            </a:r>
            <a:r>
              <a:rPr lang="en-US" altLang="en-US" dirty="0">
                <a:latin typeface="Times New Roman" panose="02020603050405020304" pitchFamily="18" charset="0"/>
              </a:rPr>
              <a:t>“</a:t>
            </a:r>
            <a:r>
              <a:rPr lang="en-US" altLang="en-US" dirty="0"/>
              <a:t>House of God</a:t>
            </a:r>
            <a:r>
              <a:rPr lang="en-US" altLang="en-US" dirty="0">
                <a:latin typeface="Times New Roman" panose="02020603050405020304" pitchFamily="18" charset="0"/>
              </a:rPr>
              <a:t>”</a:t>
            </a:r>
            <a:r>
              <a:rPr lang="en-US" altLang="en-US" dirty="0"/>
              <a:t> (3:14)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To provide justice and meet needs which they no longer did (3:10)</a:t>
            </a: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84CCA787-0ED0-4902-AFDA-BD7DC0664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6211888"/>
            <a:ext cx="4283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91808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EA40D60-8B5C-4EF9-830C-1381EE8800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5156" y="-38100"/>
            <a:ext cx="7772400" cy="1143000"/>
          </a:xfrm>
        </p:spPr>
        <p:txBody>
          <a:bodyPr/>
          <a:lstStyle/>
          <a:p>
            <a:pPr algn="ctr"/>
            <a:r>
              <a:rPr lang="en-US" altLang="en-US" sz="4000" dirty="0"/>
              <a:t>Spot the Pattern?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E4EA938-741C-4DE6-843F-08CB776D281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257300"/>
            <a:ext cx="5502966" cy="5562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Each line of the text of Amos 3:3-8 begins with the same letter as another line</a:t>
            </a:r>
          </a:p>
          <a:p>
            <a:pPr>
              <a:lnSpc>
                <a:spcPct val="90000"/>
              </a:lnSpc>
            </a:pPr>
            <a:r>
              <a:rPr lang="he-IL" altLang="en-US" sz="3200" dirty="0"/>
              <a:t>ה</a:t>
            </a:r>
            <a:r>
              <a:rPr lang="en-US" altLang="en-US" sz="3200" dirty="0"/>
              <a:t> is like our ?</a:t>
            </a:r>
          </a:p>
          <a:p>
            <a:pPr>
              <a:lnSpc>
                <a:spcPct val="90000"/>
              </a:lnSpc>
            </a:pPr>
            <a:r>
              <a:rPr lang="he-IL" altLang="en-US" sz="3200" dirty="0"/>
              <a:t>אם</a:t>
            </a:r>
            <a:r>
              <a:rPr lang="en-US" altLang="en-US" sz="3200" dirty="0"/>
              <a:t> means </a:t>
            </a:r>
            <a:r>
              <a:rPr lang="en-US" altLang="en-US" sz="3200" dirty="0">
                <a:latin typeface="Times New Roman" panose="02020603050405020304" pitchFamily="18" charset="0"/>
              </a:rPr>
              <a:t>“</a:t>
            </a:r>
            <a:r>
              <a:rPr lang="en-US" altLang="en-US" sz="3200" dirty="0"/>
              <a:t>If</a:t>
            </a:r>
            <a:r>
              <a:rPr lang="en-US" altLang="en-US" sz="3200" dirty="0">
                <a:latin typeface="Times New Roman" panose="02020603050405020304" pitchFamily="18" charset="0"/>
              </a:rPr>
              <a:t>”</a:t>
            </a:r>
            <a:endParaRPr lang="en-US" altLang="en-US" sz="3200" dirty="0"/>
          </a:p>
          <a:p>
            <a:pPr>
              <a:lnSpc>
                <a:spcPct val="90000"/>
              </a:lnSpc>
            </a:pPr>
            <a:r>
              <a:rPr lang="he-IL" altLang="en-US" sz="3200" dirty="0"/>
              <a:t>כי</a:t>
            </a:r>
            <a:r>
              <a:rPr lang="en-US" altLang="en-US" sz="3200" dirty="0"/>
              <a:t> is pronounced </a:t>
            </a:r>
            <a:r>
              <a:rPr lang="en-US" altLang="en-US" sz="3200" dirty="0">
                <a:solidFill>
                  <a:srgbClr val="7030A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3200" dirty="0">
                <a:solidFill>
                  <a:srgbClr val="7030A0"/>
                </a:solidFill>
              </a:rPr>
              <a:t>key</a:t>
            </a:r>
            <a:r>
              <a:rPr lang="en-US" altLang="en-US" sz="3200" dirty="0">
                <a:solidFill>
                  <a:srgbClr val="7030A0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3200" dirty="0">
                <a:solidFill>
                  <a:srgbClr val="7030A0"/>
                </a:solidFill>
              </a:rPr>
              <a:t> </a:t>
            </a:r>
            <a:r>
              <a:rPr lang="en-US" altLang="en-US" sz="3200" dirty="0"/>
              <a:t>and usually introduces the </a:t>
            </a:r>
            <a:r>
              <a:rPr lang="en-US" altLang="en-US" sz="3200" dirty="0">
                <a:solidFill>
                  <a:srgbClr val="7030A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3200" dirty="0">
                <a:solidFill>
                  <a:srgbClr val="7030A0"/>
                </a:solidFill>
              </a:rPr>
              <a:t>key</a:t>
            </a:r>
            <a:r>
              <a:rPr lang="en-US" altLang="en-US" sz="3200" dirty="0">
                <a:solidFill>
                  <a:srgbClr val="7030A0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3200" dirty="0">
                <a:solidFill>
                  <a:srgbClr val="7030A0"/>
                </a:solidFill>
              </a:rPr>
              <a:t> </a:t>
            </a:r>
            <a:r>
              <a:rPr lang="en-US" altLang="en-US" sz="3200" dirty="0"/>
              <a:t>to a passage</a:t>
            </a:r>
          </a:p>
          <a:p>
            <a:pPr>
              <a:lnSpc>
                <a:spcPct val="90000"/>
              </a:lnSpc>
            </a:pPr>
            <a:r>
              <a:rPr lang="he-IL" altLang="en-US" sz="3200" dirty="0"/>
              <a:t>א</a:t>
            </a:r>
            <a:r>
              <a:rPr lang="en-US" altLang="en-US" sz="3200" dirty="0"/>
              <a:t> is the first letter in the words for </a:t>
            </a:r>
            <a:r>
              <a:rPr lang="en-US" altLang="en-US" sz="3200" dirty="0">
                <a:latin typeface="Times New Roman" panose="02020603050405020304" pitchFamily="18" charset="0"/>
              </a:rPr>
              <a:t>“</a:t>
            </a:r>
            <a:r>
              <a:rPr lang="en-US" altLang="en-US" sz="3200" dirty="0"/>
              <a:t>lion</a:t>
            </a:r>
            <a:r>
              <a:rPr lang="en-US" altLang="en-US" sz="3200" dirty="0">
                <a:latin typeface="Times New Roman" panose="02020603050405020304" pitchFamily="18" charset="0"/>
              </a:rPr>
              <a:t>”</a:t>
            </a:r>
            <a:r>
              <a:rPr lang="en-US" altLang="en-US" sz="3200" dirty="0"/>
              <a:t> and for </a:t>
            </a:r>
            <a:r>
              <a:rPr lang="en-US" altLang="en-US" sz="3200" dirty="0">
                <a:latin typeface="Times New Roman" panose="02020603050405020304" pitchFamily="18" charset="0"/>
              </a:rPr>
              <a:t>“</a:t>
            </a:r>
            <a:r>
              <a:rPr lang="en-US" altLang="en-US" sz="3200" dirty="0"/>
              <a:t>lord</a:t>
            </a:r>
            <a:r>
              <a:rPr lang="en-US" altLang="en-US" sz="3200" dirty="0">
                <a:latin typeface="Times New Roman" panose="02020603050405020304" pitchFamily="18" charset="0"/>
              </a:rPr>
              <a:t>”</a:t>
            </a:r>
            <a:endParaRPr lang="en-US" altLang="en-US" sz="3200" dirty="0"/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B0791345-ECBB-4C88-97C4-F9AD7CEF2CE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296150" y="1143000"/>
            <a:ext cx="3314700" cy="57912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he-IL" altLang="en-US" dirty="0">
                <a:solidFill>
                  <a:srgbClr val="7030A0"/>
                </a:solidFill>
              </a:rPr>
              <a:t>ה</a:t>
            </a:r>
            <a:endParaRPr lang="en-US" altLang="en-US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he-IL" altLang="en-US" dirty="0">
                <a:solidFill>
                  <a:srgbClr val="7030A0"/>
                </a:solidFill>
              </a:rPr>
              <a:t>ה</a:t>
            </a:r>
            <a:endParaRPr lang="en-US" altLang="en-US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he-IL" altLang="en-US" dirty="0">
                <a:solidFill>
                  <a:srgbClr val="7030A0"/>
                </a:solidFill>
              </a:rPr>
              <a:t>ה</a:t>
            </a:r>
            <a:endParaRPr lang="en-US" altLang="en-US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he-IL" altLang="en-US" dirty="0">
                <a:solidFill>
                  <a:srgbClr val="7030A0"/>
                </a:solidFill>
              </a:rPr>
              <a:t>ה</a:t>
            </a:r>
            <a:endParaRPr lang="en-US" altLang="en-US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he-IL" altLang="en-US" dirty="0">
                <a:solidFill>
                  <a:srgbClr val="7030A0"/>
                </a:solidFill>
              </a:rPr>
              <a:t>ה</a:t>
            </a:r>
            <a:endParaRPr lang="en-US" altLang="en-US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he-IL" altLang="en-US" dirty="0">
                <a:solidFill>
                  <a:srgbClr val="7030A0"/>
                </a:solidFill>
              </a:rPr>
              <a:t>אם</a:t>
            </a:r>
            <a:endParaRPr lang="en-US" altLang="en-US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he-IL" altLang="en-US" dirty="0">
                <a:solidFill>
                  <a:srgbClr val="7030A0"/>
                </a:solidFill>
              </a:rPr>
              <a:t>אם</a:t>
            </a:r>
            <a:endParaRPr lang="en-US" altLang="en-US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he-IL" altLang="en-US" dirty="0">
                <a:solidFill>
                  <a:srgbClr val="7030A0"/>
                </a:solidFill>
              </a:rPr>
              <a:t>כי</a:t>
            </a:r>
            <a:endParaRPr lang="en-US" altLang="en-US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he-IL" altLang="en-US" dirty="0">
                <a:solidFill>
                  <a:srgbClr val="7030A0"/>
                </a:solidFill>
              </a:rPr>
              <a:t>כי</a:t>
            </a:r>
            <a:endParaRPr lang="en-US" altLang="en-US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he-IL" altLang="en-US" dirty="0">
                <a:solidFill>
                  <a:srgbClr val="7030A0"/>
                </a:solidFill>
              </a:rPr>
              <a:t>א</a:t>
            </a:r>
            <a:endParaRPr lang="en-US" altLang="en-US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he-IL" altLang="en-US" dirty="0">
                <a:solidFill>
                  <a:srgbClr val="7030A0"/>
                </a:solidFill>
              </a:rPr>
              <a:t>א</a:t>
            </a:r>
            <a:endParaRPr lang="en-US" altLang="en-US" dirty="0">
              <a:solidFill>
                <a:srgbClr val="7030A0"/>
              </a:solidFill>
            </a:endParaRPr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E53AD6A2-E5BC-41BC-AF5C-55A7DEBA3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143000"/>
            <a:ext cx="762000" cy="2514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Oval 6">
            <a:extLst>
              <a:ext uri="{FF2B5EF4-FFF2-40B4-BE49-F238E27FC236}">
                <a16:creationId xmlns:a16="http://schemas.microsoft.com/office/drawing/2014/main" id="{E5A6AA05-7F36-4E53-922B-0A10F22F0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99" y="3657600"/>
            <a:ext cx="1431235" cy="1066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DC7F2904-CC85-4D98-B0BE-9610E47DB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800600"/>
            <a:ext cx="914400" cy="838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Oval 8">
            <a:extLst>
              <a:ext uri="{FF2B5EF4-FFF2-40B4-BE49-F238E27FC236}">
                <a16:creationId xmlns:a16="http://schemas.microsoft.com/office/drawing/2014/main" id="{361928CD-5666-4914-B7D1-648295E3E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5638800"/>
            <a:ext cx="990600" cy="1143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Text Box 9">
            <a:extLst>
              <a:ext uri="{FF2B5EF4-FFF2-40B4-BE49-F238E27FC236}">
                <a16:creationId xmlns:a16="http://schemas.microsoft.com/office/drawing/2014/main" id="{D8C79CB9-2DB1-4F19-BFD8-157560439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6135688"/>
            <a:ext cx="4283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0840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8" presetClass="entr" presetSubtype="9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8" presetClass="entr" presetSubtype="9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8" presetClass="entr" presetSubtype="9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8" presetClass="entr" presetSubtype="9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3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18" presetClass="entr" presetSubtype="9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autoUpdateAnimBg="0" advAuto="2000"/>
    </p:bldLst>
  </p:timing>
</p:sld>
</file>

<file path=ppt/theme/theme1.xml><?xml version="1.0" encoding="utf-8"?>
<a:theme xmlns:a="http://schemas.openxmlformats.org/drawingml/2006/main" name="Office tema">
  <a:themeElements>
    <a:clrScheme name="Zeleno žut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ld_Book_Pages.potx" id="{31CDF7F7-1BBE-4856-82DF-B27C93E8645F}" vid="{4B516A1B-BB35-4C19-A3AF-43ECAC0FF64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Old_Book_Pages</Template>
  <TotalTime>1509</TotalTime>
  <Words>1305</Words>
  <Application>Microsoft Office PowerPoint</Application>
  <PresentationFormat>Widescreen</PresentationFormat>
  <Paragraphs>141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Times New Roman</vt:lpstr>
      <vt:lpstr>Trebuchet MS</vt:lpstr>
      <vt:lpstr>Wingdings</vt:lpstr>
      <vt:lpstr>Office tema</vt:lpstr>
      <vt:lpstr>Friday Night Justice Part 3 Cross-Examination</vt:lpstr>
      <vt:lpstr>Prayer Requests</vt:lpstr>
      <vt:lpstr>Listen Up! Now, Hear This!</vt:lpstr>
      <vt:lpstr>Sound Bytes</vt:lpstr>
      <vt:lpstr>Yahweh “Knows” (Quick Survey of Bible Usage)</vt:lpstr>
      <vt:lpstr>Unwelcome Visitation?</vt:lpstr>
      <vt:lpstr>Unwelcome Visitation – Part 2?</vt:lpstr>
      <vt:lpstr>Election Leads to Action</vt:lpstr>
      <vt:lpstr>Spot the Pattern?</vt:lpstr>
      <vt:lpstr>Just Answer the Questions</vt:lpstr>
      <vt:lpstr>SO, What?!</vt:lpstr>
      <vt:lpstr>But could this be more?</vt:lpstr>
      <vt:lpstr>Obvious Answers</vt:lpstr>
      <vt:lpstr>What’s Your Point?</vt:lpstr>
      <vt:lpstr>PowerPoint Presentation</vt:lpstr>
      <vt:lpstr>Possible Lessons?</vt:lpstr>
      <vt:lpstr>What Kind of Involvement?</vt:lpstr>
      <vt:lpstr>Who Wouldn’t?</vt:lpstr>
      <vt:lpstr>But I’m Not a Prophet!</vt:lpstr>
      <vt:lpstr>Don’t Expect Help from the Enemy! (v. 9)</vt:lpstr>
      <vt:lpstr>Sharing God’s Plan  and Purposes</vt:lpstr>
      <vt:lpstr>Can WE Point Others to Straightness? (v. 10)</vt:lpstr>
      <vt:lpstr>The Consequences of NOT Sharing (vv. 11-12)</vt:lpstr>
      <vt:lpstr>What Should I Do?</vt:lpstr>
      <vt:lpstr>Violence and Destruction</vt:lpstr>
      <vt:lpstr>By The Horns (3:14)</vt:lpstr>
      <vt:lpstr>Example Text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Cross-Examination</dc:title>
  <dc:creator>Johnny Wilson</dc:creator>
  <cp:lastModifiedBy>Johnny Wilson</cp:lastModifiedBy>
  <cp:revision>20</cp:revision>
  <dcterms:created xsi:type="dcterms:W3CDTF">2020-09-25T15:31:19Z</dcterms:created>
  <dcterms:modified xsi:type="dcterms:W3CDTF">2020-09-26T16:40:24Z</dcterms:modified>
</cp:coreProperties>
</file>