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83" r:id="rId2"/>
    <p:sldId id="287" r:id="rId3"/>
    <p:sldId id="2663" r:id="rId4"/>
    <p:sldId id="260" r:id="rId5"/>
    <p:sldId id="261" r:id="rId6"/>
    <p:sldId id="262" r:id="rId7"/>
    <p:sldId id="288" r:id="rId8"/>
    <p:sldId id="289" r:id="rId9"/>
    <p:sldId id="263" r:id="rId10"/>
    <p:sldId id="264" r:id="rId11"/>
    <p:sldId id="265" r:id="rId12"/>
    <p:sldId id="290" r:id="rId13"/>
    <p:sldId id="291" r:id="rId14"/>
    <p:sldId id="268" r:id="rId15"/>
    <p:sldId id="267" r:id="rId16"/>
    <p:sldId id="266" r:id="rId17"/>
    <p:sldId id="293" r:id="rId18"/>
    <p:sldId id="292" r:id="rId19"/>
    <p:sldId id="269" r:id="rId20"/>
    <p:sldId id="270" r:id="rId21"/>
    <p:sldId id="271" r:id="rId22"/>
    <p:sldId id="294" r:id="rId23"/>
    <p:sldId id="295" r:id="rId24"/>
    <p:sldId id="272" r:id="rId25"/>
    <p:sldId id="273" r:id="rId26"/>
    <p:sldId id="274" r:id="rId27"/>
    <p:sldId id="296" r:id="rId28"/>
    <p:sldId id="297" r:id="rId29"/>
    <p:sldId id="275" r:id="rId30"/>
    <p:sldId id="276" r:id="rId31"/>
    <p:sldId id="277" r:id="rId32"/>
    <p:sldId id="305" r:id="rId33"/>
    <p:sldId id="306" r:id="rId34"/>
    <p:sldId id="278" r:id="rId35"/>
    <p:sldId id="279" r:id="rId36"/>
    <p:sldId id="280" r:id="rId37"/>
    <p:sldId id="307" r:id="rId38"/>
    <p:sldId id="308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AAB0"/>
    <a:srgbClr val="3B7579"/>
    <a:srgbClr val="AAD3D6"/>
    <a:srgbClr val="418287"/>
    <a:srgbClr val="DFE3E9"/>
    <a:srgbClr val="1F1F26"/>
    <a:srgbClr val="D6DBE2"/>
    <a:srgbClr val="CCD2DA"/>
    <a:srgbClr val="BBC3CD"/>
    <a:srgbClr val="D3D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034" autoAdjust="0"/>
  </p:normalViewPr>
  <p:slideViewPr>
    <p:cSldViewPr snapToGrid="0" snapToObjects="1" showGuides="1">
      <p:cViewPr varScale="1">
        <p:scale>
          <a:sx n="99" d="100"/>
          <a:sy n="99" d="100"/>
        </p:scale>
        <p:origin x="108" y="480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5136"/>
    </p:cViewPr>
  </p:sorterViewPr>
  <p:notesViewPr>
    <p:cSldViewPr snapToGrid="0" snapToObjects="1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018837-64B5-4E20-83A5-89B993CB3C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C2A4FB-A56B-4413-A08B-0E9894B98B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8B25D-8766-427E-8C9E-4845048D8DFC}" type="datetimeFigureOut">
              <a:rPr lang="en-US" smtClean="0"/>
              <a:t>7/22/2020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977F36-950D-4655-BC4A-F80BE1DBF7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C246FD-229D-4B04-9855-212AD8D784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8A28B-0568-4092-BB1A-13C9B073E3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5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F439B-391B-4B41-826A-951FCF412C34}" type="datetimeFigureOut">
              <a:rPr lang="en-US" smtClean="0"/>
              <a:t>7/22/2020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A0038-7055-434C-B6C4-B8C69565C6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64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514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8CBA09E-664D-42AC-81A8-E6756A655750}"/>
              </a:ext>
            </a:extLst>
          </p:cNvPr>
          <p:cNvSpPr/>
          <p:nvPr userDrawn="1"/>
        </p:nvSpPr>
        <p:spPr>
          <a:xfrm>
            <a:off x="0" y="1539433"/>
            <a:ext cx="8866207" cy="53185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2CAE461-C0B1-40CE-96C7-BF817A2EA31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1995" cy="6857999"/>
          </a:xfrm>
          <a:custGeom>
            <a:avLst/>
            <a:gdLst>
              <a:gd name="connsiteX0" fmla="*/ 0 w 12191995"/>
              <a:gd name="connsiteY0" fmla="*/ 0 h 6857999"/>
              <a:gd name="connsiteX1" fmla="*/ 12191995 w 12191995"/>
              <a:gd name="connsiteY1" fmla="*/ 0 h 6857999"/>
              <a:gd name="connsiteX2" fmla="*/ 12191995 w 12191995"/>
              <a:gd name="connsiteY2" fmla="*/ 6857999 h 6857999"/>
              <a:gd name="connsiteX3" fmla="*/ 8866207 w 12191995"/>
              <a:gd name="connsiteY3" fmla="*/ 6857999 h 6857999"/>
              <a:gd name="connsiteX4" fmla="*/ 8866207 w 12191995"/>
              <a:gd name="connsiteY4" fmla="*/ 1539432 h 6857999"/>
              <a:gd name="connsiteX5" fmla="*/ 0 w 12191995"/>
              <a:gd name="connsiteY5" fmla="*/ 1539432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5" h="6857999">
                <a:moveTo>
                  <a:pt x="0" y="0"/>
                </a:moveTo>
                <a:lnTo>
                  <a:pt x="12191995" y="0"/>
                </a:lnTo>
                <a:lnTo>
                  <a:pt x="12191995" y="6857999"/>
                </a:lnTo>
                <a:lnTo>
                  <a:pt x="8866207" y="6857999"/>
                </a:lnTo>
                <a:lnTo>
                  <a:pt x="8866207" y="1539432"/>
                </a:lnTo>
                <a:lnTo>
                  <a:pt x="0" y="153943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2002421"/>
            <a:ext cx="7252505" cy="891250"/>
          </a:xfrm>
        </p:spPr>
        <p:txBody>
          <a:bodyPr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090444"/>
            <a:ext cx="7252504" cy="338549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Shape 62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1094402" y="1819845"/>
            <a:ext cx="1" cy="218880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13994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AC775-D0E4-4AE8-B104-8AF0CC9954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6626" y="4867539"/>
            <a:ext cx="2239803" cy="1025525"/>
          </a:xfrm>
          <a:noFill/>
        </p:spPr>
        <p:txBody>
          <a:bodyPr vert="horz" lIns="0" tIns="45720" rIns="91440" bIns="0" rtlCol="0" anchor="b">
            <a:noAutofit/>
          </a:bodyPr>
          <a:lstStyle>
            <a:lvl1pPr>
              <a:defRPr lang="en-US" sz="5000" b="1">
                <a:solidFill>
                  <a:schemeClr val="tx2"/>
                </a:solidFill>
                <a:latin typeface="+mj-lt"/>
              </a:defRPr>
            </a:lvl1pPr>
          </a:lstStyle>
          <a:p>
            <a:pPr marL="0" lvl="0"/>
            <a:r>
              <a:rPr lang="en-US" noProof="0"/>
              <a:t>Agenda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AA648B5A-E380-4E42-882E-71EBF6838E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634413" y="812800"/>
            <a:ext cx="3557587" cy="52324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0A47E85-3BCA-460F-8AB1-52D89AC152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76854" y="879710"/>
            <a:ext cx="3983858" cy="75565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text styles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D357C748-EEC9-489A-BCC6-CA3A91E3F2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76854" y="1956155"/>
            <a:ext cx="3983858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text styles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59136E3C-98E8-457D-ABD1-BA278DBB49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76854" y="3032600"/>
            <a:ext cx="3983858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text styles</a:t>
            </a:r>
          </a:p>
        </p:txBody>
      </p:sp>
      <p:sp>
        <p:nvSpPr>
          <p:cNvPr id="35" name="Text Placeholder 30">
            <a:extLst>
              <a:ext uri="{FF2B5EF4-FFF2-40B4-BE49-F238E27FC236}">
                <a16:creationId xmlns:a16="http://schemas.microsoft.com/office/drawing/2014/main" id="{3F9938E0-7CFD-4C1C-88B0-388D25B8B1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76854" y="4109045"/>
            <a:ext cx="3983858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text styles</a:t>
            </a:r>
          </a:p>
        </p:txBody>
      </p:sp>
      <p:sp>
        <p:nvSpPr>
          <p:cNvPr id="36" name="Text Placeholder 30">
            <a:extLst>
              <a:ext uri="{FF2B5EF4-FFF2-40B4-BE49-F238E27FC236}">
                <a16:creationId xmlns:a16="http://schemas.microsoft.com/office/drawing/2014/main" id="{D274E9A2-3272-442A-A247-A383255C45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76854" y="5185490"/>
            <a:ext cx="3983858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text styles</a:t>
            </a:r>
          </a:p>
        </p:txBody>
      </p:sp>
      <p:sp>
        <p:nvSpPr>
          <p:cNvPr id="37" name="Text Placeholder 30">
            <a:extLst>
              <a:ext uri="{FF2B5EF4-FFF2-40B4-BE49-F238E27FC236}">
                <a16:creationId xmlns:a16="http://schemas.microsoft.com/office/drawing/2014/main" id="{2D435A30-7C8E-4847-B027-91CBFA15922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27730" y="879710"/>
            <a:ext cx="741082" cy="755650"/>
          </a:xfrm>
        </p:spPr>
        <p:txBody>
          <a:bodyPr rIns="0" anchor="ctr">
            <a:noAutofit/>
          </a:bodyPr>
          <a:lstStyle>
            <a:lvl1pPr marL="0" indent="0" algn="r">
              <a:buNone/>
              <a:defRPr sz="600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38" name="Text Placeholder 30">
            <a:extLst>
              <a:ext uri="{FF2B5EF4-FFF2-40B4-BE49-F238E27FC236}">
                <a16:creationId xmlns:a16="http://schemas.microsoft.com/office/drawing/2014/main" id="{819BB324-34C6-4FF7-8780-D294AC6EC5A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27730" y="1956155"/>
            <a:ext cx="741082" cy="755650"/>
          </a:xfrm>
        </p:spPr>
        <p:txBody>
          <a:bodyPr rIns="0" anchor="ctr">
            <a:noAutofit/>
          </a:bodyPr>
          <a:lstStyle>
            <a:lvl1pPr marL="0" indent="0" algn="r">
              <a:buNone/>
              <a:defRPr sz="600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9" name="Text Placeholder 30">
            <a:extLst>
              <a:ext uri="{FF2B5EF4-FFF2-40B4-BE49-F238E27FC236}">
                <a16:creationId xmlns:a16="http://schemas.microsoft.com/office/drawing/2014/main" id="{43B3C496-FB0A-4924-A341-696D17E2D9C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27730" y="3032600"/>
            <a:ext cx="741082" cy="755650"/>
          </a:xfrm>
        </p:spPr>
        <p:txBody>
          <a:bodyPr rIns="0" anchor="ctr">
            <a:noAutofit/>
          </a:bodyPr>
          <a:lstStyle>
            <a:lvl1pPr marL="0" indent="0" algn="r">
              <a:buNone/>
              <a:defRPr sz="600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40" name="Text Placeholder 30">
            <a:extLst>
              <a:ext uri="{FF2B5EF4-FFF2-40B4-BE49-F238E27FC236}">
                <a16:creationId xmlns:a16="http://schemas.microsoft.com/office/drawing/2014/main" id="{FEACD5FF-800E-4BB0-82F3-2E0AEF1215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527730" y="4109045"/>
            <a:ext cx="741082" cy="755650"/>
          </a:xfrm>
        </p:spPr>
        <p:txBody>
          <a:bodyPr rIns="0" anchor="ctr">
            <a:noAutofit/>
          </a:bodyPr>
          <a:lstStyle>
            <a:lvl1pPr marL="0" indent="0" algn="r">
              <a:buNone/>
              <a:defRPr sz="600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4</a:t>
            </a:r>
          </a:p>
        </p:txBody>
      </p:sp>
      <p:sp>
        <p:nvSpPr>
          <p:cNvPr id="41" name="Text Placeholder 30">
            <a:extLst>
              <a:ext uri="{FF2B5EF4-FFF2-40B4-BE49-F238E27FC236}">
                <a16:creationId xmlns:a16="http://schemas.microsoft.com/office/drawing/2014/main" id="{58B97284-E1BE-4DCD-9CC1-C441D1A8573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527730" y="5185490"/>
            <a:ext cx="741082" cy="755650"/>
          </a:xfrm>
        </p:spPr>
        <p:txBody>
          <a:bodyPr rIns="0" anchor="ctr">
            <a:noAutofit/>
          </a:bodyPr>
          <a:lstStyle>
            <a:lvl1pPr marL="0" indent="0" algn="r">
              <a:buNone/>
              <a:defRPr sz="600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5</a:t>
            </a:r>
          </a:p>
        </p:txBody>
      </p:sp>
      <p:sp>
        <p:nvSpPr>
          <p:cNvPr id="42" name="Shape 62">
            <a:extLst>
              <a:ext uri="{FF2B5EF4-FFF2-40B4-BE49-F238E27FC236}">
                <a16:creationId xmlns:a16="http://schemas.microsoft.com/office/drawing/2014/main" id="{79517603-8FAC-41C9-B5BE-3F8BA7D93CE6}"/>
              </a:ext>
            </a:extLst>
          </p:cNvPr>
          <p:cNvSpPr/>
          <p:nvPr userDrawn="1"/>
        </p:nvSpPr>
        <p:spPr>
          <a:xfrm rot="16200000" flipV="1">
            <a:off x="965155" y="3899540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</p:spTree>
    <p:extLst>
      <p:ext uri="{BB962C8B-B14F-4D97-AF65-F5344CB8AC3E}">
        <p14:creationId xmlns:p14="http://schemas.microsoft.com/office/powerpoint/2010/main" val="4283145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2643" y="1691472"/>
            <a:ext cx="4385841" cy="1325563"/>
          </a:xfrm>
        </p:spPr>
        <p:txBody>
          <a:bodyPr anchor="b"/>
          <a:lstStyle>
            <a:lvl1pPr algn="r"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500437"/>
            <a:ext cx="12192000" cy="3357563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3D39E2-2188-4621-B115-A912A057E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69843" y="1690688"/>
            <a:ext cx="4155432" cy="1325562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569843" y="1227698"/>
            <a:ext cx="4155432" cy="382749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4934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948" y="1193765"/>
            <a:ext cx="4385841" cy="1325563"/>
          </a:xfrm>
        </p:spPr>
        <p:txBody>
          <a:bodyPr anchor="b">
            <a:normAutofit/>
          </a:bodyPr>
          <a:lstStyle>
            <a:lvl1pPr algn="r">
              <a:defRPr sz="4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4947" y="2632337"/>
            <a:ext cx="4385841" cy="3357563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70816" y="2540529"/>
            <a:ext cx="3046302" cy="382749"/>
          </a:xfrm>
        </p:spPr>
        <p:txBody>
          <a:bodyPr lIns="0" anchor="b">
            <a:normAutofit/>
          </a:bodyPr>
          <a:lstStyle>
            <a:lvl1pPr marL="0" indent="0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769606" y="2540529"/>
            <a:ext cx="3023149" cy="382749"/>
          </a:xfrm>
        </p:spPr>
        <p:txBody>
          <a:bodyPr vert="horz" lIns="0" tIns="45720" rIns="91440" bIns="45720" rtlCol="0" anchor="b">
            <a:normAutofit/>
          </a:bodyPr>
          <a:lstStyle>
            <a:lvl1pPr>
              <a:defRPr lang="en-US" sz="1600" b="1" dirty="0"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title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70525" y="2944813"/>
            <a:ext cx="3046413" cy="3044825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769606" y="2944813"/>
            <a:ext cx="3023149" cy="3044825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41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0525" y="1193765"/>
            <a:ext cx="6322230" cy="1325563"/>
          </a:xfrm>
        </p:spPr>
        <p:txBody>
          <a:bodyPr lIns="0" anchor="b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193765"/>
            <a:ext cx="5230788" cy="479613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70816" y="2540529"/>
            <a:ext cx="3046302" cy="382749"/>
          </a:xfrm>
        </p:spPr>
        <p:txBody>
          <a:bodyPr lIns="0" anchor="b">
            <a:normAutofit/>
          </a:bodyPr>
          <a:lstStyle>
            <a:lvl1pPr marL="0" indent="0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769606" y="2540529"/>
            <a:ext cx="3023149" cy="382749"/>
          </a:xfrm>
        </p:spPr>
        <p:txBody>
          <a:bodyPr vert="horz" lIns="0" tIns="45720" rIns="91440" bIns="45720" rtlCol="0" anchor="b">
            <a:normAutofit/>
          </a:bodyPr>
          <a:lstStyle>
            <a:lvl1pPr>
              <a:defRPr lang="en-US" sz="1600" b="1" dirty="0"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title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70525" y="2944813"/>
            <a:ext cx="3046413" cy="3044825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769606" y="2944813"/>
            <a:ext cx="3023149" cy="3044825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603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9009"/>
            <a:ext cx="3416928" cy="2884911"/>
          </a:xfrm>
        </p:spPr>
        <p:txBody>
          <a:bodyPr lIns="0" anchor="t">
            <a:normAutofit/>
          </a:bodyPr>
          <a:lstStyle>
            <a:lvl1pPr algn="r">
              <a:defRPr sz="40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10875" y="1809009"/>
            <a:ext cx="3686025" cy="382749"/>
          </a:xfrm>
        </p:spPr>
        <p:txBody>
          <a:bodyPr lIns="0" anchor="b">
            <a:normAutofit/>
          </a:bodyPr>
          <a:lstStyle>
            <a:lvl1pPr marL="0" indent="0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52175" y="1809009"/>
            <a:ext cx="3658010" cy="382749"/>
          </a:xfrm>
        </p:spPr>
        <p:txBody>
          <a:bodyPr vert="horz" lIns="0" tIns="45720" rIns="91440" bIns="45720" rtlCol="0" anchor="b">
            <a:normAutofit/>
          </a:bodyPr>
          <a:lstStyle>
            <a:lvl1pPr>
              <a:defRPr lang="en-US" sz="1600" b="1" dirty="0"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title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10572" y="2213293"/>
            <a:ext cx="3686159" cy="3044825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452175" y="2213293"/>
            <a:ext cx="3658010" cy="3044825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64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687089"/>
            <a:ext cx="4297212" cy="3449109"/>
          </a:xfrm>
          <a:solidFill>
            <a:schemeClr val="accent2"/>
          </a:solidFill>
        </p:spPr>
        <p:txBody>
          <a:bodyPr vert="horz" lIns="0" tIns="45720" rIns="324000" bIns="45720" rtlCol="0" anchor="ctr">
            <a:normAutofit/>
          </a:bodyPr>
          <a:lstStyle>
            <a:lvl1pPr>
              <a:defRPr lang="en-US" sz="4000" dirty="0">
                <a:latin typeface="+mj-lt"/>
              </a:defRPr>
            </a:lvl1pPr>
          </a:lstStyle>
          <a:p>
            <a:pPr marL="0" lvl="0" algn="r"/>
            <a:r>
              <a:rPr lang="en-US" dirty="0"/>
              <a:t>Click to edit Master title </a:t>
            </a:r>
            <a:br>
              <a:rPr lang="en-US" dirty="0"/>
            </a:br>
            <a:r>
              <a:rPr lang="en-US" dirty="0"/>
              <a:t>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68750" y="1687089"/>
            <a:ext cx="3686025" cy="382749"/>
          </a:xfrm>
        </p:spPr>
        <p:txBody>
          <a:bodyPr lIns="0" anchor="b">
            <a:normAutofit/>
          </a:bodyPr>
          <a:lstStyle>
            <a:lvl1pPr marL="0" indent="0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52175" y="1687089"/>
            <a:ext cx="3658010" cy="382749"/>
          </a:xfrm>
        </p:spPr>
        <p:txBody>
          <a:bodyPr vert="horz" lIns="0" tIns="45720" rIns="91440" bIns="45720" rtlCol="0" anchor="b">
            <a:normAutofit/>
          </a:bodyPr>
          <a:lstStyle>
            <a:lvl1pPr marL="0" indent="0">
              <a:buNone/>
              <a:defRPr lang="en-US" sz="1600" b="1" dirty="0">
                <a:latin typeface="+mn-lt"/>
              </a:defRPr>
            </a:lvl1pPr>
          </a:lstStyle>
          <a:p>
            <a:pPr marL="228600" lvl="0" indent="-228600"/>
            <a:r>
              <a:rPr lang="en-US" dirty="0"/>
              <a:t>Click to add title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68447" y="2091373"/>
            <a:ext cx="3686159" cy="3044825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452175" y="2091373"/>
            <a:ext cx="3658010" cy="3044825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hape 62">
            <a:extLst>
              <a:ext uri="{FF2B5EF4-FFF2-40B4-BE49-F238E27FC236}">
                <a16:creationId xmlns:a16="http://schemas.microsoft.com/office/drawing/2014/main" id="{22325F4A-8191-45D3-B031-5847B1E4B3AA}"/>
              </a:ext>
            </a:extLst>
          </p:cNvPr>
          <p:cNvSpPr/>
          <p:nvPr userDrawn="1"/>
        </p:nvSpPr>
        <p:spPr>
          <a:xfrm rot="16200000" flipV="1">
            <a:off x="3332057" y="1331831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EEF041-4EFF-410A-AFB4-25A65B462B2D}"/>
              </a:ext>
            </a:extLst>
          </p:cNvPr>
          <p:cNvSpPr/>
          <p:nvPr userDrawn="1"/>
        </p:nvSpPr>
        <p:spPr>
          <a:xfrm>
            <a:off x="12087828" y="1675514"/>
            <a:ext cx="115747" cy="34491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4490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1687090"/>
            <a:ext cx="4568750" cy="1721802"/>
          </a:xfrm>
          <a:noFill/>
        </p:spPr>
        <p:txBody>
          <a:bodyPr lIns="0" rIns="324000" anchor="ctr">
            <a:normAutofit/>
          </a:bodyPr>
          <a:lstStyle>
            <a:lvl1pPr algn="r">
              <a:defRPr sz="400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C8F08DC-8736-4BFE-8B72-8DD4184DEBE1}"/>
              </a:ext>
            </a:extLst>
          </p:cNvPr>
          <p:cNvSpPr txBox="1">
            <a:spLocks/>
          </p:cNvSpPr>
          <p:nvPr userDrawn="1"/>
        </p:nvSpPr>
        <p:spPr>
          <a:xfrm>
            <a:off x="-1" y="3408891"/>
            <a:ext cx="12203575" cy="3449109"/>
          </a:xfrm>
          <a:prstGeom prst="rect">
            <a:avLst/>
          </a:prstGeom>
          <a:solidFill>
            <a:schemeClr val="accent2"/>
          </a:solidFill>
        </p:spPr>
        <p:txBody>
          <a:bodyPr vert="horz" lIns="0" tIns="45720" rIns="324000" bIns="45720" rtlCol="0" anchor="ctr">
            <a:normAutofit/>
          </a:bodyPr>
          <a:lstStyle>
            <a:lvl1pPr algn="r">
              <a:lnSpc>
                <a:spcPct val="90000"/>
              </a:lnSpc>
              <a:spcBef>
                <a:spcPct val="0"/>
              </a:spcBef>
              <a:buNone/>
              <a:defRPr sz="4000" b="1" i="0" spc="-150">
                <a:solidFill>
                  <a:schemeClr val="tx2"/>
                </a:solidFill>
                <a:latin typeface="Constantia" panose="02030602050306030303" pitchFamily="18" charset="0"/>
                <a:ea typeface="+mj-ea"/>
                <a:cs typeface="Gill Sans" panose="020B0502020104020203" pitchFamily="34" charset="-79"/>
              </a:defRPr>
            </a:lvl1pPr>
          </a:lstStyle>
          <a:p>
            <a:pPr lvl="0"/>
            <a:endParaRPr lang="en-US" dirty="0">
              <a:latin typeface="+mn-lt"/>
            </a:endParaRP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68750" y="3666354"/>
            <a:ext cx="3448800" cy="382749"/>
          </a:xfrm>
        </p:spPr>
        <p:txBody>
          <a:bodyPr lIns="0" anchor="b">
            <a:normAutofit/>
          </a:bodyPr>
          <a:lstStyle>
            <a:lvl1pPr marL="0" indent="0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54055" y="3666354"/>
            <a:ext cx="3450265" cy="382749"/>
          </a:xfrm>
        </p:spPr>
        <p:txBody>
          <a:bodyPr vert="horz" lIns="0" tIns="45720" rIns="91440" bIns="45720" rtlCol="0" anchor="b">
            <a:normAutofit/>
          </a:bodyPr>
          <a:lstStyle>
            <a:lvl1pPr marL="0" indent="0">
              <a:buNone/>
              <a:defRPr lang="en-US" sz="1600" b="1" dirty="0">
                <a:latin typeface="+mn-lt"/>
              </a:defRPr>
            </a:lvl1pPr>
          </a:lstStyle>
          <a:p>
            <a:pPr marL="228600" lvl="0" indent="-228600"/>
            <a:r>
              <a:rPr lang="en-US" dirty="0"/>
              <a:t>Click to add title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68447" y="4070639"/>
            <a:ext cx="3448800" cy="2253961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54055" y="4070639"/>
            <a:ext cx="3450265" cy="2253961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hape 62">
            <a:extLst>
              <a:ext uri="{FF2B5EF4-FFF2-40B4-BE49-F238E27FC236}">
                <a16:creationId xmlns:a16="http://schemas.microsoft.com/office/drawing/2014/main" id="{DADD8B14-6C18-4FC5-89FD-62D525A444DB}"/>
              </a:ext>
            </a:extLst>
          </p:cNvPr>
          <p:cNvSpPr/>
          <p:nvPr userDrawn="1"/>
        </p:nvSpPr>
        <p:spPr>
          <a:xfrm rot="16200000" flipV="1">
            <a:off x="3332057" y="729943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9156155-C47D-47A0-A08D-DCAC4D742D3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214412" y="3805254"/>
            <a:ext cx="1935925" cy="185477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210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948" y="1193765"/>
            <a:ext cx="4385841" cy="1325563"/>
          </a:xfrm>
        </p:spPr>
        <p:txBody>
          <a:bodyPr anchor="b">
            <a:normAutofit/>
          </a:bodyPr>
          <a:lstStyle>
            <a:lvl1pPr algn="r">
              <a:defRPr sz="4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4947" y="2632337"/>
            <a:ext cx="4385841" cy="3357563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3D39E2-2188-4621-B115-A912A057E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70816" y="2944854"/>
            <a:ext cx="3046302" cy="3045045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70816" y="2540529"/>
            <a:ext cx="3046302" cy="382749"/>
          </a:xfrm>
        </p:spPr>
        <p:txBody>
          <a:bodyPr lIns="0" anchor="b">
            <a:noAutofit/>
          </a:bodyPr>
          <a:lstStyle>
            <a:lvl1pPr marL="0" indent="0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B2C5FA2F-DD81-4A72-AB26-A4C663724F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769607" y="2944854"/>
            <a:ext cx="3046302" cy="3045045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769606" y="2540529"/>
            <a:ext cx="3023149" cy="382749"/>
          </a:xfrm>
        </p:spPr>
        <p:txBody>
          <a:bodyPr lIns="0" anchor="b">
            <a:noAutofit/>
          </a:bodyPr>
          <a:lstStyle>
            <a:lvl1pPr marL="0" indent="0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</p:spTree>
    <p:extLst>
      <p:ext uri="{BB962C8B-B14F-4D97-AF65-F5344CB8AC3E}">
        <p14:creationId xmlns:p14="http://schemas.microsoft.com/office/powerpoint/2010/main" val="39708105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28658" y="836271"/>
            <a:ext cx="4263342" cy="5185458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3D39E2-2188-4621-B115-A912A057E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57597" y="836271"/>
            <a:ext cx="4262400" cy="5185458"/>
          </a:xfrm>
          <a:solidFill>
            <a:schemeClr val="accent2"/>
          </a:solidFill>
        </p:spPr>
        <p:txBody>
          <a:bodyPr lIns="252000" tIns="144000" rIns="14400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5033" y="1659770"/>
            <a:ext cx="2558005" cy="1325563"/>
          </a:xfrm>
        </p:spPr>
        <p:txBody>
          <a:bodyPr anchor="t"/>
          <a:lstStyle>
            <a:lvl1pPr algn="r">
              <a:defRPr>
                <a:latin typeface="+mj-lt"/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Add Title</a:t>
            </a:r>
          </a:p>
        </p:txBody>
      </p:sp>
      <p:sp>
        <p:nvSpPr>
          <p:cNvPr id="6" name="Shape 62">
            <a:extLst>
              <a:ext uri="{FF2B5EF4-FFF2-40B4-BE49-F238E27FC236}">
                <a16:creationId xmlns:a16="http://schemas.microsoft.com/office/drawing/2014/main" id="{9EDA533D-03E6-4B64-A81C-A6F9E3301AB5}"/>
              </a:ext>
            </a:extLst>
          </p:cNvPr>
          <p:cNvSpPr/>
          <p:nvPr userDrawn="1"/>
        </p:nvSpPr>
        <p:spPr>
          <a:xfrm rot="16200000" flipV="1">
            <a:off x="965155" y="434980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32174074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3D39E2-2188-4621-B115-A912A057E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3206186"/>
            <a:ext cx="12192000" cy="3651813"/>
          </a:xfrm>
          <a:solidFill>
            <a:schemeClr val="accent2"/>
          </a:solidFill>
        </p:spPr>
        <p:txBody>
          <a:bodyPr lIns="5400000" tIns="216000" rIns="180000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8053" y="1775520"/>
            <a:ext cx="6435524" cy="1325563"/>
          </a:xfrm>
        </p:spPr>
        <p:txBody>
          <a:bodyPr anchor="b"/>
          <a:lstStyle>
            <a:lvl1pPr algn="l"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71836" y="836271"/>
            <a:ext cx="3523423" cy="5185458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22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8CBA09E-664D-42AC-81A8-E6756A655750}"/>
              </a:ext>
            </a:extLst>
          </p:cNvPr>
          <p:cNvSpPr/>
          <p:nvPr userDrawn="1"/>
        </p:nvSpPr>
        <p:spPr>
          <a:xfrm>
            <a:off x="-1" y="1539432"/>
            <a:ext cx="8866207" cy="53185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2CAE461-C0B1-40CE-96C7-BF817A2EA31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1995" cy="6857999"/>
          </a:xfrm>
          <a:custGeom>
            <a:avLst/>
            <a:gdLst>
              <a:gd name="connsiteX0" fmla="*/ 0 w 12191995"/>
              <a:gd name="connsiteY0" fmla="*/ 0 h 6857999"/>
              <a:gd name="connsiteX1" fmla="*/ 12191995 w 12191995"/>
              <a:gd name="connsiteY1" fmla="*/ 0 h 6857999"/>
              <a:gd name="connsiteX2" fmla="*/ 12191995 w 12191995"/>
              <a:gd name="connsiteY2" fmla="*/ 6857999 h 6857999"/>
              <a:gd name="connsiteX3" fmla="*/ 8866207 w 12191995"/>
              <a:gd name="connsiteY3" fmla="*/ 6857999 h 6857999"/>
              <a:gd name="connsiteX4" fmla="*/ 8866207 w 12191995"/>
              <a:gd name="connsiteY4" fmla="*/ 1539432 h 6857999"/>
              <a:gd name="connsiteX5" fmla="*/ 0 w 12191995"/>
              <a:gd name="connsiteY5" fmla="*/ 1539432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5" h="6857999">
                <a:moveTo>
                  <a:pt x="0" y="0"/>
                </a:moveTo>
                <a:lnTo>
                  <a:pt x="12191995" y="0"/>
                </a:lnTo>
                <a:lnTo>
                  <a:pt x="12191995" y="6857999"/>
                </a:lnTo>
                <a:lnTo>
                  <a:pt x="8866207" y="6857999"/>
                </a:lnTo>
                <a:lnTo>
                  <a:pt x="8866207" y="1539432"/>
                </a:lnTo>
                <a:lnTo>
                  <a:pt x="0" y="153943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2002421"/>
            <a:ext cx="7252505" cy="891250"/>
          </a:xfrm>
        </p:spPr>
        <p:txBody>
          <a:bodyPr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090444"/>
            <a:ext cx="7252504" cy="338549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WWW.WEBSITENAME.COM</a:t>
            </a:r>
          </a:p>
        </p:txBody>
      </p:sp>
      <p:sp>
        <p:nvSpPr>
          <p:cNvPr id="5" name="Shape 62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1094402" y="1819845"/>
            <a:ext cx="1" cy="218880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30916583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3D39E2-2188-4621-B115-A912A057E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78052" y="3206186"/>
            <a:ext cx="6435525" cy="2815543"/>
          </a:xfrm>
          <a:noFill/>
          <a:ln>
            <a:noFill/>
          </a:ln>
        </p:spPr>
        <p:txBody>
          <a:bodyPr lIns="0" tIns="216000" rIns="180000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8053" y="1775520"/>
            <a:ext cx="6435524" cy="1325563"/>
          </a:xfrm>
        </p:spPr>
        <p:txBody>
          <a:bodyPr lIns="0" anchor="b"/>
          <a:lstStyle>
            <a:lvl1pPr algn="l"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836271"/>
            <a:ext cx="3657059" cy="5185458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1282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45620" y="3428990"/>
            <a:ext cx="7446380" cy="3429009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659770"/>
            <a:ext cx="3085618" cy="1325563"/>
          </a:xfrm>
        </p:spPr>
        <p:txBody>
          <a:bodyPr lIns="0" anchor="t"/>
          <a:lstStyle>
            <a:lvl1pPr algn="l">
              <a:defRPr>
                <a:latin typeface="+mj-lt"/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Add Title</a:t>
            </a:r>
          </a:p>
        </p:txBody>
      </p:sp>
      <p:sp>
        <p:nvSpPr>
          <p:cNvPr id="6" name="Shape 62">
            <a:extLst>
              <a:ext uri="{FF2B5EF4-FFF2-40B4-BE49-F238E27FC236}">
                <a16:creationId xmlns:a16="http://schemas.microsoft.com/office/drawing/2014/main" id="{9EDA533D-03E6-4B64-A81C-A6F9E3301AB5}"/>
              </a:ext>
            </a:extLst>
          </p:cNvPr>
          <p:cNvSpPr/>
          <p:nvPr userDrawn="1"/>
        </p:nvSpPr>
        <p:spPr>
          <a:xfrm rot="16200000" flipV="1">
            <a:off x="965155" y="434980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F8596F-E730-47C4-86C3-F4A9B3F78268}"/>
              </a:ext>
            </a:extLst>
          </p:cNvPr>
          <p:cNvSpPr/>
          <p:nvPr userDrawn="1"/>
        </p:nvSpPr>
        <p:spPr>
          <a:xfrm>
            <a:off x="4745620" y="0"/>
            <a:ext cx="7446380" cy="3428990"/>
          </a:xfrm>
          <a:prstGeom prst="rect">
            <a:avLst/>
          </a:prstGeom>
          <a:solidFill>
            <a:schemeClr val="accent2"/>
          </a:solidFill>
        </p:spPr>
        <p:txBody>
          <a:bodyPr vert="horz" lIns="252000" tIns="144000" rIns="144000" bIns="4572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1400" b="0" i="0" dirty="0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2E0AB4DF-4264-4631-9A72-72B25F9BEED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59078" y="987207"/>
            <a:ext cx="2837822" cy="382749"/>
          </a:xfrm>
        </p:spPr>
        <p:txBody>
          <a:bodyPr lIns="0" tIns="0" anchor="t">
            <a:norm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0E3F0CD0-D764-45BB-9798-E9046593B3A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51371" y="987208"/>
            <a:ext cx="3501106" cy="1397178"/>
          </a:xfrm>
        </p:spPr>
        <p:txBody>
          <a:bodyPr lIns="0" tIns="0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63622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B9B3BD2-24FF-4E30-B0DA-4DCD6E57D9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0"/>
            <a:ext cx="113538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F92C0C-7E68-45AE-8824-6858C68747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566452"/>
            <a:ext cx="5007015" cy="1440000"/>
          </a:xfrm>
          <a:solidFill>
            <a:schemeClr val="bg1"/>
          </a:solidFill>
        </p:spPr>
        <p:txBody>
          <a:bodyPr lIns="216000">
            <a:normAutofit/>
          </a:bodyPr>
          <a:lstStyle>
            <a:lvl1pPr>
              <a:defRPr sz="400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36023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B9B3BD2-24FF-4E30-B0DA-4DCD6E57D9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0"/>
            <a:ext cx="113538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9A10FA-D831-43AB-9DF1-EDB14480E3E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-1478756"/>
            <a:ext cx="4572000" cy="118903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6320271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7FBD120B-8377-4641-9618-9DD682652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05635"/>
            <a:ext cx="5845215" cy="1440000"/>
          </a:xfrm>
          <a:solidFill>
            <a:schemeClr val="bg1"/>
          </a:solidFill>
        </p:spPr>
        <p:txBody>
          <a:bodyPr lIns="792000">
            <a:normAutofit/>
          </a:bodyPr>
          <a:lstStyle>
            <a:lvl1pPr>
              <a:defRPr sz="4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740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9417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4979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8DF09845-7890-4D10-A53B-2A4D0531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0" y="5688402"/>
            <a:ext cx="8717280" cy="823070"/>
          </a:xfrm>
          <a:solidFill>
            <a:schemeClr val="bg1"/>
          </a:solidFill>
        </p:spPr>
        <p:txBody>
          <a:bodyPr lIns="0"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472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4979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9541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1"/>
            <a:ext cx="11353800" cy="554736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7EBB9618-FC05-4C85-8241-A1EFCE812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0" y="5688402"/>
            <a:ext cx="8717280" cy="823070"/>
          </a:xfrm>
          <a:solidFill>
            <a:schemeClr val="bg1"/>
          </a:solidFill>
        </p:spPr>
        <p:txBody>
          <a:bodyPr lIns="0"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6611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853441"/>
            <a:ext cx="11353800" cy="515111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8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with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8CBA09E-664D-42AC-81A8-E6756A655750}"/>
              </a:ext>
            </a:extLst>
          </p:cNvPr>
          <p:cNvSpPr/>
          <p:nvPr userDrawn="1"/>
        </p:nvSpPr>
        <p:spPr>
          <a:xfrm>
            <a:off x="0" y="1539433"/>
            <a:ext cx="8866207" cy="53185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2CAE461-C0B1-40CE-96C7-BF817A2EA31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1995" cy="6857999"/>
          </a:xfrm>
          <a:custGeom>
            <a:avLst/>
            <a:gdLst>
              <a:gd name="connsiteX0" fmla="*/ 0 w 12191995"/>
              <a:gd name="connsiteY0" fmla="*/ 0 h 6857999"/>
              <a:gd name="connsiteX1" fmla="*/ 12191995 w 12191995"/>
              <a:gd name="connsiteY1" fmla="*/ 0 h 6857999"/>
              <a:gd name="connsiteX2" fmla="*/ 12191995 w 12191995"/>
              <a:gd name="connsiteY2" fmla="*/ 6857999 h 6857999"/>
              <a:gd name="connsiteX3" fmla="*/ 8866207 w 12191995"/>
              <a:gd name="connsiteY3" fmla="*/ 6857999 h 6857999"/>
              <a:gd name="connsiteX4" fmla="*/ 8866207 w 12191995"/>
              <a:gd name="connsiteY4" fmla="*/ 1539432 h 6857999"/>
              <a:gd name="connsiteX5" fmla="*/ 0 w 12191995"/>
              <a:gd name="connsiteY5" fmla="*/ 1539432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5" h="6857999">
                <a:moveTo>
                  <a:pt x="0" y="0"/>
                </a:moveTo>
                <a:lnTo>
                  <a:pt x="12191995" y="0"/>
                </a:lnTo>
                <a:lnTo>
                  <a:pt x="12191995" y="6857999"/>
                </a:lnTo>
                <a:lnTo>
                  <a:pt x="8866207" y="6857999"/>
                </a:lnTo>
                <a:lnTo>
                  <a:pt x="8866207" y="1539432"/>
                </a:lnTo>
                <a:lnTo>
                  <a:pt x="0" y="153943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2002421"/>
            <a:ext cx="7252505" cy="891250"/>
          </a:xfrm>
        </p:spPr>
        <p:txBody>
          <a:bodyPr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090444"/>
            <a:ext cx="7252504" cy="338549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Shape 62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1094402" y="1819845"/>
            <a:ext cx="1" cy="218880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15588500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14209" y="1203769"/>
            <a:ext cx="9563582" cy="5060062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F595BB60-922F-4254-AD20-DEA3FA4B7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208" y="339162"/>
            <a:ext cx="9563581" cy="823070"/>
          </a:xfrm>
          <a:noFill/>
        </p:spPr>
        <p:txBody>
          <a:bodyPr lIns="0">
            <a:normAutofit/>
          </a:bodyPr>
          <a:lstStyle>
            <a:lvl1pPr>
              <a:defRPr sz="4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4657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6030" y="747000"/>
            <a:ext cx="10519940" cy="5364000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2677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0729B41-53A1-4BDC-BF75-A9E553C70D89}"/>
              </a:ext>
            </a:extLst>
          </p:cNvPr>
          <p:cNvSpPr/>
          <p:nvPr userDrawn="1"/>
        </p:nvSpPr>
        <p:spPr>
          <a:xfrm>
            <a:off x="-16640" y="0"/>
            <a:ext cx="1137043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7634288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10961-EE19-42C5-8B1B-B6C9862262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30361" y="4719574"/>
            <a:ext cx="2489200" cy="3124200"/>
          </a:xfrm>
        </p:spPr>
        <p:txBody>
          <a:bodyPr tIns="0" bIns="0" anchor="b">
            <a:noAutofit/>
          </a:bodyPr>
          <a:lstStyle>
            <a:lvl1pPr marL="0" indent="0" algn="r">
              <a:buNone/>
              <a:defRPr sz="30000">
                <a:solidFill>
                  <a:schemeClr val="bg1">
                    <a:alpha val="2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48043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0729B41-53A1-4BDC-BF75-A9E553C70D89}"/>
              </a:ext>
            </a:extLst>
          </p:cNvPr>
          <p:cNvSpPr/>
          <p:nvPr userDrawn="1"/>
        </p:nvSpPr>
        <p:spPr>
          <a:xfrm>
            <a:off x="5831840" y="0"/>
            <a:ext cx="552195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71525"/>
            <a:ext cx="4699000" cy="1694180"/>
          </a:xfrm>
        </p:spPr>
        <p:txBody>
          <a:bodyPr lIns="0" anchor="t">
            <a:noAutofit/>
          </a:bodyPr>
          <a:lstStyle>
            <a:lvl1pPr>
              <a:defRPr sz="6600" b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Section </a:t>
            </a:r>
            <a:br>
              <a:rPr lang="en-US" dirty="0"/>
            </a:br>
            <a:r>
              <a:rPr lang="en-US" dirty="0"/>
              <a:t>Header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6E820AC0-D6D8-48F9-9D9F-A17400A404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30361" y="4554447"/>
            <a:ext cx="2489200" cy="3124198"/>
          </a:xfrm>
        </p:spPr>
        <p:txBody>
          <a:bodyPr bIns="0" anchor="b">
            <a:noAutofit/>
          </a:bodyPr>
          <a:lstStyle>
            <a:lvl1pPr marL="0" indent="0" algn="r">
              <a:buNone/>
              <a:defRPr sz="25000">
                <a:solidFill>
                  <a:schemeClr val="bg1">
                    <a:alpha val="2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717688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0729B41-53A1-4BDC-BF75-A9E553C70D89}"/>
              </a:ext>
            </a:extLst>
          </p:cNvPr>
          <p:cNvSpPr/>
          <p:nvPr userDrawn="1"/>
        </p:nvSpPr>
        <p:spPr>
          <a:xfrm>
            <a:off x="1" y="0"/>
            <a:ext cx="705612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71525"/>
            <a:ext cx="5257800" cy="1694180"/>
          </a:xfrm>
        </p:spPr>
        <p:txBody>
          <a:bodyPr lIns="0" anchor="t"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88BD7D8D-4534-4674-90CD-5444E7502E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502636" y="4463007"/>
            <a:ext cx="2489200" cy="3124198"/>
          </a:xfrm>
        </p:spPr>
        <p:txBody>
          <a:bodyPr bIns="0" anchor="b">
            <a:noAutofit/>
          </a:bodyPr>
          <a:lstStyle>
            <a:lvl1pPr marL="0" indent="0" algn="r">
              <a:buNone/>
              <a:defRPr sz="25000">
                <a:solidFill>
                  <a:schemeClr val="bg1">
                    <a:lumMod val="85000"/>
                    <a:alpha val="2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2496879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FC75DEA4-0A76-480D-A95E-49B8E0DD97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35647" y="3145492"/>
            <a:ext cx="2489200" cy="3124198"/>
          </a:xfrm>
        </p:spPr>
        <p:txBody>
          <a:bodyPr bIns="0" anchor="b">
            <a:noAutofit/>
          </a:bodyPr>
          <a:lstStyle>
            <a:lvl1pPr marL="0" indent="0" algn="l">
              <a:buNone/>
              <a:defRPr sz="25000">
                <a:solidFill>
                  <a:srgbClr val="5DAAB0">
                    <a:alpha val="20000"/>
                  </a:srgb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0729B41-53A1-4BDC-BF75-A9E553C70D89}"/>
              </a:ext>
            </a:extLst>
          </p:cNvPr>
          <p:cNvSpPr/>
          <p:nvPr userDrawn="1"/>
        </p:nvSpPr>
        <p:spPr>
          <a:xfrm>
            <a:off x="0" y="1394370"/>
            <a:ext cx="7056121" cy="406926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1934210"/>
            <a:ext cx="5273040" cy="1694180"/>
          </a:xfrm>
        </p:spPr>
        <p:txBody>
          <a:bodyPr lIns="0" anchor="t"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17935321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0729B41-53A1-4BDC-BF75-A9E553C70D89}"/>
              </a:ext>
            </a:extLst>
          </p:cNvPr>
          <p:cNvSpPr/>
          <p:nvPr userDrawn="1"/>
        </p:nvSpPr>
        <p:spPr>
          <a:xfrm>
            <a:off x="-16640" y="1"/>
            <a:ext cx="12208639" cy="49072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59" y="2691447"/>
            <a:ext cx="6272321" cy="1694180"/>
          </a:xfrm>
        </p:spPr>
        <p:txBody>
          <a:bodyPr lIns="0" anchor="b">
            <a:noAutofit/>
          </a:bodyPr>
          <a:lstStyle>
            <a:lvl1pPr algn="l">
              <a:defRPr sz="6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7A110188-91CF-42CE-9B0F-643DB15F9D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91826" y="2613057"/>
            <a:ext cx="2489200" cy="3124198"/>
          </a:xfrm>
        </p:spPr>
        <p:txBody>
          <a:bodyPr bIns="0" anchor="b">
            <a:noAutofit/>
          </a:bodyPr>
          <a:lstStyle>
            <a:lvl1pPr marL="0" indent="0" algn="l">
              <a:buNone/>
              <a:defRPr sz="25000">
                <a:solidFill>
                  <a:srgbClr val="3B7579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37630524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49791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C0DB138-926E-4EF2-BFC2-93D610E35703}"/>
              </a:ext>
            </a:extLst>
          </p:cNvPr>
          <p:cNvSpPr/>
          <p:nvPr userDrawn="1"/>
        </p:nvSpPr>
        <p:spPr>
          <a:xfrm>
            <a:off x="0" y="0"/>
            <a:ext cx="6057900" cy="6857995"/>
          </a:xfrm>
          <a:prstGeom prst="rect">
            <a:avLst/>
          </a:prstGeom>
          <a:solidFill>
            <a:schemeClr val="accent2"/>
          </a:solidFill>
        </p:spPr>
        <p:txBody>
          <a:bodyPr vert="horz" lIns="1296000" tIns="45720" rIns="432000" bIns="45720" rtlCol="0" anchor="ctr">
            <a:normAutofit/>
          </a:bodyPr>
          <a:lstStyle/>
          <a:p>
            <a:pPr lvl="0" indent="0">
              <a:lnSpc>
                <a:spcPct val="100000"/>
              </a:lnSpc>
              <a:spcBef>
                <a:spcPts val="1000"/>
              </a:spcBef>
              <a:buFontTx/>
              <a:buNone/>
            </a:pPr>
            <a:endParaRPr lang="en-US" sz="1400" b="0" i="0" spc="0" noProof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057" y="1100290"/>
            <a:ext cx="4008437" cy="1395208"/>
          </a:xfrm>
        </p:spPr>
        <p:txBody>
          <a:bodyPr lIns="0" anchor="b"/>
          <a:lstStyle>
            <a:lvl1pPr>
              <a:defRPr b="1">
                <a:latin typeface="+mj-lt"/>
              </a:defRPr>
            </a:lvl1pPr>
          </a:lstStyle>
          <a:p>
            <a:r>
              <a:rPr lang="en-US" noProof="0"/>
              <a:t>Click to Add Slide Title Here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6CAA743B-32D9-CE44-9E46-D38DB57EFA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1058" y="2561159"/>
            <a:ext cx="4008437" cy="602887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5" name="Shape 62">
            <a:extLst>
              <a:ext uri="{FF2B5EF4-FFF2-40B4-BE49-F238E27FC236}">
                <a16:creationId xmlns:a16="http://schemas.microsoft.com/office/drawing/2014/main" id="{00B58E1E-3AD1-467A-94AA-6578BE4756A3}"/>
              </a:ext>
            </a:extLst>
          </p:cNvPr>
          <p:cNvSpPr/>
          <p:nvPr userDrawn="1"/>
        </p:nvSpPr>
        <p:spPr>
          <a:xfrm rot="16200000" flipV="1">
            <a:off x="965155" y="18291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18323" y="1074809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718323" y="2365537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718323" y="3656265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718323" y="4946994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A4E9B315-244E-41A8-B655-63FCC22CCF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3278528"/>
            <a:ext cx="4008438" cy="25608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EADDC907-00BA-437D-8631-DCDAA19616A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90155" y="1042384"/>
            <a:ext cx="804759" cy="804759"/>
          </a:xfrm>
          <a:prstGeom prst="ellipse">
            <a:avLst/>
          </a:prstGeom>
          <a:solidFill>
            <a:schemeClr val="bg1"/>
          </a:solidFill>
          <a:ln w="19050">
            <a:solidFill>
              <a:srgbClr val="1F1F26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44A0EDB5-B80A-4225-9741-99690ADBCE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90155" y="2331743"/>
            <a:ext cx="804759" cy="804759"/>
          </a:xfrm>
          <a:prstGeom prst="ellipse">
            <a:avLst/>
          </a:prstGeom>
          <a:solidFill>
            <a:schemeClr val="bg1"/>
          </a:solidFill>
          <a:ln w="19050">
            <a:solidFill>
              <a:srgbClr val="1F1F26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E5C18081-A6EE-421D-96AC-0A7FA46F744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90155" y="3621102"/>
            <a:ext cx="804759" cy="804759"/>
          </a:xfrm>
          <a:prstGeom prst="ellipse">
            <a:avLst/>
          </a:prstGeom>
          <a:solidFill>
            <a:schemeClr val="bg1"/>
          </a:solidFill>
          <a:ln w="19050">
            <a:solidFill>
              <a:srgbClr val="1F1F26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1D21CB0A-3210-4B51-85A0-5111AEBA214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790155" y="4910461"/>
            <a:ext cx="804759" cy="804759"/>
          </a:xfrm>
          <a:prstGeom prst="ellipse">
            <a:avLst/>
          </a:prstGeom>
          <a:solidFill>
            <a:schemeClr val="bg1"/>
          </a:solidFill>
          <a:ln w="19050">
            <a:solidFill>
              <a:srgbClr val="1F1F26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44426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382" userDrawn="1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34DECF-152F-4E39-AD49-1ADCE9F759DB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41375" y="3097232"/>
            <a:ext cx="4008120" cy="2742196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057" y="1100290"/>
            <a:ext cx="4008437" cy="1395208"/>
          </a:xfrm>
        </p:spPr>
        <p:txBody>
          <a:bodyPr lIns="0" anchor="b">
            <a:normAutofit/>
          </a:bodyPr>
          <a:lstStyle>
            <a:lvl1pPr>
              <a:defRPr sz="4000" b="1">
                <a:latin typeface="+mj-lt"/>
              </a:defRPr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6CAA743B-32D9-CE44-9E46-D38DB57EFA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1058" y="2561159"/>
            <a:ext cx="4008437" cy="375081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5" name="Shape 62">
            <a:extLst>
              <a:ext uri="{FF2B5EF4-FFF2-40B4-BE49-F238E27FC236}">
                <a16:creationId xmlns:a16="http://schemas.microsoft.com/office/drawing/2014/main" id="{00B58E1E-3AD1-467A-94AA-6578BE4756A3}"/>
              </a:ext>
            </a:extLst>
          </p:cNvPr>
          <p:cNvSpPr/>
          <p:nvPr userDrawn="1"/>
        </p:nvSpPr>
        <p:spPr>
          <a:xfrm rot="16200000" flipV="1">
            <a:off x="965155" y="18291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18323" y="1074809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718323" y="2365537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718323" y="3656265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718323" y="4946994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EADDC907-00BA-437D-8631-DCDAA19616A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90155" y="1042384"/>
            <a:ext cx="804759" cy="804759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44A0EDB5-B80A-4225-9741-99690ADBCE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90155" y="2331743"/>
            <a:ext cx="804759" cy="804759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E5C18081-A6EE-421D-96AC-0A7FA46F744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90155" y="3621102"/>
            <a:ext cx="804759" cy="804759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1D21CB0A-3210-4B51-85A0-5111AEBA214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790155" y="4910461"/>
            <a:ext cx="804759" cy="804759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1922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63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ith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578736"/>
            <a:ext cx="7252505" cy="891250"/>
          </a:xfrm>
        </p:spPr>
        <p:txBody>
          <a:bodyPr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666759"/>
            <a:ext cx="7252504" cy="338549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Shape 62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1094402" y="396160"/>
            <a:ext cx="1" cy="218880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20" name="Picture Placeholder 4">
            <a:extLst>
              <a:ext uri="{FF2B5EF4-FFF2-40B4-BE49-F238E27FC236}">
                <a16:creationId xmlns:a16="http://schemas.microsoft.com/office/drawing/2014/main" id="{99E7C9A1-D1C2-4923-B0AE-127044646A0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866207" y="0"/>
            <a:ext cx="3325792" cy="6858000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285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C0DB138-926E-4EF2-BFC2-93D610E35703}"/>
              </a:ext>
            </a:extLst>
          </p:cNvPr>
          <p:cNvSpPr/>
          <p:nvPr userDrawn="1"/>
        </p:nvSpPr>
        <p:spPr>
          <a:xfrm>
            <a:off x="0" y="3721472"/>
            <a:ext cx="12192000" cy="3136523"/>
          </a:xfrm>
          <a:prstGeom prst="rect">
            <a:avLst/>
          </a:prstGeom>
          <a:solidFill>
            <a:schemeClr val="accent2"/>
          </a:solidFill>
        </p:spPr>
        <p:txBody>
          <a:bodyPr vert="horz" lIns="1296000" tIns="45720" rIns="432000" bIns="45720" rtlCol="0" anchor="ctr">
            <a:normAutofit/>
          </a:bodyPr>
          <a:lstStyle/>
          <a:p>
            <a:pPr lvl="0" indent="0">
              <a:lnSpc>
                <a:spcPct val="100000"/>
              </a:lnSpc>
              <a:spcBef>
                <a:spcPts val="1000"/>
              </a:spcBef>
              <a:buFontTx/>
              <a:buNone/>
            </a:pPr>
            <a:endParaRPr lang="en-US" sz="1400" b="0" i="0" spc="0" noProof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543" y="358610"/>
            <a:ext cx="10854914" cy="804759"/>
          </a:xfrm>
        </p:spPr>
        <p:txBody>
          <a:bodyPr lIns="0" anchor="b">
            <a:normAutofit/>
          </a:bodyPr>
          <a:lstStyle>
            <a:lvl1pPr algn="ctr">
              <a:defRPr sz="4000" b="1">
                <a:latin typeface="+mj-lt"/>
              </a:defRPr>
            </a:lvl1pPr>
          </a:lstStyle>
          <a:p>
            <a:r>
              <a:rPr lang="en-US" noProof="0"/>
              <a:t>Click to Add Slide Title Here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C7AA169-6546-4620-BD7B-7B36553C28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63303" y="2677210"/>
            <a:ext cx="804759" cy="804759"/>
          </a:xfrm>
          <a:prstGeom prst="ellipse">
            <a:avLst/>
          </a:prstGeom>
          <a:solidFill>
            <a:schemeClr val="bg1"/>
          </a:solidFill>
          <a:ln w="19050">
            <a:solidFill>
              <a:srgbClr val="1F1F26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CE9C16DA-A24B-4516-BCC8-C747730478D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10608" y="2677210"/>
            <a:ext cx="804759" cy="804759"/>
          </a:xfrm>
          <a:prstGeom prst="ellipse">
            <a:avLst/>
          </a:prstGeom>
          <a:solidFill>
            <a:schemeClr val="bg1"/>
          </a:solidFill>
          <a:ln w="19050">
            <a:solidFill>
              <a:srgbClr val="1F1F26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A498122E-BB6F-4765-B85E-6410B9CE17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57913" y="2677210"/>
            <a:ext cx="804759" cy="804759"/>
          </a:xfrm>
          <a:prstGeom prst="ellipse">
            <a:avLst/>
          </a:prstGeom>
          <a:solidFill>
            <a:schemeClr val="bg1"/>
          </a:solidFill>
          <a:ln w="19050">
            <a:solidFill>
              <a:srgbClr val="1F1F26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D19B2F25-5E98-4166-8476-BE599D16121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005218" y="2677210"/>
            <a:ext cx="804759" cy="804759"/>
          </a:xfrm>
          <a:prstGeom prst="ellipse">
            <a:avLst/>
          </a:prstGeom>
          <a:solidFill>
            <a:schemeClr val="bg1"/>
          </a:solidFill>
          <a:ln w="19050">
            <a:solidFill>
              <a:srgbClr val="1F1F26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780" y="3920809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76825" y="3923752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2870" y="3920809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168916" y="3916626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A4E9B315-244E-41A8-B655-63FCC22CCF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337302"/>
            <a:ext cx="10685257" cy="541483"/>
          </a:xfrm>
        </p:spPr>
        <p:txBody>
          <a:bodyPr l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8410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64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543" y="1039330"/>
            <a:ext cx="10854914" cy="804759"/>
          </a:xfrm>
        </p:spPr>
        <p:txBody>
          <a:bodyPr lIns="0" anchor="b">
            <a:normAutofit/>
          </a:bodyPr>
          <a:lstStyle>
            <a:lvl1pPr algn="ctr">
              <a:defRPr sz="4000" b="1">
                <a:latin typeface="+mj-lt"/>
              </a:defRPr>
            </a:lvl1pPr>
          </a:lstStyle>
          <a:p>
            <a:r>
              <a:rPr lang="en-US" noProof="0"/>
              <a:t>Click to Add Slide Title Here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C7AA169-6546-4620-BD7B-7B36553C28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41120" y="3235748"/>
            <a:ext cx="1049126" cy="1049124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CE9C16DA-A24B-4516-BCC8-C747730478D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88425" y="3235748"/>
            <a:ext cx="1049126" cy="1049124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A498122E-BB6F-4765-B85E-6410B9CE17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035730" y="3235748"/>
            <a:ext cx="1049126" cy="1049124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D19B2F25-5E98-4166-8476-BE599D16121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883035" y="3235748"/>
            <a:ext cx="1049126" cy="1049124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780" y="4601529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76825" y="4604472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2870" y="4601529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168916" y="4597346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A4E9B315-244E-41A8-B655-63FCC22CCF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2018022"/>
            <a:ext cx="10685257" cy="541483"/>
          </a:xfrm>
        </p:spPr>
        <p:txBody>
          <a:bodyPr l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00550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64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C0DB138-926E-4EF2-BFC2-93D610E35703}"/>
              </a:ext>
            </a:extLst>
          </p:cNvPr>
          <p:cNvSpPr/>
          <p:nvPr userDrawn="1"/>
        </p:nvSpPr>
        <p:spPr>
          <a:xfrm>
            <a:off x="6134100" y="0"/>
            <a:ext cx="6057900" cy="6857995"/>
          </a:xfrm>
          <a:prstGeom prst="rect">
            <a:avLst/>
          </a:prstGeom>
          <a:solidFill>
            <a:srgbClr val="DFE3E9"/>
          </a:solidFill>
        </p:spPr>
        <p:txBody>
          <a:bodyPr vert="horz" lIns="1296000" tIns="45720" rIns="432000" bIns="45720" rtlCol="0" anchor="ctr">
            <a:normAutofit/>
          </a:bodyPr>
          <a:lstStyle/>
          <a:p>
            <a:pPr lvl="0" indent="0">
              <a:lnSpc>
                <a:spcPct val="100000"/>
              </a:lnSpc>
              <a:spcBef>
                <a:spcPts val="1000"/>
              </a:spcBef>
              <a:buFontTx/>
              <a:buNone/>
            </a:pPr>
            <a:endParaRPr lang="en-US" sz="1400" b="0" i="0" spc="0" noProof="0" dirty="0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057" y="2234610"/>
            <a:ext cx="4008437" cy="1395208"/>
          </a:xfrm>
        </p:spPr>
        <p:txBody>
          <a:bodyPr lIns="0" anchor="b"/>
          <a:lstStyle>
            <a:lvl1pPr>
              <a:defRPr b="1">
                <a:latin typeface="+mj-lt"/>
              </a:defRPr>
            </a:lvl1pPr>
          </a:lstStyle>
          <a:p>
            <a:r>
              <a:rPr lang="en-US" noProof="0"/>
              <a:t>Click to Add Slide Title Here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6CAA743B-32D9-CE44-9E46-D38DB57EFA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1058" y="3695479"/>
            <a:ext cx="4008437" cy="602887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  <a:latin typeface="+mn-lt"/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5" name="Shape 62">
            <a:extLst>
              <a:ext uri="{FF2B5EF4-FFF2-40B4-BE49-F238E27FC236}">
                <a16:creationId xmlns:a16="http://schemas.microsoft.com/office/drawing/2014/main" id="{00B58E1E-3AD1-467A-94AA-6578BE4756A3}"/>
              </a:ext>
            </a:extLst>
          </p:cNvPr>
          <p:cNvSpPr/>
          <p:nvPr userDrawn="1"/>
        </p:nvSpPr>
        <p:spPr>
          <a:xfrm rot="16200000" flipV="1">
            <a:off x="965155" y="1152611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C7AA169-6546-4620-BD7B-7B36553C28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87422" y="1038724"/>
            <a:ext cx="804759" cy="80475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CE9C16DA-A24B-4516-BCC8-C747730478D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87422" y="2330235"/>
            <a:ext cx="804759" cy="80475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A498122E-BB6F-4765-B85E-6410B9CE17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87422" y="3621746"/>
            <a:ext cx="804759" cy="80475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D19B2F25-5E98-4166-8476-BE599D16121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687422" y="4913257"/>
            <a:ext cx="804759" cy="80475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18323" y="1074809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718323" y="2365537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718323" y="3656265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718323" y="4946994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4667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64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BBE79-9A2D-485C-A5FF-D6F6AFD2A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682" y="971950"/>
            <a:ext cx="3537030" cy="2036100"/>
          </a:xfrm>
        </p:spPr>
        <p:txBody>
          <a:bodyPr lIns="0"/>
          <a:lstStyle>
            <a:lvl1pPr>
              <a:defRPr>
                <a:solidFill>
                  <a:srgbClr val="5DAAB0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D8C8A61-C19F-4EF6-A991-5B6EFC5F7A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76930" y="729827"/>
            <a:ext cx="1643384" cy="1643384"/>
          </a:xfrm>
          <a:prstGeom prst="ellipse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FB28CC40-CBF3-4E1C-841D-45C7739F95E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970602" y="729827"/>
            <a:ext cx="1643384" cy="1643384"/>
          </a:xfrm>
          <a:prstGeom prst="ellipse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12606688-9042-46BE-82EA-2A9034C2125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76930" y="3646649"/>
            <a:ext cx="1643384" cy="1643384"/>
          </a:xfrm>
          <a:prstGeom prst="ellipse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94A72397-DF36-48ED-9888-0827D143B9B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70602" y="3646649"/>
            <a:ext cx="1643384" cy="1643384"/>
          </a:xfrm>
          <a:prstGeom prst="ellipse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DD736A8B-DD51-4DE5-A500-3F2E06CA9E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642770" y="2823837"/>
            <a:ext cx="2517605" cy="484146"/>
          </a:xfrm>
        </p:spPr>
        <p:txBody>
          <a:bodyPr lIns="0">
            <a:noAutofit/>
          </a:bodyPr>
          <a:lstStyle>
            <a:lvl1pPr marL="0" indent="0" algn="ct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088F0D2C-15BE-4CDF-B390-80500DDD74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42770" y="2419511"/>
            <a:ext cx="2517605" cy="382749"/>
          </a:xfrm>
        </p:spPr>
        <p:txBody>
          <a:bodyPr lIns="0" anchor="b">
            <a:noAutofit/>
          </a:bodyPr>
          <a:lstStyle>
            <a:lvl1pPr marL="0" indent="0" algn="ctr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BC14EC5C-D80F-42F2-A5F0-D4F07AADAE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44956" y="2823837"/>
            <a:ext cx="2517605" cy="484146"/>
          </a:xfrm>
        </p:spPr>
        <p:txBody>
          <a:bodyPr lIns="0">
            <a:noAutofit/>
          </a:bodyPr>
          <a:lstStyle>
            <a:lvl1pPr marL="0" indent="0" algn="ct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35DD3B7-76E7-45B9-B75B-30D7AFC8EE6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44956" y="2419511"/>
            <a:ext cx="2517605" cy="382749"/>
          </a:xfrm>
        </p:spPr>
        <p:txBody>
          <a:bodyPr lIns="0" anchor="b">
            <a:noAutofit/>
          </a:bodyPr>
          <a:lstStyle>
            <a:lvl1pPr marL="0" indent="0" algn="ctr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5A499762-AEDB-43BC-89CC-CC0602BEAF7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642770" y="5740657"/>
            <a:ext cx="2517605" cy="484146"/>
          </a:xfrm>
        </p:spPr>
        <p:txBody>
          <a:bodyPr lIns="0">
            <a:noAutofit/>
          </a:bodyPr>
          <a:lstStyle>
            <a:lvl1pPr marL="0" indent="0" algn="ct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880EDD7E-326D-47DC-B58D-88ECE1D00F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42770" y="5336331"/>
            <a:ext cx="2517605" cy="382749"/>
          </a:xfrm>
        </p:spPr>
        <p:txBody>
          <a:bodyPr lIns="0" anchor="b">
            <a:noAutofit/>
          </a:bodyPr>
          <a:lstStyle>
            <a:lvl1pPr marL="0" indent="0" algn="ctr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DB92C933-F978-486C-A305-0BAC73E0F15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544956" y="5740657"/>
            <a:ext cx="2517605" cy="484146"/>
          </a:xfrm>
        </p:spPr>
        <p:txBody>
          <a:bodyPr lIns="0">
            <a:noAutofit/>
          </a:bodyPr>
          <a:lstStyle>
            <a:lvl1pPr marL="0" indent="0" algn="ct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B18BFAE0-942E-42DB-BD07-596D50E07E3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544956" y="5336331"/>
            <a:ext cx="2517605" cy="382749"/>
          </a:xfrm>
        </p:spPr>
        <p:txBody>
          <a:bodyPr lIns="0" anchor="b">
            <a:noAutofit/>
          </a:bodyPr>
          <a:lstStyle>
            <a:lvl1pPr marL="0" indent="0" algn="ctr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6" name="Shape 62">
            <a:extLst>
              <a:ext uri="{FF2B5EF4-FFF2-40B4-BE49-F238E27FC236}">
                <a16:creationId xmlns:a16="http://schemas.microsoft.com/office/drawing/2014/main" id="{E2A7A773-8673-42D6-B565-4013CBE76BBD}"/>
              </a:ext>
            </a:extLst>
          </p:cNvPr>
          <p:cNvSpPr/>
          <p:nvPr userDrawn="1"/>
        </p:nvSpPr>
        <p:spPr>
          <a:xfrm rot="16200000" flipV="1">
            <a:off x="965155" y="-184909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68776455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EE8D18BE-27C3-4048-91A7-DD0F0F8D0861}"/>
              </a:ext>
            </a:extLst>
          </p:cNvPr>
          <p:cNvSpPr/>
          <p:nvPr userDrawn="1"/>
        </p:nvSpPr>
        <p:spPr>
          <a:xfrm>
            <a:off x="4190264" y="2280735"/>
            <a:ext cx="1874870" cy="1874870"/>
          </a:xfrm>
          <a:prstGeom prst="ellipse">
            <a:avLst/>
          </a:prstGeom>
          <a:noFill/>
          <a:ln>
            <a:solidFill>
              <a:srgbClr val="5DAA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FBBE79-9A2D-485C-A5FF-D6F6AFD2A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6887" y="616350"/>
            <a:ext cx="7978227" cy="1062602"/>
          </a:xfrm>
        </p:spPr>
        <p:txBody>
          <a:bodyPr lIns="0"/>
          <a:lstStyle>
            <a:lvl1pPr algn="ctr">
              <a:defRPr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D8C8A61-C19F-4EF6-A991-5B6EFC5F7A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306007" y="2385012"/>
            <a:ext cx="1643384" cy="1643384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6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FB28CC40-CBF3-4E1C-841D-45C7739F95E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73705" y="2385012"/>
            <a:ext cx="1643384" cy="1643384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6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12606688-9042-46BE-82EA-2A9034C2125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06007" y="4352707"/>
            <a:ext cx="1643384" cy="1643384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6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94A72397-DF36-48ED-9888-0827D143B9B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73705" y="4352707"/>
            <a:ext cx="1643384" cy="1643384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6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DD736A8B-DD51-4DE5-A500-3F2E06CA9E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04731" y="3168715"/>
            <a:ext cx="2517605" cy="484146"/>
          </a:xfrm>
        </p:spPr>
        <p:txBody>
          <a:bodyPr lIns="0">
            <a:noAutofit/>
          </a:bodyPr>
          <a:lstStyle>
            <a:lvl1pPr marL="0" indent="0" algn="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088F0D2C-15BE-4CDF-B390-80500DDD74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04731" y="2764389"/>
            <a:ext cx="2517605" cy="382749"/>
          </a:xfrm>
        </p:spPr>
        <p:txBody>
          <a:bodyPr lIns="0" anchor="b">
            <a:noAutofit/>
          </a:bodyPr>
          <a:lstStyle>
            <a:lvl1pPr marL="0" indent="0" algn="r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BC14EC5C-D80F-42F2-A5F0-D4F07AADAE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241403" y="3168715"/>
            <a:ext cx="2517605" cy="484146"/>
          </a:xfrm>
        </p:spPr>
        <p:txBody>
          <a:bodyPr lIns="0">
            <a:noAutofit/>
          </a:bodyPr>
          <a:lstStyle>
            <a:lvl1pPr marL="0" indent="0" algn="l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35DD3B7-76E7-45B9-B75B-30D7AFC8EE6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41403" y="2764389"/>
            <a:ext cx="2517605" cy="382749"/>
          </a:xfrm>
        </p:spPr>
        <p:txBody>
          <a:bodyPr lIns="0" anchor="b">
            <a:noAutofit/>
          </a:bodyPr>
          <a:lstStyle>
            <a:lvl1pPr marL="0" indent="0" algn="l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3B9FAC90-EA8D-4C0E-A0D1-0D252B50A12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504731" y="5167572"/>
            <a:ext cx="2517605" cy="484146"/>
          </a:xfrm>
        </p:spPr>
        <p:txBody>
          <a:bodyPr lIns="0">
            <a:noAutofit/>
          </a:bodyPr>
          <a:lstStyle>
            <a:lvl1pPr marL="0" indent="0" algn="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5556F808-0B84-4923-9C86-83F13CFABBB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04731" y="4763246"/>
            <a:ext cx="2517605" cy="382749"/>
          </a:xfrm>
        </p:spPr>
        <p:txBody>
          <a:bodyPr lIns="0" anchor="b">
            <a:noAutofit/>
          </a:bodyPr>
          <a:lstStyle>
            <a:lvl1pPr marL="0" indent="0" algn="r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6D49870F-68D7-4CDC-8F2A-696151FA2B9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241403" y="5167572"/>
            <a:ext cx="2517605" cy="484146"/>
          </a:xfrm>
        </p:spPr>
        <p:txBody>
          <a:bodyPr lIns="0">
            <a:noAutofit/>
          </a:bodyPr>
          <a:lstStyle>
            <a:lvl1pPr marL="0" indent="0" algn="l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530C251D-6B9A-485B-A02D-AAF34ECA7B5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241403" y="4763246"/>
            <a:ext cx="2517605" cy="382749"/>
          </a:xfrm>
        </p:spPr>
        <p:txBody>
          <a:bodyPr lIns="0" anchor="b">
            <a:noAutofit/>
          </a:bodyPr>
          <a:lstStyle>
            <a:lvl1pPr marL="0" indent="0" algn="l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623159-5A5F-49ED-8FE8-D17FB82C8BB9}"/>
              </a:ext>
            </a:extLst>
          </p:cNvPr>
          <p:cNvSpPr/>
          <p:nvPr userDrawn="1"/>
        </p:nvSpPr>
        <p:spPr>
          <a:xfrm>
            <a:off x="6157960" y="2280735"/>
            <a:ext cx="1874870" cy="1874870"/>
          </a:xfrm>
          <a:prstGeom prst="ellipse">
            <a:avLst/>
          </a:prstGeom>
          <a:noFill/>
          <a:ln>
            <a:solidFill>
              <a:srgbClr val="5DAA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3F630FE-FEDE-4DCF-98BE-57FA329D971D}"/>
              </a:ext>
            </a:extLst>
          </p:cNvPr>
          <p:cNvSpPr/>
          <p:nvPr userDrawn="1"/>
        </p:nvSpPr>
        <p:spPr>
          <a:xfrm>
            <a:off x="4190264" y="4236857"/>
            <a:ext cx="1874870" cy="1874870"/>
          </a:xfrm>
          <a:prstGeom prst="ellipse">
            <a:avLst/>
          </a:prstGeom>
          <a:noFill/>
          <a:ln>
            <a:solidFill>
              <a:srgbClr val="5DAA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CEE0F46-6DA2-40B8-B7F9-015FA8D24163}"/>
              </a:ext>
            </a:extLst>
          </p:cNvPr>
          <p:cNvSpPr/>
          <p:nvPr userDrawn="1"/>
        </p:nvSpPr>
        <p:spPr>
          <a:xfrm>
            <a:off x="6157960" y="4236857"/>
            <a:ext cx="1874870" cy="1874870"/>
          </a:xfrm>
          <a:prstGeom prst="ellipse">
            <a:avLst/>
          </a:prstGeom>
          <a:noFill/>
          <a:ln>
            <a:solidFill>
              <a:srgbClr val="5DAA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11750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8F6D2B1F-21AB-FC4C-ADF6-BC4463A62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180" y="687572"/>
            <a:ext cx="4767262" cy="1342045"/>
          </a:xfrm>
        </p:spPr>
        <p:txBody>
          <a:bodyPr lIns="0" anchor="b">
            <a:normAutofit/>
          </a:bodyPr>
          <a:lstStyle>
            <a:lvl1pPr algn="r">
              <a:defRPr sz="4000">
                <a:latin typeface="+mj-lt"/>
              </a:defRPr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1372009-C299-3A49-80B3-22EAC70160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15420" y="687573"/>
            <a:ext cx="5370740" cy="1342044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sz="1400" spc="0">
                <a:solidFill>
                  <a:schemeClr val="tx2"/>
                </a:solidFill>
              </a:defRPr>
            </a:lvl1pPr>
            <a:lvl2pPr marL="457200" indent="0">
              <a:lnSpc>
                <a:spcPct val="100000"/>
              </a:lnSpc>
              <a:buNone/>
              <a:defRPr sz="1100" spc="0">
                <a:solidFill>
                  <a:schemeClr val="tx2"/>
                </a:solidFill>
              </a:defRPr>
            </a:lvl2pPr>
            <a:lvl3pPr marL="914400" indent="0">
              <a:lnSpc>
                <a:spcPct val="100000"/>
              </a:lnSpc>
              <a:buNone/>
              <a:defRPr sz="1050" spc="0">
                <a:solidFill>
                  <a:schemeClr val="tx2"/>
                </a:solidFill>
              </a:defRPr>
            </a:lvl3pPr>
            <a:lvl4pPr marL="13716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4pPr>
            <a:lvl5pPr marL="18288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352E4A8-F531-4E6C-BD45-CE540EDB1D48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2392680"/>
            <a:ext cx="10719842" cy="4167505"/>
          </a:xfr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45607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8F6D2B1F-21AB-FC4C-ADF6-BC4463A62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180" y="687572"/>
            <a:ext cx="4767262" cy="1342045"/>
          </a:xfrm>
        </p:spPr>
        <p:txBody>
          <a:bodyPr lIns="0" anchor="b">
            <a:normAutofit/>
          </a:bodyPr>
          <a:lstStyle>
            <a:lvl1pPr algn="r">
              <a:defRPr sz="4000">
                <a:latin typeface="+mj-lt"/>
              </a:defRPr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1372009-C299-3A49-80B3-22EAC70160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15420" y="687573"/>
            <a:ext cx="5370740" cy="1342044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sz="1400" spc="0">
                <a:solidFill>
                  <a:schemeClr val="tx2"/>
                </a:solidFill>
              </a:defRPr>
            </a:lvl1pPr>
            <a:lvl2pPr marL="457200" indent="0">
              <a:lnSpc>
                <a:spcPct val="100000"/>
              </a:lnSpc>
              <a:buNone/>
              <a:defRPr sz="1100" spc="0">
                <a:solidFill>
                  <a:schemeClr val="tx2"/>
                </a:solidFill>
              </a:defRPr>
            </a:lvl2pPr>
            <a:lvl3pPr marL="914400" indent="0">
              <a:lnSpc>
                <a:spcPct val="100000"/>
              </a:lnSpc>
              <a:buNone/>
              <a:defRPr sz="1050" spc="0">
                <a:solidFill>
                  <a:schemeClr val="tx2"/>
                </a:solidFill>
              </a:defRPr>
            </a:lvl3pPr>
            <a:lvl4pPr marL="13716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4pPr>
            <a:lvl5pPr marL="18288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352E4A8-F531-4E6C-BD45-CE540EDB1D48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815420" y="2392680"/>
            <a:ext cx="5742622" cy="4023995"/>
          </a:xfr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9E9201F-1E54-4CE0-974D-2A45F04F48B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38200" y="2392045"/>
            <a:ext cx="4776788" cy="4023995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985145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74535-13A9-914D-A6BC-97AFF2883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700" y="289560"/>
            <a:ext cx="10896600" cy="893218"/>
          </a:xfrm>
        </p:spPr>
        <p:txBody>
          <a:bodyPr anchor="b"/>
          <a:lstStyle>
            <a:lvl1pPr algn="ctr"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43A40995-514F-A74C-B120-F2ADB492062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7700" y="1097363"/>
            <a:ext cx="10896600" cy="6028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 spc="300">
                <a:solidFill>
                  <a:schemeClr val="tx2"/>
                </a:solidFill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EC1740A4-BBA1-4296-9738-ADD3B80B2439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647700" y="1806575"/>
            <a:ext cx="10896600" cy="4578350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8298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69723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36595" y="260350"/>
            <a:ext cx="44926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3F6FD22A-5FDA-45EC-BE49-3C0E30A397B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39076" y="260350"/>
            <a:ext cx="4052888" cy="3803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64BDA74-9644-41EB-984D-939D27B60F3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839076" y="4165600"/>
            <a:ext cx="4052888" cy="239553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31D0563-B39F-46E6-AC0D-1CDBD9E898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160" y="524172"/>
            <a:ext cx="2578099" cy="2508588"/>
          </a:xfrm>
        </p:spPr>
        <p:txBody>
          <a:bodyPr lIns="0" anchor="t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9" name="Shape 62">
            <a:extLst>
              <a:ext uri="{FF2B5EF4-FFF2-40B4-BE49-F238E27FC236}">
                <a16:creationId xmlns:a16="http://schemas.microsoft.com/office/drawing/2014/main" id="{77A2F74A-3B1A-417B-8998-62F0E7EF0E74}"/>
              </a:ext>
            </a:extLst>
          </p:cNvPr>
          <p:cNvSpPr/>
          <p:nvPr userDrawn="1"/>
        </p:nvSpPr>
        <p:spPr>
          <a:xfrm rot="16200000" flipV="1">
            <a:off x="965155" y="-703069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</p:spTree>
    <p:extLst>
      <p:ext uri="{BB962C8B-B14F-4D97-AF65-F5344CB8AC3E}">
        <p14:creationId xmlns:p14="http://schemas.microsoft.com/office/powerpoint/2010/main" val="125293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ivider with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E919B9B-5D3F-4FF0-A499-8925E9560B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2708475"/>
            <a:ext cx="7252505" cy="891250"/>
          </a:xfrm>
        </p:spPr>
        <p:txBody>
          <a:bodyPr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89A80859-BDA6-44AA-A750-4E06108B9B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796498"/>
            <a:ext cx="7252504" cy="338549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0" name="Shape 62">
            <a:extLst>
              <a:ext uri="{FF2B5EF4-FFF2-40B4-BE49-F238E27FC236}">
                <a16:creationId xmlns:a16="http://schemas.microsoft.com/office/drawing/2014/main" id="{171AB7B1-2963-43C8-84A5-2FCF188ACF42}"/>
              </a:ext>
            </a:extLst>
          </p:cNvPr>
          <p:cNvSpPr/>
          <p:nvPr userDrawn="1"/>
        </p:nvSpPr>
        <p:spPr>
          <a:xfrm rot="16200000" flipV="1">
            <a:off x="1094402" y="2525899"/>
            <a:ext cx="1" cy="218880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AA0C5BA-C2D3-4A68-8EDE-1831408789D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9" cy="6858000"/>
          </a:xfrm>
          <a:custGeom>
            <a:avLst/>
            <a:gdLst>
              <a:gd name="connsiteX0" fmla="*/ 0 w 11933381"/>
              <a:gd name="connsiteY0" fmla="*/ 0 h 6858000"/>
              <a:gd name="connsiteX1" fmla="*/ 11933381 w 11933381"/>
              <a:gd name="connsiteY1" fmla="*/ 0 h 6858000"/>
              <a:gd name="connsiteX2" fmla="*/ 11933381 w 11933381"/>
              <a:gd name="connsiteY2" fmla="*/ 6858000 h 6858000"/>
              <a:gd name="connsiteX3" fmla="*/ 0 w 11933381"/>
              <a:gd name="connsiteY3" fmla="*/ 6858000 h 6858000"/>
              <a:gd name="connsiteX4" fmla="*/ 0 w 11933381"/>
              <a:gd name="connsiteY4" fmla="*/ 5854361 h 6858000"/>
              <a:gd name="connsiteX5" fmla="*/ 8109878 w 11933381"/>
              <a:gd name="connsiteY5" fmla="*/ 5854361 h 6858000"/>
              <a:gd name="connsiteX6" fmla="*/ 8109878 w 11933381"/>
              <a:gd name="connsiteY6" fmla="*/ 1949923 h 6858000"/>
              <a:gd name="connsiteX7" fmla="*/ 0 w 11933381"/>
              <a:gd name="connsiteY7" fmla="*/ 194992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33381" h="6858000">
                <a:moveTo>
                  <a:pt x="0" y="0"/>
                </a:moveTo>
                <a:lnTo>
                  <a:pt x="11933381" y="0"/>
                </a:lnTo>
                <a:lnTo>
                  <a:pt x="11933381" y="6858000"/>
                </a:lnTo>
                <a:lnTo>
                  <a:pt x="0" y="6858000"/>
                </a:lnTo>
                <a:lnTo>
                  <a:pt x="0" y="5854361"/>
                </a:lnTo>
                <a:lnTo>
                  <a:pt x="8109878" y="5854361"/>
                </a:lnTo>
                <a:lnTo>
                  <a:pt x="8109878" y="1949923"/>
                </a:lnTo>
                <a:lnTo>
                  <a:pt x="0" y="1949923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7372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AC817481-FC70-46B9-B779-4E5C04778C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2725" y="198755"/>
            <a:ext cx="3856038" cy="423545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D653D0B5-B695-4544-91E9-B8223EA713F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312285" y="198755"/>
            <a:ext cx="7651115" cy="423545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0DB6AEA-811C-4554-97AF-7D4F2639BDC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13361" y="4648200"/>
            <a:ext cx="7651116" cy="2011679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75694821-2A94-40B8-8AAD-3E3762AFD3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22919" y="4648200"/>
            <a:ext cx="3855721" cy="2011679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27717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172" y="273977"/>
            <a:ext cx="10971656" cy="114323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173" y="1534839"/>
            <a:ext cx="5386676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173" y="2174594"/>
            <a:ext cx="5386676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247" y="1534839"/>
            <a:ext cx="5388581" cy="63975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2394" indent="0">
              <a:buNone/>
              <a:defRPr sz="1800" b="1"/>
            </a:lvl2pPr>
            <a:lvl3pPr marL="824789" indent="0">
              <a:buNone/>
              <a:defRPr sz="1600" b="1"/>
            </a:lvl3pPr>
            <a:lvl4pPr marL="1237183" indent="0">
              <a:buNone/>
              <a:defRPr sz="1400" b="1"/>
            </a:lvl4pPr>
            <a:lvl5pPr marL="1649578" indent="0">
              <a:buNone/>
              <a:defRPr sz="1400" b="1"/>
            </a:lvl5pPr>
            <a:lvl6pPr marL="2061972" indent="0">
              <a:buNone/>
              <a:defRPr sz="1400" b="1"/>
            </a:lvl6pPr>
            <a:lvl7pPr marL="2474366" indent="0">
              <a:buNone/>
              <a:defRPr sz="1400" b="1"/>
            </a:lvl7pPr>
            <a:lvl8pPr marL="2886761" indent="0">
              <a:buNone/>
              <a:defRPr sz="1400" b="1"/>
            </a:lvl8pPr>
            <a:lvl9pPr marL="3299155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247" y="2174594"/>
            <a:ext cx="5388581" cy="395184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E16D28F-06E9-48EE-8AEC-E924352F91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1797C5E-FA85-47E6-AAA2-C78D264B0D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12C6B5-9166-4600-94EA-13E30D95E6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35FCF1-6AA0-4BF5-9C2D-5B40DBB4F9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99045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7465" y="1583609"/>
            <a:ext cx="4942393" cy="495738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2910" y="1583609"/>
            <a:ext cx="4942393" cy="495738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FC1035-6313-4A84-BF2D-66160A94CE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651D85-B34A-4C2E-A2FF-AF52677B33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13BE62-4C5B-4FA4-849A-CC77F8090F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B45E3-A532-4713-BC5F-8FE4440C68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566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ivider with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373C762-8092-4F49-BC46-91BCA0557F2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9" cy="6858000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2430682 h 6858000"/>
              <a:gd name="connsiteX3" fmla="*/ 3823504 w 12191999"/>
              <a:gd name="connsiteY3" fmla="*/ 2430682 h 6858000"/>
              <a:gd name="connsiteX4" fmla="*/ 3823504 w 12191999"/>
              <a:gd name="connsiteY4" fmla="*/ 6335120 h 6858000"/>
              <a:gd name="connsiteX5" fmla="*/ 12191999 w 12191999"/>
              <a:gd name="connsiteY5" fmla="*/ 6335120 h 6858000"/>
              <a:gd name="connsiteX6" fmla="*/ 12191999 w 12191999"/>
              <a:gd name="connsiteY6" fmla="*/ 6858000 h 6858000"/>
              <a:gd name="connsiteX7" fmla="*/ 0 w 12191999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858000">
                <a:moveTo>
                  <a:pt x="0" y="0"/>
                </a:moveTo>
                <a:lnTo>
                  <a:pt x="12191999" y="0"/>
                </a:lnTo>
                <a:lnTo>
                  <a:pt x="12191999" y="2430682"/>
                </a:lnTo>
                <a:lnTo>
                  <a:pt x="3823504" y="2430682"/>
                </a:lnTo>
                <a:lnTo>
                  <a:pt x="3823504" y="6335120"/>
                </a:lnTo>
                <a:lnTo>
                  <a:pt x="12191999" y="6335120"/>
                </a:lnTo>
                <a:lnTo>
                  <a:pt x="1219199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E919B9B-5D3F-4FF0-A499-8925E9560B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03208" y="2870519"/>
            <a:ext cx="7252505" cy="891250"/>
          </a:xfrm>
        </p:spPr>
        <p:txBody>
          <a:bodyPr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89A80859-BDA6-44AA-A750-4E06108B9B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03209" y="3958542"/>
            <a:ext cx="7252504" cy="338549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0" name="Shape 62">
            <a:extLst>
              <a:ext uri="{FF2B5EF4-FFF2-40B4-BE49-F238E27FC236}">
                <a16:creationId xmlns:a16="http://schemas.microsoft.com/office/drawing/2014/main" id="{171AB7B1-2963-43C8-84A5-2FCF188ACF42}"/>
              </a:ext>
            </a:extLst>
          </p:cNvPr>
          <p:cNvSpPr/>
          <p:nvPr userDrawn="1"/>
        </p:nvSpPr>
        <p:spPr>
          <a:xfrm rot="16200000" flipV="1">
            <a:off x="4788658" y="2817190"/>
            <a:ext cx="0" cy="1930310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423565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ivider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652B907-27B2-46E0-B157-E5617EF0413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9" cy="6858000"/>
          </a:xfrm>
          <a:custGeom>
            <a:avLst/>
            <a:gdLst>
              <a:gd name="connsiteX0" fmla="*/ 0 w 12191999"/>
              <a:gd name="connsiteY0" fmla="*/ 0 h 6553196"/>
              <a:gd name="connsiteX1" fmla="*/ 12191999 w 12191999"/>
              <a:gd name="connsiteY1" fmla="*/ 0 h 6553196"/>
              <a:gd name="connsiteX2" fmla="*/ 12191999 w 12191999"/>
              <a:gd name="connsiteY2" fmla="*/ 6553196 h 6553196"/>
              <a:gd name="connsiteX3" fmla="*/ 9099630 w 12191999"/>
              <a:gd name="connsiteY3" fmla="*/ 6553196 h 6553196"/>
              <a:gd name="connsiteX4" fmla="*/ 9099630 w 12191999"/>
              <a:gd name="connsiteY4" fmla="*/ 2953562 h 6553196"/>
              <a:gd name="connsiteX5" fmla="*/ 731134 w 12191999"/>
              <a:gd name="connsiteY5" fmla="*/ 2953562 h 6553196"/>
              <a:gd name="connsiteX6" fmla="*/ 731134 w 12191999"/>
              <a:gd name="connsiteY6" fmla="*/ 6553196 h 6553196"/>
              <a:gd name="connsiteX7" fmla="*/ 0 w 12191999"/>
              <a:gd name="connsiteY7" fmla="*/ 6553196 h 6553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553196">
                <a:moveTo>
                  <a:pt x="0" y="0"/>
                </a:moveTo>
                <a:lnTo>
                  <a:pt x="12191999" y="0"/>
                </a:lnTo>
                <a:lnTo>
                  <a:pt x="12191999" y="6553196"/>
                </a:lnTo>
                <a:lnTo>
                  <a:pt x="9099630" y="6553196"/>
                </a:lnTo>
                <a:lnTo>
                  <a:pt x="9099630" y="2953562"/>
                </a:lnTo>
                <a:lnTo>
                  <a:pt x="731134" y="2953562"/>
                </a:lnTo>
                <a:lnTo>
                  <a:pt x="731134" y="6553196"/>
                </a:lnTo>
                <a:lnTo>
                  <a:pt x="0" y="6553196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1AEE170-55AC-411A-B257-BD682DE716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20164" y="3379810"/>
            <a:ext cx="7252505" cy="891250"/>
          </a:xfrm>
        </p:spPr>
        <p:txBody>
          <a:bodyPr anchor="t">
            <a:noAutofit/>
          </a:bodyPr>
          <a:lstStyle>
            <a:lvl1pPr algn="l"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92D701DC-3803-4D06-BFB3-A9F78E4022E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20165" y="4467833"/>
            <a:ext cx="7252504" cy="338549"/>
          </a:xfrm>
        </p:spPr>
        <p:txBody>
          <a:bodyPr>
            <a:normAutofit/>
          </a:bodyPr>
          <a:lstStyle>
            <a:lvl1pPr marL="0" indent="0" algn="l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9" name="Shape 62">
            <a:extLst>
              <a:ext uri="{FF2B5EF4-FFF2-40B4-BE49-F238E27FC236}">
                <a16:creationId xmlns:a16="http://schemas.microsoft.com/office/drawing/2014/main" id="{71FB5177-8D30-4482-99E2-8BFEB1D37D9E}"/>
              </a:ext>
            </a:extLst>
          </p:cNvPr>
          <p:cNvSpPr/>
          <p:nvPr userDrawn="1"/>
        </p:nvSpPr>
        <p:spPr>
          <a:xfrm rot="16200000" flipV="1">
            <a:off x="1285385" y="3006251"/>
            <a:ext cx="0" cy="2570770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l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9341788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AC775-D0E4-4AE8-B104-8AF0CC9954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6626" y="4867539"/>
            <a:ext cx="2275389" cy="1025525"/>
          </a:xfrm>
          <a:noFill/>
        </p:spPr>
        <p:txBody>
          <a:bodyPr vert="horz" lIns="0" tIns="45720" rIns="91440" bIns="0" rtlCol="0" anchor="b">
            <a:noAutofit/>
          </a:bodyPr>
          <a:lstStyle>
            <a:lvl1pPr>
              <a:defRPr lang="en-US" sz="5000" b="1">
                <a:solidFill>
                  <a:schemeClr val="tx2"/>
                </a:solidFill>
                <a:latin typeface="+mj-lt"/>
              </a:defRPr>
            </a:lvl1pPr>
          </a:lstStyle>
          <a:p>
            <a:pPr marL="0" lvl="0"/>
            <a:r>
              <a:rPr lang="en-US" dirty="0"/>
              <a:t>Agenda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AA648B5A-E380-4E42-882E-71EBF6838E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634413" y="812800"/>
            <a:ext cx="3557587" cy="52324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0A47E85-3BCA-460F-8AB1-52D89AC152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55313" y="879710"/>
            <a:ext cx="4294206" cy="75565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D357C748-EEC9-489A-BCC6-CA3A91E3F2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55313" y="1956155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59136E3C-98E8-457D-ABD1-BA278DBB49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55313" y="3032600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5" name="Text Placeholder 30">
            <a:extLst>
              <a:ext uri="{FF2B5EF4-FFF2-40B4-BE49-F238E27FC236}">
                <a16:creationId xmlns:a16="http://schemas.microsoft.com/office/drawing/2014/main" id="{3F9938E0-7CFD-4C1C-88B0-388D25B8B1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55313" y="4109045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6" name="Text Placeholder 30">
            <a:extLst>
              <a:ext uri="{FF2B5EF4-FFF2-40B4-BE49-F238E27FC236}">
                <a16:creationId xmlns:a16="http://schemas.microsoft.com/office/drawing/2014/main" id="{D274E9A2-3272-442A-A247-A383255C45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55313" y="5185490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42" name="Shape 62">
            <a:extLst>
              <a:ext uri="{FF2B5EF4-FFF2-40B4-BE49-F238E27FC236}">
                <a16:creationId xmlns:a16="http://schemas.microsoft.com/office/drawing/2014/main" id="{2683CBB0-468F-4DD2-853B-FBFFA91B662E}"/>
              </a:ext>
            </a:extLst>
          </p:cNvPr>
          <p:cNvSpPr/>
          <p:nvPr userDrawn="1"/>
        </p:nvSpPr>
        <p:spPr>
          <a:xfrm rot="16200000" flipV="1">
            <a:off x="965155" y="3899540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1226060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AC775-D0E4-4AE8-B104-8AF0CC9954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6626" y="4867539"/>
            <a:ext cx="2356412" cy="1025525"/>
          </a:xfrm>
          <a:noFill/>
        </p:spPr>
        <p:txBody>
          <a:bodyPr vert="horz" lIns="0" tIns="45720" rIns="91440" bIns="0" rtlCol="0" anchor="b">
            <a:noAutofit/>
          </a:bodyPr>
          <a:lstStyle>
            <a:lvl1pPr>
              <a:defRPr lang="en-US" sz="5000" b="1">
                <a:solidFill>
                  <a:schemeClr val="tx2"/>
                </a:solidFill>
                <a:latin typeface="+mj-lt"/>
              </a:defRPr>
            </a:lvl1pPr>
          </a:lstStyle>
          <a:p>
            <a:pPr marL="0" lvl="0"/>
            <a:r>
              <a:rPr lang="en-US" dirty="0"/>
              <a:t>Agenda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AA648B5A-E380-4E42-882E-71EBF6838E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778137" y="2225040"/>
            <a:ext cx="3557587" cy="36680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0A47E85-3BCA-460F-8AB1-52D89AC152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59432" y="2055335"/>
            <a:ext cx="4294206" cy="755650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D357C748-EEC9-489A-BCC6-CA3A91E3F2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559432" y="2782449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59136E3C-98E8-457D-ABD1-BA278DBB49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59432" y="4352427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5" name="Text Placeholder 30">
            <a:extLst>
              <a:ext uri="{FF2B5EF4-FFF2-40B4-BE49-F238E27FC236}">
                <a16:creationId xmlns:a16="http://schemas.microsoft.com/office/drawing/2014/main" id="{3F9938E0-7CFD-4C1C-88B0-388D25B8B1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559432" y="3567438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6" name="Text Placeholder 30">
            <a:extLst>
              <a:ext uri="{FF2B5EF4-FFF2-40B4-BE49-F238E27FC236}">
                <a16:creationId xmlns:a16="http://schemas.microsoft.com/office/drawing/2014/main" id="{D274E9A2-3272-442A-A247-A383255C45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59432" y="5137415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42" name="Shape 62">
            <a:extLst>
              <a:ext uri="{FF2B5EF4-FFF2-40B4-BE49-F238E27FC236}">
                <a16:creationId xmlns:a16="http://schemas.microsoft.com/office/drawing/2014/main" id="{2683CBB0-468F-4DD2-853B-FBFFA91B662E}"/>
              </a:ext>
            </a:extLst>
          </p:cNvPr>
          <p:cNvSpPr/>
          <p:nvPr userDrawn="1"/>
        </p:nvSpPr>
        <p:spPr>
          <a:xfrm rot="16200000" flipV="1">
            <a:off x="965155" y="3899540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F3CED5-D6C7-4A0B-B731-FDB78F4E3341}"/>
              </a:ext>
            </a:extLst>
          </p:cNvPr>
          <p:cNvSpPr/>
          <p:nvPr userDrawn="1"/>
        </p:nvSpPr>
        <p:spPr>
          <a:xfrm>
            <a:off x="3778137" y="0"/>
            <a:ext cx="3586162" cy="2059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043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F0FA98-2EE8-734A-95BB-A4637DCA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5A45B-F495-F641-AA7A-36292C3CC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27B26-65C5-5A4B-AAEC-70B3B5201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73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35" r:id="rId2"/>
    <p:sldLayoutId id="2147483689" r:id="rId3"/>
    <p:sldLayoutId id="2147483684" r:id="rId4"/>
    <p:sldLayoutId id="2147483651" r:id="rId5"/>
    <p:sldLayoutId id="2147483685" r:id="rId6"/>
    <p:sldLayoutId id="2147483674" r:id="rId7"/>
    <p:sldLayoutId id="2147483690" r:id="rId8"/>
    <p:sldLayoutId id="2147483694" r:id="rId9"/>
    <p:sldLayoutId id="2147483693" r:id="rId10"/>
    <p:sldLayoutId id="2147483686" r:id="rId11"/>
    <p:sldLayoutId id="2147483703" r:id="rId12"/>
    <p:sldLayoutId id="2147483709" r:id="rId13"/>
    <p:sldLayoutId id="2147483710" r:id="rId14"/>
    <p:sldLayoutId id="2147483711" r:id="rId15"/>
    <p:sldLayoutId id="2147483712" r:id="rId16"/>
    <p:sldLayoutId id="2147483704" r:id="rId17"/>
    <p:sldLayoutId id="2147483702" r:id="rId18"/>
    <p:sldLayoutId id="2147483713" r:id="rId19"/>
    <p:sldLayoutId id="2147483714" r:id="rId20"/>
    <p:sldLayoutId id="2147483715" r:id="rId21"/>
    <p:sldLayoutId id="2147483695" r:id="rId22"/>
    <p:sldLayoutId id="2147483730" r:id="rId23"/>
    <p:sldLayoutId id="2147483698" r:id="rId24"/>
    <p:sldLayoutId id="2147483731" r:id="rId25"/>
    <p:sldLayoutId id="2147483699" r:id="rId26"/>
    <p:sldLayoutId id="2147483732" r:id="rId27"/>
    <p:sldLayoutId id="2147483700" r:id="rId28"/>
    <p:sldLayoutId id="2147483733" r:id="rId29"/>
    <p:sldLayoutId id="2147483701" r:id="rId30"/>
    <p:sldLayoutId id="2147483734" r:id="rId31"/>
    <p:sldLayoutId id="2147483696" r:id="rId32"/>
    <p:sldLayoutId id="2147483705" r:id="rId33"/>
    <p:sldLayoutId id="2147483706" r:id="rId34"/>
    <p:sldLayoutId id="2147483707" r:id="rId35"/>
    <p:sldLayoutId id="2147483708" r:id="rId36"/>
    <p:sldLayoutId id="2147483687" r:id="rId37"/>
    <p:sldLayoutId id="2147483719" r:id="rId38"/>
    <p:sldLayoutId id="2147483720" r:id="rId39"/>
    <p:sldLayoutId id="2147483718" r:id="rId40"/>
    <p:sldLayoutId id="2147483721" r:id="rId41"/>
    <p:sldLayoutId id="2147483716" r:id="rId42"/>
    <p:sldLayoutId id="2147483722" r:id="rId43"/>
    <p:sldLayoutId id="2147483723" r:id="rId44"/>
    <p:sldLayoutId id="2147483725" r:id="rId45"/>
    <p:sldLayoutId id="2147483726" r:id="rId46"/>
    <p:sldLayoutId id="2147483675" r:id="rId47"/>
    <p:sldLayoutId id="2147483677" r:id="rId48"/>
    <p:sldLayoutId id="2147483729" r:id="rId49"/>
    <p:sldLayoutId id="2147483728" r:id="rId50"/>
    <p:sldLayoutId id="2147483736" r:id="rId51"/>
    <p:sldLayoutId id="2147483737" r:id="rId5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150">
          <a:solidFill>
            <a:schemeClr val="tx2"/>
          </a:solidFill>
          <a:latin typeface="+mj-lt"/>
          <a:ea typeface="+mj-ea"/>
          <a:cs typeface="Gill Sans" panose="020B0502020104020203" pitchFamily="34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8" userDrawn="1">
          <p15:clr>
            <a:srgbClr val="F26B43"/>
          </p15:clr>
        </p15:guide>
        <p15:guide id="2" orient="horz" pos="40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01ABD-7339-4C70-82A3-696BE8EF1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02421"/>
            <a:ext cx="8258476" cy="891250"/>
          </a:xfrm>
        </p:spPr>
        <p:txBody>
          <a:bodyPr/>
          <a:lstStyle/>
          <a:p>
            <a:r>
              <a:rPr lang="en-US" sz="4000" dirty="0"/>
              <a:t>Leadership Webinar: Spiritual Gifts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49EBC96-F2B6-43D3-A761-898E1D269BC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Grace Chinese Christian Church</a:t>
            </a:r>
          </a:p>
          <a:p>
            <a:endParaRPr lang="en-US" dirty="0"/>
          </a:p>
        </p:txBody>
      </p:sp>
      <p:pic>
        <p:nvPicPr>
          <p:cNvPr id="13" name="Picture Placeholder 5" descr="Buildings">
            <a:extLst>
              <a:ext uri="{FF2B5EF4-FFF2-40B4-BE49-F238E27FC236}">
                <a16:creationId xmlns:a16="http://schemas.microsoft.com/office/drawing/2014/main" id="{002497D9-8F14-40C3-90A2-8264564E1F9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 cstate="screen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813" b="7813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432531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7FE89EF8-0A70-4168-9039-2D8E67C39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1" y="0"/>
            <a:ext cx="7826375" cy="700088"/>
          </a:xfrm>
        </p:spPr>
        <p:txBody>
          <a:bodyPr/>
          <a:lstStyle/>
          <a:p>
            <a:pPr eaLnBrk="1" hangingPunct="1"/>
            <a:r>
              <a:rPr lang="en-US" altLang="en-US"/>
              <a:t>Service (continued)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5EBCE062-2C1A-4564-A2F0-31FC60DB2A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0" y="863601"/>
            <a:ext cx="4191000" cy="5414963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dirty="0"/>
              <a:t>4. Has difficulty saying "No," resulting in a tendency to feel overbooked or get sidetracked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5. Especially enjoys providing for physical needs and comforts, as well as having an ability to remember likes and dislikes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6. Needs appreciation to confirm that services are both appreciated and valued satisfactory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D8169E-64FB-43E0-B5BC-8980901CA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800" y="863601"/>
            <a:ext cx="4267200" cy="49577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Timothy was warned twice by Paul not to allow himself to get sidetracked (I Timothy 4:9, 21).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Timothy was instructed to bring Paul his cloak, books, and parchment (II Timothy 4:13). </a:t>
            </a:r>
            <a:br>
              <a:rPr lang="en-US" altLang="en-US" dirty="0">
                <a:solidFill>
                  <a:srgbClr val="418287"/>
                </a:solidFill>
              </a:rPr>
            </a:br>
            <a:br>
              <a:rPr lang="en-US" altLang="en-US" dirty="0">
                <a:solidFill>
                  <a:srgbClr val="418287"/>
                </a:solidFill>
              </a:rPr>
            </a:br>
            <a:endParaRPr lang="en-US" altLang="en-US" dirty="0">
              <a:solidFill>
                <a:srgbClr val="418287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Paul gave Timothy more instruction and praise than any other helper </a:t>
            </a:r>
            <a:br>
              <a:rPr lang="en-US" altLang="en-US" dirty="0">
                <a:solidFill>
                  <a:srgbClr val="418287"/>
                </a:solidFill>
              </a:rPr>
            </a:br>
            <a:r>
              <a:rPr lang="en-US" altLang="en-US" dirty="0">
                <a:solidFill>
                  <a:srgbClr val="418287"/>
                </a:solidFill>
              </a:rPr>
              <a:t>(I Timothy 4:6, 16, </a:t>
            </a:r>
            <a:br>
              <a:rPr lang="en-US" altLang="en-US" dirty="0">
                <a:solidFill>
                  <a:srgbClr val="418287"/>
                </a:solidFill>
              </a:rPr>
            </a:br>
            <a:r>
              <a:rPr lang="en-US" altLang="en-US" dirty="0">
                <a:solidFill>
                  <a:srgbClr val="418287"/>
                </a:solidFill>
              </a:rPr>
              <a:t>II Timothy 1:2-9, 3:10, 14). </a:t>
            </a:r>
          </a:p>
        </p:txBody>
      </p:sp>
    </p:spTree>
    <p:extLst>
      <p:ext uri="{BB962C8B-B14F-4D97-AF65-F5344CB8AC3E}">
        <p14:creationId xmlns:p14="http://schemas.microsoft.com/office/powerpoint/2010/main" val="425829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7BC919BA-4EDC-4DED-A635-8009BC19D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1" y="0"/>
            <a:ext cx="7826375" cy="700088"/>
          </a:xfrm>
        </p:spPr>
        <p:txBody>
          <a:bodyPr/>
          <a:lstStyle/>
          <a:p>
            <a:pPr eaLnBrk="1" hangingPunct="1"/>
            <a:r>
              <a:rPr lang="en-US" altLang="en-US"/>
              <a:t>Service (completed)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106B35FB-D72E-4317-865C-9783AC6C15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1117601"/>
            <a:ext cx="4038600" cy="5414963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dirty="0"/>
              <a:t>7. Has a strong desire to be with others because</a:t>
            </a:r>
            <a:br>
              <a:rPr lang="en-US" altLang="en-US" dirty="0"/>
            </a:br>
            <a:r>
              <a:rPr lang="en-US" altLang="en-US" dirty="0"/>
              <a:t>it provides more serving opportunities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8. Enjoys short-range projects, but has a tendency to become frustrated with long-range responsibilities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9. Has a tendency to feel inadequate and less qualified for spiritual leadership due to his/her "down-to-earth" ministry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E9863F-95D0-4291-AF5A-0E205B4CC7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1700" y="1117601"/>
            <a:ext cx="4495800" cy="49577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Timothy seems always to work with others (Acts 16:2, 17:14-15, 19:22, 20:4, I Thessalonians 1:1+).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On two occasions, Paul had to urge Timothy to stick with the task (I Timothy 4:16, II Timothy 2:3).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Paul had to reassure Timothy that he was qualified by ordination and training (I Timothy 4:14, </a:t>
            </a:r>
            <a:br>
              <a:rPr lang="en-US" altLang="en-US" dirty="0">
                <a:solidFill>
                  <a:srgbClr val="418287"/>
                </a:solidFill>
              </a:rPr>
            </a:br>
            <a:r>
              <a:rPr lang="en-US" altLang="en-US" dirty="0">
                <a:solidFill>
                  <a:srgbClr val="418287"/>
                </a:solidFill>
              </a:rPr>
              <a:t>II Timothy 3:10-14, </a:t>
            </a:r>
            <a:br>
              <a:rPr lang="en-US" altLang="en-US" dirty="0">
                <a:solidFill>
                  <a:srgbClr val="418287"/>
                </a:solidFill>
              </a:rPr>
            </a:br>
            <a:r>
              <a:rPr lang="en-US" altLang="en-US" dirty="0">
                <a:solidFill>
                  <a:srgbClr val="418287"/>
                </a:solidFill>
              </a:rPr>
              <a:t>II Timothy 1:5). </a:t>
            </a:r>
          </a:p>
        </p:txBody>
      </p:sp>
    </p:spTree>
    <p:extLst>
      <p:ext uri="{BB962C8B-B14F-4D97-AF65-F5344CB8AC3E}">
        <p14:creationId xmlns:p14="http://schemas.microsoft.com/office/powerpoint/2010/main" val="230865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B0AC46A8-3A6A-4458-A210-AAC1C949A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Abusing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7C024-CAC7-4E2C-A8CE-21BA88CBE8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9076" y="1873251"/>
            <a:ext cx="7604125" cy="4956175"/>
          </a:xfrm>
        </p:spPr>
        <p:txBody>
          <a:bodyPr/>
          <a:lstStyle/>
          <a:p>
            <a:r>
              <a:rPr lang="en-US" altLang="en-US" sz="3200" dirty="0"/>
              <a:t>Neglecting home</a:t>
            </a:r>
            <a:br>
              <a:rPr lang="en-US" altLang="en-US" sz="3200" dirty="0"/>
            </a:br>
            <a:r>
              <a:rPr lang="en-US" altLang="en-US" sz="3200" dirty="0"/>
              <a:t>responsibilities to </a:t>
            </a:r>
            <a:br>
              <a:rPr lang="en-US" altLang="en-US" sz="3200" dirty="0"/>
            </a:br>
            <a:r>
              <a:rPr lang="en-US" altLang="en-US" sz="3200" dirty="0"/>
              <a:t>help others</a:t>
            </a:r>
          </a:p>
          <a:p>
            <a:r>
              <a:rPr lang="en-US" altLang="en-US" sz="3200" dirty="0"/>
              <a:t>Accepting too many jobs at once</a:t>
            </a:r>
          </a:p>
          <a:p>
            <a:r>
              <a:rPr lang="en-US" altLang="en-US" sz="3200" dirty="0"/>
              <a:t>Wearing oneself down physically</a:t>
            </a:r>
          </a:p>
          <a:p>
            <a:r>
              <a:rPr lang="en-US" altLang="en-US" sz="3200" dirty="0"/>
              <a:t>Being too persistent in giving unrequested help to others</a:t>
            </a:r>
          </a:p>
          <a:p>
            <a:r>
              <a:rPr lang="en-US" altLang="en-US" sz="3200" dirty="0"/>
              <a:t>Going around proper authorities to get the job done</a:t>
            </a:r>
          </a:p>
          <a:p>
            <a:endParaRPr lang="en-US" altLang="en-US" dirty="0"/>
          </a:p>
        </p:txBody>
      </p:sp>
      <p:pic>
        <p:nvPicPr>
          <p:cNvPr id="20484" name="Content Placeholder 6" descr="paul_timothy.jpg">
            <a:extLst>
              <a:ext uri="{FF2B5EF4-FFF2-40B4-BE49-F238E27FC236}">
                <a16:creationId xmlns:a16="http://schemas.microsoft.com/office/drawing/2014/main" id="{DFBFAA64-20A4-455C-A01A-5B02070603E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05600" y="457200"/>
            <a:ext cx="3429000" cy="2509838"/>
          </a:xfrm>
        </p:spPr>
      </p:pic>
    </p:spTree>
    <p:extLst>
      <p:ext uri="{BB962C8B-B14F-4D97-AF65-F5344CB8AC3E}">
        <p14:creationId xmlns:p14="http://schemas.microsoft.com/office/powerpoint/2010/main" val="372848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52D3D0C3-870A-4B13-ABDC-C25E985AB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Abusing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4C543-120D-4D92-9CE3-343F38F7A2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76376" y="1858963"/>
            <a:ext cx="7604125" cy="4956175"/>
          </a:xfrm>
        </p:spPr>
        <p:txBody>
          <a:bodyPr/>
          <a:lstStyle/>
          <a:p>
            <a:r>
              <a:rPr lang="en-US" altLang="en-US" sz="3200" dirty="0"/>
              <a:t>Excluding others</a:t>
            </a:r>
            <a:br>
              <a:rPr lang="en-US" altLang="en-US" sz="3200" dirty="0"/>
            </a:br>
            <a:r>
              <a:rPr lang="en-US" altLang="en-US" sz="3200" dirty="0"/>
              <a:t>from the chance to</a:t>
            </a:r>
            <a:br>
              <a:rPr lang="en-US" altLang="en-US" sz="3200" dirty="0"/>
            </a:br>
            <a:r>
              <a:rPr lang="en-US" altLang="en-US" sz="3200" dirty="0"/>
              <a:t>help on some jobs</a:t>
            </a:r>
          </a:p>
          <a:p>
            <a:r>
              <a:rPr lang="en-US" altLang="en-US" sz="3200" dirty="0"/>
              <a:t>Providing premature help before God has finished disciplining someone</a:t>
            </a:r>
          </a:p>
          <a:p>
            <a:r>
              <a:rPr lang="en-US" altLang="en-US" sz="3200" dirty="0"/>
              <a:t>Becoming hurt by the ingratitude of those who have been helped</a:t>
            </a:r>
          </a:p>
          <a:p>
            <a:r>
              <a:rPr lang="en-US" altLang="en-US" sz="3200" dirty="0"/>
              <a:t>Getting “sidetracked” before all the tasks are done</a:t>
            </a:r>
          </a:p>
          <a:p>
            <a:endParaRPr lang="en-US" altLang="en-US" dirty="0"/>
          </a:p>
        </p:txBody>
      </p:sp>
      <p:pic>
        <p:nvPicPr>
          <p:cNvPr id="21508" name="Content Placeholder 6" descr="paul_timothy.jpg">
            <a:extLst>
              <a:ext uri="{FF2B5EF4-FFF2-40B4-BE49-F238E27FC236}">
                <a16:creationId xmlns:a16="http://schemas.microsoft.com/office/drawing/2014/main" id="{EB3885D8-7658-44BD-A98D-0EDC44F058B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81800" y="533400"/>
            <a:ext cx="3436938" cy="2514600"/>
          </a:xfrm>
        </p:spPr>
      </p:pic>
    </p:spTree>
    <p:extLst>
      <p:ext uri="{BB962C8B-B14F-4D97-AF65-F5344CB8AC3E}">
        <p14:creationId xmlns:p14="http://schemas.microsoft.com/office/powerpoint/2010/main" val="415406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4">
            <a:extLst>
              <a:ext uri="{FF2B5EF4-FFF2-40B4-BE49-F238E27FC236}">
                <a16:creationId xmlns:a16="http://schemas.microsoft.com/office/drawing/2014/main" id="{E6030FCC-B09B-4F0B-85B1-6604372EF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1" y="152400"/>
            <a:ext cx="7826375" cy="914400"/>
          </a:xfrm>
        </p:spPr>
        <p:txBody>
          <a:bodyPr/>
          <a:lstStyle/>
          <a:p>
            <a:pPr eaLnBrk="1" hangingPunct="1"/>
            <a:r>
              <a:rPr lang="en-US" altLang="en-US"/>
              <a:t>Motivational Gift of Teaching</a:t>
            </a:r>
          </a:p>
        </p:txBody>
      </p:sp>
      <p:sp>
        <p:nvSpPr>
          <p:cNvPr id="22531" name="Content Placeholder 5">
            <a:extLst>
              <a:ext uri="{FF2B5EF4-FFF2-40B4-BE49-F238E27FC236}">
                <a16:creationId xmlns:a16="http://schemas.microsoft.com/office/drawing/2014/main" id="{3EF6D0DB-4FB3-4F2B-9BD2-BAD25E170C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1" y="1066800"/>
            <a:ext cx="4419600" cy="4957763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sz="2400" dirty="0"/>
              <a:t>Needs to validate truth </a:t>
            </a:r>
            <a:br>
              <a:rPr lang="en-US" altLang="en-US" sz="2400" dirty="0"/>
            </a:br>
            <a:r>
              <a:rPr lang="en-US" altLang="en-US" sz="2400" dirty="0"/>
              <a:t>and certify statements made by others </a:t>
            </a:r>
            <a:br>
              <a:rPr lang="en-US" altLang="en-US" sz="2400" dirty="0"/>
            </a:br>
            <a:endParaRPr lang="en-US" altLang="en-US" sz="2400" dirty="0"/>
          </a:p>
          <a:p>
            <a:pPr marL="514350" indent="-514350">
              <a:buFontTx/>
              <a:buAutoNum type="arabicPeriod"/>
            </a:pPr>
            <a:r>
              <a:rPr lang="en-US" altLang="en-US" sz="2400" dirty="0"/>
              <a:t>Tends to validate new </a:t>
            </a:r>
            <a:br>
              <a:rPr lang="en-US" altLang="en-US" sz="2400" dirty="0"/>
            </a:br>
            <a:r>
              <a:rPr lang="en-US" altLang="en-US" sz="2400" dirty="0"/>
              <a:t>truth by testing against established systems </a:t>
            </a:r>
            <a:br>
              <a:rPr lang="en-US" altLang="en-US" sz="2400" dirty="0"/>
            </a:br>
            <a:r>
              <a:rPr lang="en-US" altLang="en-US" sz="2400" dirty="0"/>
              <a:t>of truth </a:t>
            </a:r>
            <a:br>
              <a:rPr lang="en-US" altLang="en-US" sz="2400" dirty="0"/>
            </a:br>
            <a:endParaRPr lang="en-US" altLang="en-US" sz="2400" dirty="0"/>
          </a:p>
          <a:p>
            <a:pPr marL="514350" indent="-514350">
              <a:buFontTx/>
              <a:buAutoNum type="arabicPeriod"/>
            </a:pPr>
            <a:r>
              <a:rPr lang="en-US" altLang="en-US" sz="2400" dirty="0"/>
              <a:t>Gives teaching credentials before teaching and wants them from others before listening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7E19B69-7051-46EF-B311-DE5F53390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53200" y="1079501"/>
            <a:ext cx="4114800" cy="49577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Luke's intent in writing was to help all be CERTAIN about truth (Luke 1:4).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Luke correlates Christ's words to Old Testament prophecies and his own writing to other accounts (Luke 1:1-3).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Luke emphasizes his qualifications at the start of his gospel </a:t>
            </a:r>
            <a:br>
              <a:rPr lang="en-US" altLang="en-US" dirty="0">
                <a:solidFill>
                  <a:srgbClr val="418287"/>
                </a:solidFill>
              </a:rPr>
            </a:br>
            <a:r>
              <a:rPr lang="en-US" altLang="en-US" dirty="0">
                <a:solidFill>
                  <a:srgbClr val="418287"/>
                </a:solidFill>
              </a:rPr>
              <a:t>(Luke 1:2-3). </a:t>
            </a:r>
          </a:p>
        </p:txBody>
      </p:sp>
    </p:spTree>
    <p:extLst>
      <p:ext uri="{BB962C8B-B14F-4D97-AF65-F5344CB8AC3E}">
        <p14:creationId xmlns:p14="http://schemas.microsoft.com/office/powerpoint/2010/main" val="356393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A06900F0-2CD9-49AF-A862-B86CC27F7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1" y="0"/>
            <a:ext cx="7826375" cy="700088"/>
          </a:xfrm>
        </p:spPr>
        <p:txBody>
          <a:bodyPr/>
          <a:lstStyle/>
          <a:p>
            <a:pPr eaLnBrk="1" hangingPunct="1"/>
            <a:r>
              <a:rPr lang="en-US" altLang="en-US"/>
              <a:t>Teaching (continued)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D1A11CC2-722D-4BAC-B6DA-C112932E9E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05000" y="850901"/>
            <a:ext cx="4191000" cy="5414963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dirty="0"/>
              <a:t>4. Desires to present truth </a:t>
            </a:r>
            <a:br>
              <a:rPr lang="en-US" altLang="en-US" dirty="0"/>
            </a:br>
            <a:r>
              <a:rPr lang="en-US" altLang="en-US" dirty="0"/>
              <a:t>in a systematic sequence </a:t>
            </a:r>
            <a:br>
              <a:rPr lang="en-US" altLang="en-US" dirty="0"/>
            </a:b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5. Loves researching and giving as many facts on </a:t>
            </a:r>
            <a:br>
              <a:rPr lang="en-US" altLang="en-US" dirty="0"/>
            </a:br>
            <a:r>
              <a:rPr lang="en-US" altLang="en-US" dirty="0"/>
              <a:t>a subject as possible </a:t>
            </a: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6. Emphasizes the importance of accuracy </a:t>
            </a:r>
            <a:br>
              <a:rPr lang="en-US" altLang="en-US" dirty="0"/>
            </a:br>
            <a:r>
              <a:rPr lang="en-US" altLang="en-US" dirty="0"/>
              <a:t>in reporting/sharing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5233A9-DDB8-4852-9672-296BB41F0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800" y="850901"/>
            <a:ext cx="4267200" cy="49577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Luke tried to present the gospel in a chronological approach (Luke 1:1-3).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Luke's gospel is the longest and includes material left out of the others. He emphasizes the completeness of his work (Acts 1:1).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Luke gives precise descriptions of events, conversations, and physical conditions [as with a "great fever" in Luke 4:38]. </a:t>
            </a:r>
          </a:p>
        </p:txBody>
      </p:sp>
    </p:spTree>
    <p:extLst>
      <p:ext uri="{BB962C8B-B14F-4D97-AF65-F5344CB8AC3E}">
        <p14:creationId xmlns:p14="http://schemas.microsoft.com/office/powerpoint/2010/main" val="69369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49B91941-4DA6-4E5E-BD90-64B79FBE8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1" y="0"/>
            <a:ext cx="7826375" cy="700088"/>
          </a:xfrm>
        </p:spPr>
        <p:txBody>
          <a:bodyPr/>
          <a:lstStyle/>
          <a:p>
            <a:pPr eaLnBrk="1" hangingPunct="1"/>
            <a:r>
              <a:rPr lang="en-US" altLang="en-US"/>
              <a:t>Teaching (completed)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854E60BA-1A75-4E05-8BE2-788615FCF3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52600" y="1016001"/>
            <a:ext cx="4038600" cy="5414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7. Is often alert to factual details not noticed or mentioned by others</a:t>
            </a:r>
            <a:br>
              <a:rPr lang="en-US" altLang="en-US" dirty="0"/>
            </a:br>
            <a:r>
              <a:rPr lang="en-US" altLang="en-US" dirty="0"/>
              <a:t>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8. Tends to remain silent until information has been hear, observed, and discussed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9. Needs to exercise diligence and endurance in research and preparation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2DFA9B-B78A-46C3-8447-7B5ED1F72A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016002"/>
            <a:ext cx="4495800" cy="49577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Luke's gospel has more names, offices, cities, dates, etc. than any of the other gospels.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As opposed to other gospel writers, Luke doesn't interject his personal comments.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Luke demonstrated his faithful determination by remaining with Paul in prison until the end </a:t>
            </a:r>
            <a:br>
              <a:rPr lang="en-US" altLang="en-US" dirty="0">
                <a:solidFill>
                  <a:srgbClr val="418287"/>
                </a:solidFill>
              </a:rPr>
            </a:br>
            <a:r>
              <a:rPr lang="en-US" altLang="en-US" dirty="0">
                <a:solidFill>
                  <a:srgbClr val="418287"/>
                </a:solidFill>
              </a:rPr>
              <a:t>(II Timothy 4:10-11). </a:t>
            </a:r>
          </a:p>
        </p:txBody>
      </p:sp>
    </p:spTree>
    <p:extLst>
      <p:ext uri="{BB962C8B-B14F-4D97-AF65-F5344CB8AC3E}">
        <p14:creationId xmlns:p14="http://schemas.microsoft.com/office/powerpoint/2010/main" val="42453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14377379-B6BE-4596-8285-C4370D551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2301" y="138114"/>
            <a:ext cx="7645400" cy="1157287"/>
          </a:xfrm>
        </p:spPr>
        <p:txBody>
          <a:bodyPr/>
          <a:lstStyle/>
          <a:p>
            <a:r>
              <a:rPr lang="en-US" altLang="en-US" dirty="0"/>
              <a:t>Abusing Teaching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2B89-C5EB-44B4-A43A-5F80F6257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92301" y="1433514"/>
            <a:ext cx="7604125" cy="5186363"/>
          </a:xfrm>
        </p:spPr>
        <p:txBody>
          <a:bodyPr/>
          <a:lstStyle/>
          <a:p>
            <a:r>
              <a:rPr lang="en-US" altLang="en-US" sz="3200" dirty="0"/>
              <a:t>Becoming too proud</a:t>
            </a:r>
            <a:br>
              <a:rPr lang="en-US" altLang="en-US" sz="3200" dirty="0"/>
            </a:br>
            <a:r>
              <a:rPr lang="en-US" altLang="en-US" sz="3200" dirty="0"/>
              <a:t>of their knowledge</a:t>
            </a:r>
          </a:p>
          <a:p>
            <a:r>
              <a:rPr lang="en-US" altLang="en-US" sz="3200" dirty="0"/>
              <a:t>Discounting the practical</a:t>
            </a:r>
            <a:br>
              <a:rPr lang="en-US" altLang="en-US" sz="3200" dirty="0"/>
            </a:br>
            <a:r>
              <a:rPr lang="en-US" altLang="en-US" sz="3200" dirty="0"/>
              <a:t> wisdom of those with </a:t>
            </a:r>
            <a:br>
              <a:rPr lang="en-US" altLang="en-US" sz="3200" dirty="0"/>
            </a:br>
            <a:r>
              <a:rPr lang="en-US" altLang="en-US" sz="3200" dirty="0"/>
              <a:t>a lack of formal education</a:t>
            </a:r>
          </a:p>
          <a:p>
            <a:r>
              <a:rPr lang="en-US" altLang="en-US" sz="3200" dirty="0"/>
              <a:t>Developing a culture of skepticism  because of his/her critical methodology</a:t>
            </a:r>
          </a:p>
          <a:p>
            <a:r>
              <a:rPr lang="en-US" altLang="en-US" sz="3200" dirty="0"/>
              <a:t>Focusing on minor technical flaws and undermining otherwise sound teaching</a:t>
            </a:r>
          </a:p>
          <a:p>
            <a:r>
              <a:rPr lang="en-US" altLang="en-US" sz="3200" dirty="0"/>
              <a:t>Retreating into an ivory tower of books</a:t>
            </a:r>
          </a:p>
          <a:p>
            <a:endParaRPr lang="en-US" altLang="en-US" dirty="0"/>
          </a:p>
        </p:txBody>
      </p:sp>
      <p:pic>
        <p:nvPicPr>
          <p:cNvPr id="25604" name="Content Placeholder 5" descr="Luke_evangelist.jpg">
            <a:extLst>
              <a:ext uri="{FF2B5EF4-FFF2-40B4-BE49-F238E27FC236}">
                <a16:creationId xmlns:a16="http://schemas.microsoft.com/office/drawing/2014/main" id="{84ECF3F8-39AA-4AA5-901F-2182DF586C3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53364" y="238123"/>
            <a:ext cx="2814637" cy="3573463"/>
          </a:xfrm>
        </p:spPr>
      </p:pic>
    </p:spTree>
    <p:extLst>
      <p:ext uri="{BB962C8B-B14F-4D97-AF65-F5344CB8AC3E}">
        <p14:creationId xmlns:p14="http://schemas.microsoft.com/office/powerpoint/2010/main" val="414548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3598B47C-1009-4084-9682-26B5A617A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Abusing Teaching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4A1D7-05DA-4458-AFAD-0D17886831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93937" y="1690688"/>
            <a:ext cx="7604125" cy="4957763"/>
          </a:xfrm>
        </p:spPr>
        <p:txBody>
          <a:bodyPr/>
          <a:lstStyle/>
          <a:p>
            <a:r>
              <a:rPr lang="en-US" altLang="en-US" sz="3600" dirty="0"/>
              <a:t>Depending on</a:t>
            </a:r>
            <a:br>
              <a:rPr lang="en-US" altLang="en-US" sz="3600" dirty="0"/>
            </a:br>
            <a:r>
              <a:rPr lang="en-US" altLang="en-US" sz="3600" dirty="0"/>
              <a:t>rational methodology</a:t>
            </a:r>
            <a:br>
              <a:rPr lang="en-US" altLang="en-US" sz="3600" dirty="0"/>
            </a:br>
            <a:r>
              <a:rPr lang="en-US" altLang="en-US" sz="3600" dirty="0"/>
              <a:t>over the Holy Spirit</a:t>
            </a:r>
          </a:p>
          <a:p>
            <a:r>
              <a:rPr lang="en-US" altLang="en-US" sz="3600" dirty="0"/>
              <a:t>Giving too much</a:t>
            </a:r>
            <a:br>
              <a:rPr lang="en-US" altLang="en-US" sz="3600" dirty="0"/>
            </a:br>
            <a:r>
              <a:rPr lang="en-US" altLang="en-US" sz="3600" dirty="0"/>
              <a:t>information without</a:t>
            </a:r>
            <a:br>
              <a:rPr lang="en-US" altLang="en-US" sz="3600" dirty="0"/>
            </a:br>
            <a:r>
              <a:rPr lang="en-US" altLang="en-US" sz="3600" dirty="0"/>
              <a:t>enough practical application</a:t>
            </a:r>
          </a:p>
          <a:p>
            <a:r>
              <a:rPr lang="en-US" altLang="en-US" sz="3600" dirty="0"/>
              <a:t>Boring listeners with too much detail</a:t>
            </a:r>
          </a:p>
          <a:p>
            <a:endParaRPr lang="en-US" altLang="en-US" dirty="0"/>
          </a:p>
        </p:txBody>
      </p:sp>
      <p:pic>
        <p:nvPicPr>
          <p:cNvPr id="26628" name="Content Placeholder 5" descr="Luke_evangelist.jpg">
            <a:extLst>
              <a:ext uri="{FF2B5EF4-FFF2-40B4-BE49-F238E27FC236}">
                <a16:creationId xmlns:a16="http://schemas.microsoft.com/office/drawing/2014/main" id="{ADEE30E4-340E-4EAB-B80B-B2EC0240FE4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91400" y="304801"/>
            <a:ext cx="2933700" cy="3724275"/>
          </a:xfrm>
        </p:spPr>
      </p:pic>
    </p:spTree>
    <p:extLst>
      <p:ext uri="{BB962C8B-B14F-4D97-AF65-F5344CB8AC3E}">
        <p14:creationId xmlns:p14="http://schemas.microsoft.com/office/powerpoint/2010/main" val="211864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>
            <a:extLst>
              <a:ext uri="{FF2B5EF4-FFF2-40B4-BE49-F238E27FC236}">
                <a16:creationId xmlns:a16="http://schemas.microsoft.com/office/drawing/2014/main" id="{CC30E84C-59A2-4EDE-8CF9-06402E9BF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1" y="0"/>
            <a:ext cx="7826375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Motivational Gift of Exhortation</a:t>
            </a:r>
          </a:p>
        </p:txBody>
      </p:sp>
      <p:sp>
        <p:nvSpPr>
          <p:cNvPr id="27651" name="Content Placeholder 5">
            <a:extLst>
              <a:ext uri="{FF2B5EF4-FFF2-40B4-BE49-F238E27FC236}">
                <a16:creationId xmlns:a16="http://schemas.microsoft.com/office/drawing/2014/main" id="{19C4060A-3226-4291-8B96-46575F2F5F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31900" y="762000"/>
            <a:ext cx="4419600" cy="5562600"/>
          </a:xfrm>
        </p:spPr>
        <p:txBody>
          <a:bodyPr>
            <a:normAutofit lnSpcReduction="10000"/>
          </a:bodyPr>
          <a:lstStyle/>
          <a:p>
            <a:pPr marL="514350" indent="-514350">
              <a:buFontTx/>
              <a:buAutoNum type="arabicPeriod"/>
            </a:pPr>
            <a:r>
              <a:rPr lang="en-US" altLang="en-US" sz="2400" dirty="0"/>
              <a:t>Motivated to urge people</a:t>
            </a:r>
            <a:br>
              <a:rPr lang="en-US" altLang="en-US" sz="2400" dirty="0"/>
            </a:br>
            <a:r>
              <a:rPr lang="en-US" altLang="en-US" sz="2400" dirty="0"/>
              <a:t>to their full spiritual </a:t>
            </a:r>
            <a:br>
              <a:rPr lang="en-US" altLang="en-US" sz="2400" dirty="0"/>
            </a:br>
            <a:r>
              <a:rPr lang="en-US" altLang="en-US" sz="2400" dirty="0"/>
              <a:t>maturity in Christ </a:t>
            </a: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/>
          </a:p>
          <a:p>
            <a:pPr marL="514350" indent="-514350">
              <a:buFontTx/>
              <a:buAutoNum type="arabicPeriod"/>
            </a:pPr>
            <a:r>
              <a:rPr lang="en-US" altLang="en-US" sz="2400" dirty="0"/>
              <a:t>Able to discern where a person is in spiritual </a:t>
            </a:r>
            <a:br>
              <a:rPr lang="en-US" altLang="en-US" sz="2400" dirty="0"/>
            </a:br>
            <a:r>
              <a:rPr lang="en-US" altLang="en-US" sz="2400" dirty="0"/>
              <a:t>growth and to speak to </a:t>
            </a:r>
            <a:br>
              <a:rPr lang="en-US" altLang="en-US" sz="2400" dirty="0"/>
            </a:br>
            <a:r>
              <a:rPr lang="en-US" altLang="en-US" sz="2400" dirty="0"/>
              <a:t>that level </a:t>
            </a:r>
            <a:br>
              <a:rPr lang="en-US" altLang="en-US" sz="2400" dirty="0"/>
            </a:br>
            <a:endParaRPr lang="en-US" altLang="en-US" sz="2400" dirty="0"/>
          </a:p>
          <a:p>
            <a:pPr marL="514350" indent="-514350">
              <a:buFontTx/>
              <a:buAutoNum type="arabicPeriod"/>
            </a:pPr>
            <a:r>
              <a:rPr lang="en-US" altLang="en-US" sz="2400" dirty="0"/>
              <a:t>Desires to give precise, practical steps of action in urging people to grow spiritually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B2D3888-0240-4A4F-B32A-5F5F822AA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4600" y="774700"/>
            <a:ext cx="4343400" cy="49577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Paul wanted everyone to attain maturity in Christ (Romans 12:1-2; </a:t>
            </a:r>
            <a:br>
              <a:rPr lang="en-US" altLang="en-US" dirty="0">
                <a:solidFill>
                  <a:srgbClr val="418287"/>
                </a:solidFill>
              </a:rPr>
            </a:br>
            <a:r>
              <a:rPr lang="en-US" altLang="en-US" dirty="0">
                <a:solidFill>
                  <a:srgbClr val="418287"/>
                </a:solidFill>
              </a:rPr>
              <a:t>I Corinthians 1:4-8; Colossians 1:28-29, etc.).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Paul saw the Corinthians as spiritual infants </a:t>
            </a:r>
            <a:br>
              <a:rPr lang="en-US" altLang="en-US" dirty="0">
                <a:solidFill>
                  <a:srgbClr val="418287"/>
                </a:solidFill>
              </a:rPr>
            </a:br>
            <a:r>
              <a:rPr lang="en-US" altLang="en-US" dirty="0">
                <a:solidFill>
                  <a:srgbClr val="418287"/>
                </a:solidFill>
              </a:rPr>
              <a:t>(I Corinthians 3:1) and Philippians as growing (Philippians 3:13-14).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Paul gives legal, marital, and business advice </a:t>
            </a:r>
            <a:br>
              <a:rPr lang="en-US" altLang="en-US" dirty="0">
                <a:solidFill>
                  <a:srgbClr val="418287"/>
                </a:solidFill>
              </a:rPr>
            </a:br>
            <a:r>
              <a:rPr lang="en-US" altLang="en-US" dirty="0">
                <a:solidFill>
                  <a:srgbClr val="418287"/>
                </a:solidFill>
              </a:rPr>
              <a:t>(I Corinthians 6:1-10, </a:t>
            </a:r>
            <a:br>
              <a:rPr lang="en-US" altLang="en-US" dirty="0">
                <a:solidFill>
                  <a:srgbClr val="418287"/>
                </a:solidFill>
              </a:rPr>
            </a:br>
            <a:r>
              <a:rPr lang="en-US" altLang="en-US" dirty="0">
                <a:solidFill>
                  <a:srgbClr val="418287"/>
                </a:solidFill>
              </a:rPr>
              <a:t>I Corinthians 7:1-16), (Colossians 3:22-4:1). </a:t>
            </a:r>
          </a:p>
        </p:txBody>
      </p:sp>
    </p:spTree>
    <p:extLst>
      <p:ext uri="{BB962C8B-B14F-4D97-AF65-F5344CB8AC3E}">
        <p14:creationId xmlns:p14="http://schemas.microsoft.com/office/powerpoint/2010/main" val="65115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1E211799-0EDA-4B5F-89F8-0DAD1742F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0" y="274638"/>
            <a:ext cx="88900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418287"/>
                </a:solidFill>
              </a:rPr>
              <a:t>Paul Speaks of Differing Types of Gifts</a:t>
            </a:r>
          </a:p>
        </p:txBody>
      </p:sp>
      <p:sp>
        <p:nvSpPr>
          <p:cNvPr id="6147" name="Text Placeholder 4">
            <a:extLst>
              <a:ext uri="{FF2B5EF4-FFF2-40B4-BE49-F238E27FC236}">
                <a16:creationId xmlns:a16="http://schemas.microsoft.com/office/drawing/2014/main" id="{F1DDE70E-0355-4521-B173-38BEB0A790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54224" y="1117602"/>
            <a:ext cx="3506788" cy="639763"/>
          </a:xfrm>
        </p:spPr>
        <p:txBody>
          <a:bodyPr/>
          <a:lstStyle/>
          <a:p>
            <a:r>
              <a:rPr lang="en-US" altLang="en-US" dirty="0"/>
              <a:t>Motivational Gifts</a:t>
            </a:r>
          </a:p>
        </p:txBody>
      </p:sp>
      <p:sp>
        <p:nvSpPr>
          <p:cNvPr id="6148" name="Content Placeholder 5">
            <a:extLst>
              <a:ext uri="{FF2B5EF4-FFF2-40B4-BE49-F238E27FC236}">
                <a16:creationId xmlns:a16="http://schemas.microsoft.com/office/drawing/2014/main" id="{62A1507B-2E38-4542-BCDF-2E5DD280F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81199" y="1752600"/>
            <a:ext cx="3430588" cy="5105400"/>
          </a:xfrm>
        </p:spPr>
        <p:txBody>
          <a:bodyPr/>
          <a:lstStyle/>
          <a:p>
            <a:r>
              <a:rPr lang="en-US" altLang="en-US" sz="2800" dirty="0"/>
              <a:t>Prophecy</a:t>
            </a:r>
          </a:p>
          <a:p>
            <a:r>
              <a:rPr lang="en-US" altLang="en-US" sz="2800" dirty="0"/>
              <a:t>Service</a:t>
            </a:r>
          </a:p>
          <a:p>
            <a:r>
              <a:rPr lang="en-US" altLang="en-US" sz="2800" dirty="0"/>
              <a:t>Teaching</a:t>
            </a:r>
          </a:p>
          <a:p>
            <a:r>
              <a:rPr lang="en-US" altLang="en-US" sz="2800" dirty="0"/>
              <a:t>Exhortation</a:t>
            </a:r>
          </a:p>
          <a:p>
            <a:r>
              <a:rPr lang="en-US" altLang="en-US" sz="2800" dirty="0"/>
              <a:t>Giving</a:t>
            </a:r>
          </a:p>
          <a:p>
            <a:r>
              <a:rPr lang="en-US" altLang="en-US" sz="2800" dirty="0"/>
              <a:t>Organization</a:t>
            </a:r>
          </a:p>
          <a:p>
            <a:r>
              <a:rPr lang="en-US" altLang="en-US" sz="2800" dirty="0"/>
              <a:t>Mercy</a:t>
            </a:r>
          </a:p>
          <a:p>
            <a:endParaRPr lang="en-US" altLang="en-US" dirty="0"/>
          </a:p>
        </p:txBody>
      </p:sp>
      <p:sp>
        <p:nvSpPr>
          <p:cNvPr id="6149" name="Text Placeholder 6">
            <a:extLst>
              <a:ext uri="{FF2B5EF4-FFF2-40B4-BE49-F238E27FC236}">
                <a16:creationId xmlns:a16="http://schemas.microsoft.com/office/drawing/2014/main" id="{3891E0CC-411B-4E2A-8ACA-45A1D015DE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6001" y="1066801"/>
            <a:ext cx="4041775" cy="639763"/>
          </a:xfrm>
        </p:spPr>
        <p:txBody>
          <a:bodyPr/>
          <a:lstStyle/>
          <a:p>
            <a:r>
              <a:rPr lang="en-US" altLang="en-US"/>
              <a:t>Functional Gifts</a:t>
            </a:r>
          </a:p>
        </p:txBody>
      </p:sp>
      <p:sp>
        <p:nvSpPr>
          <p:cNvPr id="6150" name="Content Placeholder 7">
            <a:extLst>
              <a:ext uri="{FF2B5EF4-FFF2-40B4-BE49-F238E27FC236}">
                <a16:creationId xmlns:a16="http://schemas.microsoft.com/office/drawing/2014/main" id="{A8BAD719-1824-4B49-8C22-72E8FA161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6" y="1676400"/>
            <a:ext cx="4041775" cy="5181600"/>
          </a:xfrm>
        </p:spPr>
        <p:txBody>
          <a:bodyPr/>
          <a:lstStyle/>
          <a:p>
            <a:r>
              <a:rPr lang="en-US" altLang="en-US" sz="2800"/>
              <a:t>Word of wisdom</a:t>
            </a:r>
          </a:p>
          <a:p>
            <a:r>
              <a:rPr lang="en-US" altLang="en-US" sz="2800"/>
              <a:t>Word of knowledge</a:t>
            </a:r>
          </a:p>
          <a:p>
            <a:r>
              <a:rPr lang="en-US" altLang="en-US" sz="2800"/>
              <a:t>Faith</a:t>
            </a:r>
          </a:p>
          <a:p>
            <a:r>
              <a:rPr lang="en-US" altLang="en-US" sz="2800"/>
              <a:t>Healing</a:t>
            </a:r>
          </a:p>
          <a:p>
            <a:r>
              <a:rPr lang="en-US" altLang="en-US" sz="2800"/>
              <a:t>Miracle-working</a:t>
            </a:r>
          </a:p>
          <a:p>
            <a:r>
              <a:rPr lang="en-US" altLang="en-US" sz="2800"/>
              <a:t>Prophetic speech</a:t>
            </a:r>
          </a:p>
          <a:p>
            <a:r>
              <a:rPr lang="en-US" altLang="en-US" sz="2800"/>
              <a:t>Discernment of spirits</a:t>
            </a:r>
          </a:p>
          <a:p>
            <a:r>
              <a:rPr lang="en-US" altLang="en-US" sz="2800"/>
              <a:t>Speaking in tongues</a:t>
            </a:r>
          </a:p>
          <a:p>
            <a:r>
              <a:rPr lang="en-US" altLang="en-US" sz="2800"/>
              <a:t>Interpretation of tongues</a:t>
            </a:r>
          </a:p>
        </p:txBody>
      </p:sp>
    </p:spTree>
    <p:extLst>
      <p:ext uri="{BB962C8B-B14F-4D97-AF65-F5344CB8AC3E}">
        <p14:creationId xmlns:p14="http://schemas.microsoft.com/office/powerpoint/2010/main" val="19183484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1F0A67A1-2FE2-40D8-9875-99F312CBB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1" y="0"/>
            <a:ext cx="7826375" cy="700088"/>
          </a:xfrm>
        </p:spPr>
        <p:txBody>
          <a:bodyPr/>
          <a:lstStyle/>
          <a:p>
            <a:pPr eaLnBrk="1" hangingPunct="1"/>
            <a:r>
              <a:rPr lang="en-US" altLang="en-US"/>
              <a:t>Exhortation (continued)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5F361B62-64E4-4A7D-BCF4-081D795071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0" y="725489"/>
            <a:ext cx="4191000" cy="5414963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dirty="0"/>
              <a:t>4. Desires to explain truth with logical reasoning to make it more likely to be accepted </a:t>
            </a:r>
            <a:br>
              <a:rPr lang="en-US" altLang="en-US" dirty="0"/>
            </a:br>
            <a:br>
              <a:rPr lang="en-US" altLang="en-US" dirty="0"/>
            </a:b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5. Has capacity to visualize spiritual achievement for people and use this to motivate them for action</a:t>
            </a:r>
            <a:br>
              <a:rPr lang="en-US" altLang="en-US" dirty="0"/>
            </a:br>
            <a:r>
              <a:rPr lang="en-US" altLang="en-US" dirty="0"/>
              <a:t>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6. Desires face-to-face discussion to ensure a positive hearing and response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DE387C-EC2F-4DCB-B35D-74295B430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4600" y="738190"/>
            <a:ext cx="4343400" cy="49577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Paul uses the rhetorical question (Romans 6:1, 7:24, 8:33-35, Galatians 3:9) and syllogisms </a:t>
            </a:r>
            <a:br>
              <a:rPr lang="en-US" altLang="en-US" dirty="0">
                <a:solidFill>
                  <a:srgbClr val="418287"/>
                </a:solidFill>
              </a:rPr>
            </a:br>
            <a:r>
              <a:rPr lang="en-US" altLang="en-US" dirty="0">
                <a:solidFill>
                  <a:srgbClr val="418287"/>
                </a:solidFill>
              </a:rPr>
              <a:t>(I Corinthians 15:12-19) </a:t>
            </a:r>
            <a:br>
              <a:rPr lang="en-US" altLang="en-US" dirty="0">
                <a:solidFill>
                  <a:srgbClr val="418287"/>
                </a:solidFill>
              </a:rPr>
            </a:br>
            <a:r>
              <a:rPr lang="en-US" altLang="en-US" dirty="0">
                <a:solidFill>
                  <a:srgbClr val="418287"/>
                </a:solidFill>
              </a:rPr>
              <a:t>to convey truth.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 Paul used his life as an example for fellow workers (Philippians 3:17, </a:t>
            </a:r>
            <a:br>
              <a:rPr lang="en-US" altLang="en-US" dirty="0">
                <a:solidFill>
                  <a:srgbClr val="418287"/>
                </a:solidFill>
              </a:rPr>
            </a:br>
            <a:r>
              <a:rPr lang="en-US" altLang="en-US" dirty="0">
                <a:solidFill>
                  <a:srgbClr val="418287"/>
                </a:solidFill>
              </a:rPr>
              <a:t>II Timothy 4:7-8, </a:t>
            </a:r>
            <a:br>
              <a:rPr lang="en-US" altLang="en-US" dirty="0">
                <a:solidFill>
                  <a:srgbClr val="418287"/>
                </a:solidFill>
              </a:rPr>
            </a:br>
            <a:r>
              <a:rPr lang="en-US" altLang="en-US" dirty="0">
                <a:solidFill>
                  <a:srgbClr val="418287"/>
                </a:solidFill>
              </a:rPr>
              <a:t>I Corinthians 11:1).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Paul liked to see and confer with other believers (I Thessalonians 2:17, 3:10, II Timothy 1:4, etc.). </a:t>
            </a:r>
          </a:p>
        </p:txBody>
      </p:sp>
    </p:spTree>
    <p:extLst>
      <p:ext uri="{BB962C8B-B14F-4D97-AF65-F5344CB8AC3E}">
        <p14:creationId xmlns:p14="http://schemas.microsoft.com/office/powerpoint/2010/main" val="57461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75607CC6-39FA-4A61-BB29-7A4ABAF3C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1" y="0"/>
            <a:ext cx="7826375" cy="700088"/>
          </a:xfrm>
        </p:spPr>
        <p:txBody>
          <a:bodyPr/>
          <a:lstStyle/>
          <a:p>
            <a:pPr eaLnBrk="1" hangingPunct="1"/>
            <a:r>
              <a:rPr lang="en-US" altLang="en-US"/>
              <a:t>Exhortation (completed)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1C476C96-3CD1-418E-9AC7-BD90F5284D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838201"/>
            <a:ext cx="3962400" cy="5414963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dirty="0"/>
              <a:t>7. Can identify with </a:t>
            </a:r>
            <a:br>
              <a:rPr lang="en-US" altLang="en-US" dirty="0"/>
            </a:br>
            <a:r>
              <a:rPr lang="en-US" altLang="en-US" dirty="0"/>
              <a:t>people of different </a:t>
            </a:r>
            <a:br>
              <a:rPr lang="en-US" altLang="en-US" dirty="0"/>
            </a:br>
            <a:r>
              <a:rPr lang="en-US" altLang="en-US" dirty="0"/>
              <a:t>types and backgrounds in order to gain a wider hearing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8. Motivated to bring harmony between diverse groups of believers </a:t>
            </a:r>
            <a:br>
              <a:rPr lang="en-US" altLang="en-US" dirty="0"/>
            </a:br>
            <a:br>
              <a:rPr lang="en-US" altLang="en-US" dirty="0"/>
            </a:b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9. Recognizes in personal problems the heavenly sandpaper that enables further spiritual growth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1A2ECB-2681-4467-AFBA-4B52F3AFE1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91200" y="838201"/>
            <a:ext cx="4876800" cy="5740399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Paul adapted for his audience (I Corinthians 9:19-23, Acts 17:16ff, Galatians 2:1-2, etc.).</a:t>
            </a:r>
            <a:br>
              <a:rPr lang="en-US" altLang="en-US" dirty="0">
                <a:solidFill>
                  <a:srgbClr val="418287"/>
                </a:solidFill>
              </a:rPr>
            </a:br>
            <a:r>
              <a:rPr lang="en-US" altLang="en-US" dirty="0">
                <a:solidFill>
                  <a:srgbClr val="418287"/>
                </a:solidFill>
              </a:rPr>
              <a:t> </a:t>
            </a:r>
            <a:br>
              <a:rPr lang="en-US" altLang="en-US" dirty="0">
                <a:solidFill>
                  <a:srgbClr val="418287"/>
                </a:solidFill>
              </a:rPr>
            </a:br>
            <a:endParaRPr lang="en-US" altLang="en-US" dirty="0">
              <a:solidFill>
                <a:srgbClr val="418287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Paul emphasized reconciliation between opposing groups </a:t>
            </a:r>
            <a:br>
              <a:rPr lang="en-US" altLang="en-US" dirty="0">
                <a:solidFill>
                  <a:srgbClr val="418287"/>
                </a:solidFill>
              </a:rPr>
            </a:br>
            <a:r>
              <a:rPr lang="en-US" altLang="en-US" dirty="0">
                <a:solidFill>
                  <a:srgbClr val="418287"/>
                </a:solidFill>
              </a:rPr>
              <a:t>(I Corinthians 3:3-4, Philippians 2:2, II Corinthians 9:12-14).</a:t>
            </a:r>
            <a:br>
              <a:rPr lang="en-US" altLang="en-US" dirty="0">
                <a:solidFill>
                  <a:srgbClr val="418287"/>
                </a:solidFill>
              </a:rPr>
            </a:br>
            <a:br>
              <a:rPr lang="en-US" altLang="en-US" dirty="0">
                <a:solidFill>
                  <a:srgbClr val="418287"/>
                </a:solidFill>
              </a:rPr>
            </a:br>
            <a:endParaRPr lang="en-US" altLang="en-US" dirty="0">
              <a:solidFill>
                <a:srgbClr val="418287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Paul recognized that his infirmities and weakness released power in his life </a:t>
            </a:r>
            <a:br>
              <a:rPr lang="en-US" altLang="en-US" dirty="0">
                <a:solidFill>
                  <a:srgbClr val="418287"/>
                </a:solidFill>
              </a:rPr>
            </a:br>
            <a:r>
              <a:rPr lang="en-US" altLang="en-US" dirty="0">
                <a:solidFill>
                  <a:srgbClr val="418287"/>
                </a:solidFill>
              </a:rPr>
              <a:t>(II Corinthians 1:5, 4:17, 12:9). </a:t>
            </a:r>
          </a:p>
        </p:txBody>
      </p:sp>
    </p:spTree>
    <p:extLst>
      <p:ext uri="{BB962C8B-B14F-4D97-AF65-F5344CB8AC3E}">
        <p14:creationId xmlns:p14="http://schemas.microsoft.com/office/powerpoint/2010/main" val="35292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D8B4134A-79A5-4CF6-B8D2-2FFD97D0E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01" y="123828"/>
            <a:ext cx="7645400" cy="1004887"/>
          </a:xfrm>
        </p:spPr>
        <p:txBody>
          <a:bodyPr/>
          <a:lstStyle/>
          <a:p>
            <a:r>
              <a:rPr lang="en-US" altLang="en-US" dirty="0"/>
              <a:t>Abusing Exhortation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73528-BBD9-467E-9727-2535964C40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2200" y="1281115"/>
            <a:ext cx="7604125" cy="5186363"/>
          </a:xfrm>
        </p:spPr>
        <p:txBody>
          <a:bodyPr/>
          <a:lstStyle/>
          <a:p>
            <a:r>
              <a:rPr lang="en-US" altLang="en-US" sz="3200" dirty="0"/>
              <a:t>Prematurely raising</a:t>
            </a:r>
            <a:br>
              <a:rPr lang="en-US" altLang="en-US" sz="3200" dirty="0"/>
            </a:br>
            <a:r>
              <a:rPr lang="en-US" altLang="en-US" sz="3200" dirty="0"/>
              <a:t>others’ expectations</a:t>
            </a:r>
          </a:p>
          <a:p>
            <a:r>
              <a:rPr lang="en-US" altLang="en-US" sz="3200" dirty="0"/>
              <a:t>Stealing “family time”</a:t>
            </a:r>
            <a:br>
              <a:rPr lang="en-US" altLang="en-US" sz="3200" dirty="0"/>
            </a:br>
            <a:r>
              <a:rPr lang="en-US" altLang="en-US" sz="3200" dirty="0"/>
              <a:t>to counsel others</a:t>
            </a:r>
          </a:p>
          <a:p>
            <a:r>
              <a:rPr lang="en-US" altLang="en-US" sz="3200" dirty="0"/>
              <a:t>Treating people as</a:t>
            </a:r>
            <a:br>
              <a:rPr lang="en-US" altLang="en-US" sz="3200" dirty="0"/>
            </a:br>
            <a:r>
              <a:rPr lang="en-US" altLang="en-US" sz="3200" dirty="0"/>
              <a:t>“projects” not persons</a:t>
            </a:r>
          </a:p>
          <a:p>
            <a:r>
              <a:rPr lang="en-US" altLang="en-US" sz="3200" dirty="0"/>
              <a:t>Sharing private stories</a:t>
            </a:r>
            <a:br>
              <a:rPr lang="en-US" altLang="en-US" sz="3200" dirty="0"/>
            </a:br>
            <a:r>
              <a:rPr lang="en-US" altLang="en-US" sz="3200" dirty="0"/>
              <a:t>as illustrations without permission</a:t>
            </a:r>
          </a:p>
          <a:p>
            <a:r>
              <a:rPr lang="en-US" altLang="en-US" sz="3200" dirty="0"/>
              <a:t>Starting new projects before properly</a:t>
            </a:r>
            <a:br>
              <a:rPr lang="en-US" altLang="en-US" sz="3200" dirty="0"/>
            </a:br>
            <a:r>
              <a:rPr lang="en-US" altLang="en-US" sz="3200" dirty="0"/>
              <a:t>dealing with existing projects</a:t>
            </a:r>
          </a:p>
          <a:p>
            <a:endParaRPr lang="en-US" altLang="en-US" dirty="0"/>
          </a:p>
        </p:txBody>
      </p:sp>
      <p:pic>
        <p:nvPicPr>
          <p:cNvPr id="30724" name="Content Placeholder 6" descr="Rembrandt-Paul.jpg">
            <a:extLst>
              <a:ext uri="{FF2B5EF4-FFF2-40B4-BE49-F238E27FC236}">
                <a16:creationId xmlns:a16="http://schemas.microsoft.com/office/drawing/2014/main" id="{BA3F9450-E46F-41EF-82BB-A3E6E83D80B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99300" y="0"/>
            <a:ext cx="3568700" cy="4267200"/>
          </a:xfrm>
        </p:spPr>
      </p:pic>
    </p:spTree>
    <p:extLst>
      <p:ext uri="{BB962C8B-B14F-4D97-AF65-F5344CB8AC3E}">
        <p14:creationId xmlns:p14="http://schemas.microsoft.com/office/powerpoint/2010/main" val="302627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724F7979-3938-4BDA-B05C-A47AFEDD4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365919"/>
            <a:ext cx="7826375" cy="700087"/>
          </a:xfrm>
        </p:spPr>
        <p:txBody>
          <a:bodyPr/>
          <a:lstStyle/>
          <a:p>
            <a:r>
              <a:rPr lang="en-US" altLang="en-US" dirty="0"/>
              <a:t>Abusing Exhortation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BA110-AF6A-46CB-8681-1BCB1D33A5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0" y="1381123"/>
            <a:ext cx="7604125" cy="5338763"/>
          </a:xfrm>
        </p:spPr>
        <p:txBody>
          <a:bodyPr/>
          <a:lstStyle/>
          <a:p>
            <a:r>
              <a:rPr lang="en-US" altLang="en-US" sz="3600" dirty="0"/>
              <a:t>Causing others to </a:t>
            </a:r>
            <a:br>
              <a:rPr lang="en-US" altLang="en-US" sz="3600" dirty="0"/>
            </a:br>
            <a:r>
              <a:rPr lang="en-US" altLang="en-US" sz="3600" dirty="0"/>
              <a:t>depend more on </a:t>
            </a:r>
            <a:br>
              <a:rPr lang="en-US" altLang="en-US" sz="3600" dirty="0"/>
            </a:br>
            <a:r>
              <a:rPr lang="en-US" altLang="en-US" sz="3600" dirty="0"/>
              <a:t>them than Holy Spirit</a:t>
            </a:r>
          </a:p>
          <a:p>
            <a:r>
              <a:rPr lang="en-US" altLang="en-US" sz="3600" dirty="0"/>
              <a:t>Trusting visible</a:t>
            </a:r>
            <a:br>
              <a:rPr lang="en-US" altLang="en-US" sz="3600" dirty="0"/>
            </a:br>
            <a:r>
              <a:rPr lang="en-US" altLang="en-US" sz="3600" dirty="0"/>
              <a:t>results rather than a</a:t>
            </a:r>
            <a:br>
              <a:rPr lang="en-US" altLang="en-US" sz="3600" dirty="0"/>
            </a:br>
            <a:r>
              <a:rPr lang="en-US" altLang="en-US" sz="3600" dirty="0"/>
              <a:t>change of heart</a:t>
            </a:r>
          </a:p>
          <a:p>
            <a:r>
              <a:rPr lang="en-US" altLang="en-US" sz="3600" dirty="0"/>
              <a:t>Neglecting proper emphasis on Bible doctrines</a:t>
            </a:r>
          </a:p>
          <a:p>
            <a:r>
              <a:rPr lang="en-US" altLang="en-US" sz="3600" dirty="0"/>
              <a:t>Prematurely offering counsel</a:t>
            </a:r>
          </a:p>
          <a:p>
            <a:endParaRPr lang="en-US" altLang="en-US" dirty="0"/>
          </a:p>
        </p:txBody>
      </p:sp>
      <p:pic>
        <p:nvPicPr>
          <p:cNvPr id="31748" name="Content Placeholder 6" descr="Rembrandt-Paul.jpg">
            <a:extLst>
              <a:ext uri="{FF2B5EF4-FFF2-40B4-BE49-F238E27FC236}">
                <a16:creationId xmlns:a16="http://schemas.microsoft.com/office/drawing/2014/main" id="{67A125AF-73CB-4CFE-A537-918A2A4C0C0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62800" y="0"/>
            <a:ext cx="3505200" cy="4191000"/>
          </a:xfrm>
        </p:spPr>
      </p:pic>
    </p:spTree>
    <p:extLst>
      <p:ext uri="{BB962C8B-B14F-4D97-AF65-F5344CB8AC3E}">
        <p14:creationId xmlns:p14="http://schemas.microsoft.com/office/powerpoint/2010/main" val="169501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4">
            <a:extLst>
              <a:ext uri="{FF2B5EF4-FFF2-40B4-BE49-F238E27FC236}">
                <a16:creationId xmlns:a16="http://schemas.microsoft.com/office/drawing/2014/main" id="{AD669978-F1B6-4879-820E-5EE272624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1" y="0"/>
            <a:ext cx="7826375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Motivational Gift of Giving</a:t>
            </a:r>
          </a:p>
        </p:txBody>
      </p:sp>
      <p:sp>
        <p:nvSpPr>
          <p:cNvPr id="32771" name="Content Placeholder 5">
            <a:extLst>
              <a:ext uri="{FF2B5EF4-FFF2-40B4-BE49-F238E27FC236}">
                <a16:creationId xmlns:a16="http://schemas.microsoft.com/office/drawing/2014/main" id="{ED2E9087-6883-41C4-8DB3-0F776BA4DB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7600" y="774700"/>
            <a:ext cx="4114800" cy="5562600"/>
          </a:xfrm>
        </p:spPr>
        <p:txBody>
          <a:bodyPr>
            <a:normAutofit lnSpcReduction="10000"/>
          </a:bodyPr>
          <a:lstStyle/>
          <a:p>
            <a:pPr marL="514350" indent="-514350">
              <a:buFontTx/>
              <a:buAutoNum type="arabicPeriod"/>
            </a:pPr>
            <a:r>
              <a:rPr lang="en-US" altLang="en-US" sz="2400" dirty="0"/>
              <a:t>Discerns wise </a:t>
            </a:r>
            <a:br>
              <a:rPr lang="en-US" altLang="en-US" sz="2400" dirty="0"/>
            </a:br>
            <a:r>
              <a:rPr lang="en-US" altLang="en-US" sz="2400" dirty="0"/>
              <a:t>investments to have </a:t>
            </a:r>
            <a:br>
              <a:rPr lang="en-US" altLang="en-US" sz="2400" dirty="0"/>
            </a:br>
            <a:r>
              <a:rPr lang="en-US" altLang="en-US" sz="2400" dirty="0"/>
              <a:t>more money to give </a:t>
            </a: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/>
          </a:p>
          <a:p>
            <a:pPr marL="514350" indent="-514350">
              <a:buFontTx/>
              <a:buAutoNum type="arabicPeriod"/>
            </a:pPr>
            <a:r>
              <a:rPr lang="en-US" altLang="en-US" sz="2400" dirty="0"/>
              <a:t>Desires to give quietly without public notice </a:t>
            </a: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/>
          </a:p>
          <a:p>
            <a:pPr marL="514350" indent="-514350">
              <a:buFontTx/>
              <a:buAutoNum type="arabicPeriod"/>
            </a:pPr>
            <a:r>
              <a:rPr lang="en-US" altLang="en-US" sz="2400" dirty="0"/>
              <a:t>Motivated to give to the Lord, not influenced by human giving campaigns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E58CC7E-032D-4A8C-851B-06B8FE775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774700"/>
            <a:ext cx="4343400" cy="49577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Matthew's gospel says more about money than any other </a:t>
            </a:r>
            <a:br>
              <a:rPr lang="en-US" altLang="en-US" dirty="0">
                <a:solidFill>
                  <a:srgbClr val="418287"/>
                </a:solidFill>
              </a:rPr>
            </a:br>
            <a:r>
              <a:rPr lang="en-US" altLang="en-US" dirty="0">
                <a:solidFill>
                  <a:srgbClr val="418287"/>
                </a:solidFill>
              </a:rPr>
              <a:t>(Matthew 6:20-21, 24, 31-33, 10:8-10, 14:13-21, 15:32-39, 16:26, etc.).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Matthew is the only gospel writer who emphasizes the need to give secretly (Matthew 6:2-4).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Matthew notes that when we give to the needs of other believers, we give to Christ (Matthew 25:35-46). </a:t>
            </a:r>
          </a:p>
        </p:txBody>
      </p:sp>
    </p:spTree>
    <p:extLst>
      <p:ext uri="{BB962C8B-B14F-4D97-AF65-F5344CB8AC3E}">
        <p14:creationId xmlns:p14="http://schemas.microsoft.com/office/powerpoint/2010/main" val="304354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55D6C1A6-0DC9-4CA6-BEF5-B256E6414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1" y="0"/>
            <a:ext cx="7826375" cy="700088"/>
          </a:xfrm>
        </p:spPr>
        <p:txBody>
          <a:bodyPr/>
          <a:lstStyle/>
          <a:p>
            <a:pPr eaLnBrk="1" hangingPunct="1"/>
            <a:r>
              <a:rPr lang="en-US" altLang="en-US"/>
              <a:t>Giving (continued)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7CC98511-1076-4484-852C-960EA4AFA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0" y="762001"/>
            <a:ext cx="4191000" cy="5414963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dirty="0"/>
              <a:t>4. Desires to give gifts of high quality and value </a:t>
            </a:r>
            <a:br>
              <a:rPr lang="en-US" altLang="en-US" dirty="0"/>
            </a:br>
            <a:br>
              <a:rPr lang="en-US" altLang="en-US" dirty="0"/>
            </a:b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5. Has capability for testing faithfulness and </a:t>
            </a:r>
            <a:br>
              <a:rPr lang="en-US" altLang="en-US" dirty="0"/>
            </a:br>
            <a:r>
              <a:rPr lang="en-US" altLang="en-US" dirty="0"/>
              <a:t>wisdom by how </a:t>
            </a:r>
            <a:br>
              <a:rPr lang="en-US" altLang="en-US" dirty="0"/>
            </a:br>
            <a:r>
              <a:rPr lang="en-US" altLang="en-US" dirty="0"/>
              <a:t>funds are handled</a:t>
            </a:r>
            <a:br>
              <a:rPr lang="en-US" altLang="en-US" dirty="0"/>
            </a:br>
            <a:r>
              <a:rPr lang="en-US" altLang="en-US" dirty="0"/>
              <a:t> </a:t>
            </a:r>
            <a:br>
              <a:rPr lang="en-US" altLang="en-US" dirty="0"/>
            </a:b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6. Tends to practice personal frugality and be content with basics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B553C0-9141-4AD6-8811-4F76ED74C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4600" y="762001"/>
            <a:ext cx="4343400" cy="49577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>
                <a:solidFill>
                  <a:srgbClr val="418287"/>
                </a:solidFill>
              </a:rPr>
              <a:t>Matthew records in greater detail the costly gifts given to Jesus  (Matthew 2:11, 26:6-13, 27:57-60).</a:t>
            </a:r>
          </a:p>
          <a:p>
            <a:pPr eaLnBrk="1" hangingPunct="1"/>
            <a:r>
              <a:rPr lang="en-US" altLang="en-US">
                <a:solidFill>
                  <a:srgbClr val="418287"/>
                </a:solidFill>
              </a:rPr>
              <a:t> Matthew reveals the foolishness and rebellion of those who misuse </a:t>
            </a:r>
            <a:br>
              <a:rPr lang="en-US" altLang="en-US">
                <a:solidFill>
                  <a:srgbClr val="418287"/>
                </a:solidFill>
              </a:rPr>
            </a:br>
            <a:r>
              <a:rPr lang="en-US" altLang="en-US">
                <a:solidFill>
                  <a:srgbClr val="418287"/>
                </a:solidFill>
              </a:rPr>
              <a:t>their resources </a:t>
            </a:r>
            <a:br>
              <a:rPr lang="en-US" altLang="en-US">
                <a:solidFill>
                  <a:srgbClr val="418287"/>
                </a:solidFill>
              </a:rPr>
            </a:br>
            <a:r>
              <a:rPr lang="en-US" altLang="en-US">
                <a:solidFill>
                  <a:srgbClr val="418287"/>
                </a:solidFill>
              </a:rPr>
              <a:t>(Matthew 21:33-34, 25:14-30). </a:t>
            </a:r>
          </a:p>
          <a:p>
            <a:pPr eaLnBrk="1" hangingPunct="1"/>
            <a:r>
              <a:rPr lang="en-US" altLang="en-US">
                <a:solidFill>
                  <a:srgbClr val="418287"/>
                </a:solidFill>
              </a:rPr>
              <a:t>Matthew had wealth and wealthy friends, but he chose to leave all to follow Jesus (Luke 5:27-32). </a:t>
            </a:r>
          </a:p>
        </p:txBody>
      </p:sp>
    </p:spTree>
    <p:extLst>
      <p:ext uri="{BB962C8B-B14F-4D97-AF65-F5344CB8AC3E}">
        <p14:creationId xmlns:p14="http://schemas.microsoft.com/office/powerpoint/2010/main" val="87095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EB5AF4EF-C97C-4228-8FA1-B125058D9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1" y="0"/>
            <a:ext cx="7826375" cy="700088"/>
          </a:xfrm>
        </p:spPr>
        <p:txBody>
          <a:bodyPr/>
          <a:lstStyle/>
          <a:p>
            <a:pPr eaLnBrk="1" hangingPunct="1"/>
            <a:r>
              <a:rPr lang="en-US" altLang="en-US"/>
              <a:t>Giving (completed)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B605DB66-6F5B-45BB-A6B3-11319A8B2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20800" y="927101"/>
            <a:ext cx="3962400" cy="5414963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dirty="0"/>
              <a:t>7. Is alert to what other people do with their money and resources</a:t>
            </a:r>
            <a:br>
              <a:rPr lang="en-US" altLang="en-US" dirty="0"/>
            </a:br>
            <a:br>
              <a:rPr lang="en-US" altLang="en-US" dirty="0"/>
            </a:b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8. Has capacity for </a:t>
            </a:r>
            <a:br>
              <a:rPr lang="en-US" altLang="en-US" dirty="0"/>
            </a:br>
            <a:r>
              <a:rPr lang="en-US" altLang="en-US" dirty="0"/>
              <a:t>seeing financial needs overlooked by others </a:t>
            </a: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br>
              <a:rPr lang="en-US" altLang="en-US" dirty="0"/>
            </a:b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9. Desires to use giving </a:t>
            </a:r>
            <a:br>
              <a:rPr lang="en-US" altLang="en-US" dirty="0"/>
            </a:br>
            <a:r>
              <a:rPr lang="en-US" altLang="en-US" dirty="0"/>
              <a:t>as a way of motivating others to give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9FECF3-0F30-4646-B79F-98B9AE305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91200" y="927101"/>
            <a:ext cx="4876800" cy="49577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Matthew is the only Gospel writer who explains how the religious leaders spent the 30 pieces of silver </a:t>
            </a:r>
            <a:br>
              <a:rPr lang="en-US" altLang="en-US" dirty="0">
                <a:solidFill>
                  <a:srgbClr val="418287"/>
                </a:solidFill>
              </a:rPr>
            </a:br>
            <a:r>
              <a:rPr lang="en-US" altLang="en-US" dirty="0">
                <a:solidFill>
                  <a:srgbClr val="418287"/>
                </a:solidFill>
              </a:rPr>
              <a:t>(Matthew 27:3-8; 28:11-15).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Matthew records Jesus' condemnation of the Pharisees for not supporting their aged parents (Matthew 15:3-7) and details the fairness of paying ALL the laborers (Matthew 20:1-16)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Matthew was a tax collector. His job was to motivate people to give (Luke 5:29). </a:t>
            </a:r>
          </a:p>
        </p:txBody>
      </p:sp>
    </p:spTree>
    <p:extLst>
      <p:ext uri="{BB962C8B-B14F-4D97-AF65-F5344CB8AC3E}">
        <p14:creationId xmlns:p14="http://schemas.microsoft.com/office/powerpoint/2010/main" val="158351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D456768A-4BDB-44E6-8FAA-D5F88A313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5800" y="150813"/>
            <a:ext cx="7645400" cy="1004887"/>
          </a:xfrm>
        </p:spPr>
        <p:txBody>
          <a:bodyPr/>
          <a:lstStyle/>
          <a:p>
            <a:r>
              <a:rPr lang="en-US" altLang="en-US" dirty="0"/>
              <a:t>Abusing Giving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F8FC6-9DEE-4251-A0D2-FC0A2A955B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12901" y="1520824"/>
            <a:ext cx="7604125" cy="5186363"/>
          </a:xfrm>
        </p:spPr>
        <p:txBody>
          <a:bodyPr/>
          <a:lstStyle/>
          <a:p>
            <a:r>
              <a:rPr lang="en-US" altLang="en-US" sz="3200" dirty="0"/>
              <a:t>Giving too sparingly</a:t>
            </a:r>
            <a:br>
              <a:rPr lang="en-US" altLang="en-US" sz="3200" dirty="0"/>
            </a:br>
            <a:r>
              <a:rPr lang="en-US" altLang="en-US" sz="3200" dirty="0"/>
              <a:t>to their own family</a:t>
            </a:r>
          </a:p>
          <a:p>
            <a:r>
              <a:rPr lang="en-US" altLang="en-US" sz="3200" dirty="0"/>
              <a:t>Causing family to</a:t>
            </a:r>
            <a:br>
              <a:rPr lang="en-US" altLang="en-US" sz="3200" dirty="0"/>
            </a:br>
            <a:r>
              <a:rPr lang="en-US" altLang="en-US" sz="3200" dirty="0"/>
              <a:t>resent gifts to others</a:t>
            </a:r>
          </a:p>
          <a:p>
            <a:r>
              <a:rPr lang="en-US" altLang="en-US" sz="3200" dirty="0"/>
              <a:t>Listening to non-scriptural counsel</a:t>
            </a:r>
            <a:br>
              <a:rPr lang="en-US" altLang="en-US" sz="3200" dirty="0"/>
            </a:br>
            <a:r>
              <a:rPr lang="en-US" altLang="en-US" sz="3200" dirty="0"/>
              <a:t>on money-management</a:t>
            </a:r>
          </a:p>
          <a:p>
            <a:r>
              <a:rPr lang="en-US" altLang="en-US" sz="3200" dirty="0"/>
              <a:t>Putting pressure on those who don’t</a:t>
            </a:r>
            <a:br>
              <a:rPr lang="en-US" altLang="en-US" sz="3200" dirty="0"/>
            </a:br>
            <a:r>
              <a:rPr lang="en-US" altLang="en-US" sz="3200" dirty="0"/>
              <a:t>have as much to give</a:t>
            </a:r>
          </a:p>
          <a:p>
            <a:r>
              <a:rPr lang="en-US" altLang="en-US" sz="3200" dirty="0"/>
              <a:t>Being judgmental rather than helpful to those who don’t use funds well</a:t>
            </a:r>
          </a:p>
          <a:p>
            <a:endParaRPr lang="en-US" altLang="en-US" dirty="0"/>
          </a:p>
        </p:txBody>
      </p:sp>
      <p:pic>
        <p:nvPicPr>
          <p:cNvPr id="35844" name="Content Placeholder 5" descr="levi_.jpg">
            <a:extLst>
              <a:ext uri="{FF2B5EF4-FFF2-40B4-BE49-F238E27FC236}">
                <a16:creationId xmlns:a16="http://schemas.microsoft.com/office/drawing/2014/main" id="{CE6F8742-71DD-417E-96EB-205BD542E03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86589" y="304800"/>
            <a:ext cx="3144837" cy="2895600"/>
          </a:xfrm>
        </p:spPr>
      </p:pic>
    </p:spTree>
    <p:extLst>
      <p:ext uri="{BB962C8B-B14F-4D97-AF65-F5344CB8AC3E}">
        <p14:creationId xmlns:p14="http://schemas.microsoft.com/office/powerpoint/2010/main" val="385449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FAFAF326-6CDE-4EE7-9EF9-A83F0AF73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2812" y="488157"/>
            <a:ext cx="7826375" cy="700087"/>
          </a:xfrm>
        </p:spPr>
        <p:txBody>
          <a:bodyPr/>
          <a:lstStyle/>
          <a:p>
            <a:r>
              <a:rPr lang="en-US" altLang="en-US" dirty="0"/>
              <a:t>Abusing Giving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404A-8B39-4751-A9FD-2BFA9122B3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12901" y="1874838"/>
            <a:ext cx="7604125" cy="5338762"/>
          </a:xfrm>
        </p:spPr>
        <p:txBody>
          <a:bodyPr/>
          <a:lstStyle/>
          <a:p>
            <a:r>
              <a:rPr lang="en-US" altLang="en-US" sz="3600" dirty="0"/>
              <a:t>Controlling people</a:t>
            </a:r>
            <a:br>
              <a:rPr lang="en-US" altLang="en-US" sz="3600" dirty="0"/>
            </a:br>
            <a:r>
              <a:rPr lang="en-US" altLang="en-US" sz="3600" dirty="0"/>
              <a:t>or ministries through</a:t>
            </a:r>
            <a:br>
              <a:rPr lang="en-US" altLang="en-US" sz="3600" dirty="0"/>
            </a:br>
            <a:r>
              <a:rPr lang="en-US" altLang="en-US" sz="3600" dirty="0"/>
              <a:t>their gifts</a:t>
            </a:r>
          </a:p>
          <a:p>
            <a:r>
              <a:rPr lang="en-US" altLang="en-US" sz="3600" dirty="0"/>
              <a:t>Corrupting people by</a:t>
            </a:r>
            <a:br>
              <a:rPr lang="en-US" altLang="en-US" sz="3600" dirty="0"/>
            </a:br>
            <a:r>
              <a:rPr lang="en-US" altLang="en-US" sz="3600" dirty="0"/>
              <a:t>being too generous</a:t>
            </a:r>
          </a:p>
          <a:p>
            <a:r>
              <a:rPr lang="en-US" altLang="en-US" sz="3600" dirty="0"/>
              <a:t>Investing in “projects” which do</a:t>
            </a:r>
            <a:br>
              <a:rPr lang="en-US" altLang="en-US" sz="3600" dirty="0"/>
            </a:br>
            <a:r>
              <a:rPr lang="en-US" altLang="en-US" sz="3600" dirty="0"/>
              <a:t>not provide sufficient benefits in</a:t>
            </a:r>
            <a:br>
              <a:rPr lang="en-US" altLang="en-US" sz="3600" dirty="0"/>
            </a:br>
            <a:r>
              <a:rPr lang="en-US" altLang="en-US" sz="3600" dirty="0"/>
              <a:t>ministering to people</a:t>
            </a:r>
          </a:p>
          <a:p>
            <a:endParaRPr lang="en-US" altLang="en-US" dirty="0"/>
          </a:p>
        </p:txBody>
      </p:sp>
      <p:pic>
        <p:nvPicPr>
          <p:cNvPr id="36868" name="Content Placeholder 5" descr="levi_.jpg">
            <a:extLst>
              <a:ext uri="{FF2B5EF4-FFF2-40B4-BE49-F238E27FC236}">
                <a16:creationId xmlns:a16="http://schemas.microsoft.com/office/drawing/2014/main" id="{5EEB5560-A8BA-47CB-B6EC-5EA462F1124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35776" y="762002"/>
            <a:ext cx="3476625" cy="3200400"/>
          </a:xfrm>
        </p:spPr>
      </p:pic>
    </p:spTree>
    <p:extLst>
      <p:ext uri="{BB962C8B-B14F-4D97-AF65-F5344CB8AC3E}">
        <p14:creationId xmlns:p14="http://schemas.microsoft.com/office/powerpoint/2010/main" val="387641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4">
            <a:extLst>
              <a:ext uri="{FF2B5EF4-FFF2-40B4-BE49-F238E27FC236}">
                <a16:creationId xmlns:a16="http://schemas.microsoft.com/office/drawing/2014/main" id="{25D80970-B277-406D-9DAE-874561CB6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1" y="152400"/>
            <a:ext cx="9093199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Motivational Gift of Administration</a:t>
            </a:r>
          </a:p>
        </p:txBody>
      </p:sp>
      <p:sp>
        <p:nvSpPr>
          <p:cNvPr id="37891" name="Content Placeholder 5">
            <a:extLst>
              <a:ext uri="{FF2B5EF4-FFF2-40B4-BE49-F238E27FC236}">
                <a16:creationId xmlns:a16="http://schemas.microsoft.com/office/drawing/2014/main" id="{0D2575FD-53DF-4252-9131-622FED9E36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93800" y="1143000"/>
            <a:ext cx="4114800" cy="5562600"/>
          </a:xfrm>
        </p:spPr>
        <p:txBody>
          <a:bodyPr>
            <a:normAutofit lnSpcReduction="10000"/>
          </a:bodyPr>
          <a:lstStyle/>
          <a:p>
            <a:pPr marL="514350" indent="-514350">
              <a:buFontTx/>
              <a:buAutoNum type="arabicPeriod"/>
            </a:pPr>
            <a:r>
              <a:rPr lang="en-US" altLang="en-US" sz="2400" dirty="0"/>
              <a:t>Able to visualize the</a:t>
            </a:r>
            <a:br>
              <a:rPr lang="en-US" altLang="en-US" sz="2400" dirty="0"/>
            </a:br>
            <a:r>
              <a:rPr lang="en-US" altLang="en-US" sz="2400" dirty="0"/>
              <a:t>final result of a major project </a:t>
            </a: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/>
          </a:p>
          <a:p>
            <a:pPr marL="514350" indent="-514350">
              <a:buFontTx/>
              <a:buAutoNum type="arabicPeriod"/>
            </a:pPr>
            <a:r>
              <a:rPr lang="en-US" altLang="en-US" sz="2400" dirty="0"/>
              <a:t>Capable of breaking down major goals into smaller, achievable tasks</a:t>
            </a:r>
            <a:br>
              <a:rPr lang="en-US" altLang="en-US" sz="2400" dirty="0"/>
            </a:br>
            <a:br>
              <a:rPr lang="en-US" altLang="en-US" sz="2400" dirty="0"/>
            </a:br>
            <a:r>
              <a:rPr lang="en-US" altLang="en-US" sz="2400" dirty="0"/>
              <a:t> 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400" dirty="0"/>
              <a:t>Assesses the resources needed to reach a goal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B35B13E-233F-4A22-A022-9338379177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1588" y="1143001"/>
            <a:ext cx="4343400" cy="49577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Nehemiah visualized the goal of rebuilding the wall of Jerusalem as a first step to recovery </a:t>
            </a:r>
            <a:br>
              <a:rPr lang="en-US" altLang="en-US" dirty="0">
                <a:solidFill>
                  <a:srgbClr val="418287"/>
                </a:solidFill>
              </a:rPr>
            </a:br>
            <a:r>
              <a:rPr lang="en-US" altLang="en-US" dirty="0">
                <a:solidFill>
                  <a:srgbClr val="418287"/>
                </a:solidFill>
              </a:rPr>
              <a:t>(Nehemiah 1:2-3, 2:5).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Nehemiah accomplished the huge rebuilding task by having smaller groups work on smaller sections (Nehemiah 3:1-31).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Nehemiah created a logical requisition of resources from the king (Nehemiah 2:6-8, 10:32-39, 12:44, and 13:3). </a:t>
            </a:r>
          </a:p>
        </p:txBody>
      </p:sp>
    </p:spTree>
    <p:extLst>
      <p:ext uri="{BB962C8B-B14F-4D97-AF65-F5344CB8AC3E}">
        <p14:creationId xmlns:p14="http://schemas.microsoft.com/office/powerpoint/2010/main" val="7698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6D856877-8D0C-4B07-853E-80C3E2AAA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14378"/>
            <a:ext cx="10896600" cy="893218"/>
          </a:xfrm>
        </p:spPr>
        <p:txBody>
          <a:bodyPr/>
          <a:lstStyle/>
          <a:p>
            <a:r>
              <a:rPr lang="en-US" dirty="0"/>
              <a:t>How Might Spiritual Gifts Be Used?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1CF2EB8-EA0D-412A-97EC-02FED68E7A5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7700" y="907596"/>
            <a:ext cx="10896600" cy="602887"/>
          </a:xfrm>
        </p:spPr>
        <p:txBody>
          <a:bodyPr/>
          <a:lstStyle/>
          <a:p>
            <a:r>
              <a:rPr lang="en-US" dirty="0"/>
              <a:t>Let’s imagine different gifts on a hospital visit!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B1C9B3-DD34-4FDE-8F16-7DE14A4FC5AE}"/>
              </a:ext>
            </a:extLst>
          </p:cNvPr>
          <p:cNvSpPr txBox="1"/>
          <p:nvPr/>
        </p:nvSpPr>
        <p:spPr>
          <a:xfrm>
            <a:off x="-15124" y="1312966"/>
            <a:ext cx="1220712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PROPHECY – What is God trying to say to you through this illness? </a:t>
            </a:r>
            <a:br>
              <a:rPr lang="en-US" sz="2800" dirty="0"/>
            </a:br>
            <a:r>
              <a:rPr lang="en-US" sz="2800" dirty="0"/>
              <a:t>Is there unconfessed sin to deal with?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SERVICE – Here’s a gift; I brought your mail; I fed your dog; </a:t>
            </a:r>
            <a:br>
              <a:rPr lang="en-US" sz="2800" dirty="0"/>
            </a:br>
            <a:r>
              <a:rPr lang="en-US" sz="2800" dirty="0"/>
              <a:t>I watered your plants, and washed dishes.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TEACHING – I did some research on your illness and I believe I can </a:t>
            </a:r>
            <a:br>
              <a:rPr lang="en-US" sz="2800" dirty="0"/>
            </a:br>
            <a:r>
              <a:rPr lang="en-US" sz="2800" dirty="0"/>
              <a:t>explain what is happening and, maybe what you can do to deal with it.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EXHORTATION – Let’s think of how we can use what you’re learning </a:t>
            </a:r>
            <a:br>
              <a:rPr lang="en-US" sz="2800" dirty="0"/>
            </a:br>
            <a:r>
              <a:rPr lang="en-US" sz="2800" dirty="0"/>
              <a:t>through this to help others in the future?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GIVING – Do you have insurance to cover this kind of illness? Needs?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ORGANIZATION – Don’t worry, I’ve got four others covering what it </a:t>
            </a:r>
            <a:br>
              <a:rPr lang="en-US" sz="2800" dirty="0"/>
            </a:br>
            <a:r>
              <a:rPr lang="en-US" sz="2800" dirty="0"/>
              <a:t>usually only takes you to do.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/>
              <a:t>MERCY – I can’t begin to tell you how I felt when I learned you were sick.</a:t>
            </a:r>
          </a:p>
        </p:txBody>
      </p:sp>
    </p:spTree>
    <p:extLst>
      <p:ext uri="{BB962C8B-B14F-4D97-AF65-F5344CB8AC3E}">
        <p14:creationId xmlns:p14="http://schemas.microsoft.com/office/powerpoint/2010/main" val="81936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9ECD2C7F-D548-4CE2-AC54-496721ABC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1" y="0"/>
            <a:ext cx="7826375" cy="700088"/>
          </a:xfrm>
        </p:spPr>
        <p:txBody>
          <a:bodyPr/>
          <a:lstStyle/>
          <a:p>
            <a:pPr eaLnBrk="1" hangingPunct="1"/>
            <a:r>
              <a:rPr lang="en-US" altLang="en-US"/>
              <a:t>Administration (continued)</a:t>
            </a: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688A3BE2-8907-47B4-B242-C61420BA74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0700" y="838201"/>
            <a:ext cx="4191000" cy="5414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4. Tends to remove himself/herself from distracting details in </a:t>
            </a:r>
            <a:br>
              <a:rPr lang="en-US" altLang="en-US" dirty="0"/>
            </a:br>
            <a:r>
              <a:rPr lang="en-US" altLang="en-US" dirty="0"/>
              <a:t>order to focus on the ultimate goal </a:t>
            </a:r>
            <a:br>
              <a:rPr lang="en-US" altLang="en-US" dirty="0"/>
            </a:b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5. Has willingness to endure negative reaction from others in order to reach the goal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6. Needs loyalty and confidence from those directed and served or loses confidence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6A4766-80CC-4F38-8892-920180FA3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4600" y="838201"/>
            <a:ext cx="4343400" cy="49577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Nehemiah didn't get involved in the actual building project, but he removed the obstacles that would hinder the workers (Nehemiah 5:1-13).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Nehemiah had internal </a:t>
            </a:r>
            <a:br>
              <a:rPr lang="en-US" altLang="en-US" dirty="0">
                <a:solidFill>
                  <a:srgbClr val="418287"/>
                </a:solidFill>
              </a:rPr>
            </a:br>
            <a:r>
              <a:rPr lang="en-US" altLang="en-US" dirty="0">
                <a:solidFill>
                  <a:srgbClr val="418287"/>
                </a:solidFill>
              </a:rPr>
              <a:t>and external opposition  (Nehemiah 4:18, 6:5-14, 13:4-9).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Nehemiah required oaths of cooperation from the people (Nehemiah 5:1-13). </a:t>
            </a:r>
          </a:p>
        </p:txBody>
      </p:sp>
    </p:spTree>
    <p:extLst>
      <p:ext uri="{BB962C8B-B14F-4D97-AF65-F5344CB8AC3E}">
        <p14:creationId xmlns:p14="http://schemas.microsoft.com/office/powerpoint/2010/main" val="423848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BC455A65-1D87-4A44-A836-107E5F0FD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1" y="0"/>
            <a:ext cx="7826375" cy="700088"/>
          </a:xfrm>
        </p:spPr>
        <p:txBody>
          <a:bodyPr/>
          <a:lstStyle/>
          <a:p>
            <a:pPr eaLnBrk="1" hangingPunct="1"/>
            <a:r>
              <a:rPr lang="en-US" altLang="en-US"/>
              <a:t>Administration (completed)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AA1C87D0-0720-4D12-A503-59BA686E3A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5700" y="774702"/>
            <a:ext cx="3962400" cy="5414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7. Knows what should </a:t>
            </a:r>
            <a:br>
              <a:rPr lang="en-US" altLang="en-US" dirty="0"/>
            </a:br>
            <a:r>
              <a:rPr lang="en-US" altLang="en-US" dirty="0"/>
              <a:t>and shouldn't be delegated to others</a:t>
            </a:r>
            <a:br>
              <a:rPr lang="en-US" altLang="en-US" dirty="0"/>
            </a:br>
            <a:r>
              <a:rPr lang="en-US" altLang="en-US" dirty="0"/>
              <a:t>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8. Able to inspire and encourage workers by cheerfulness </a:t>
            </a:r>
            <a:br>
              <a:rPr lang="en-US" altLang="en-US" dirty="0"/>
            </a:b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9. Has joy and fulfillment in seeing everything come together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0FF4AB-9050-41DB-A6D4-75D354BB3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91200" y="762001"/>
            <a:ext cx="4876800" cy="49577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Nehemiah delegated the work on the walls, but personally dealt with the opposition (Nehemiah 4:13).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Nehemiah had a cheerful spirit and was skillful in challenging and encouraging his workers (Nehemiah 4:14).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Nehemiah expressed his joy in the completed task by appointing singers and scheduling a revival (Nehemiah 7:1-2, 8:1-18, 12:27-43). </a:t>
            </a:r>
          </a:p>
        </p:txBody>
      </p:sp>
    </p:spTree>
    <p:extLst>
      <p:ext uri="{BB962C8B-B14F-4D97-AF65-F5344CB8AC3E}">
        <p14:creationId xmlns:p14="http://schemas.microsoft.com/office/powerpoint/2010/main" val="329706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913D01C3-8C4C-436B-A13B-28088C083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1725" y="304800"/>
            <a:ext cx="7645400" cy="1004888"/>
          </a:xfrm>
        </p:spPr>
        <p:txBody>
          <a:bodyPr/>
          <a:lstStyle/>
          <a:p>
            <a:r>
              <a:rPr lang="en-US" altLang="en-US" dirty="0"/>
              <a:t>Abusing Administration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8730C-6411-4834-A8F8-9FFE036C09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3999" y="1660525"/>
            <a:ext cx="7604125" cy="5186363"/>
          </a:xfrm>
        </p:spPr>
        <p:txBody>
          <a:bodyPr/>
          <a:lstStyle/>
          <a:p>
            <a:r>
              <a:rPr lang="en-US" altLang="en-US" sz="3200" dirty="0"/>
              <a:t>Viewing people as</a:t>
            </a:r>
            <a:br>
              <a:rPr lang="en-US" altLang="en-US" sz="3200" dirty="0"/>
            </a:br>
            <a:r>
              <a:rPr lang="en-US" altLang="en-US" sz="3200" dirty="0"/>
              <a:t>resources not persons</a:t>
            </a:r>
          </a:p>
          <a:p>
            <a:r>
              <a:rPr lang="en-US" altLang="en-US" sz="3200" dirty="0"/>
              <a:t>Using people to meet</a:t>
            </a:r>
            <a:br>
              <a:rPr lang="en-US" altLang="en-US" sz="3200" dirty="0"/>
            </a:br>
            <a:r>
              <a:rPr lang="en-US" altLang="en-US" sz="3200" dirty="0"/>
              <a:t>personal ambitions</a:t>
            </a:r>
          </a:p>
          <a:p>
            <a:r>
              <a:rPr lang="en-US" altLang="en-US" sz="3200" dirty="0"/>
              <a:t>Showing favoritism</a:t>
            </a:r>
            <a:br>
              <a:rPr lang="en-US" altLang="en-US" sz="3200" dirty="0"/>
            </a:br>
            <a:r>
              <a:rPr lang="en-US" altLang="en-US" sz="3200" dirty="0"/>
              <a:t>to one’s own “loyalists”</a:t>
            </a:r>
          </a:p>
          <a:p>
            <a:r>
              <a:rPr lang="en-US" altLang="en-US" sz="3200" dirty="0"/>
              <a:t>Taking charge of projects that haven’t</a:t>
            </a:r>
            <a:br>
              <a:rPr lang="en-US" altLang="en-US" sz="3200" dirty="0"/>
            </a:br>
            <a:r>
              <a:rPr lang="en-US" altLang="en-US" sz="3200" dirty="0"/>
              <a:t>really been directed by God </a:t>
            </a:r>
          </a:p>
          <a:p>
            <a:endParaRPr lang="en-US" altLang="en-US" dirty="0"/>
          </a:p>
        </p:txBody>
      </p:sp>
      <p:pic>
        <p:nvPicPr>
          <p:cNvPr id="40964" name="Content Placeholder 6" descr="nehemiah,_the_king's_cupbearer.jpg">
            <a:extLst>
              <a:ext uri="{FF2B5EF4-FFF2-40B4-BE49-F238E27FC236}">
                <a16:creationId xmlns:a16="http://schemas.microsoft.com/office/drawing/2014/main" id="{9E688150-3DF4-4827-A0CE-5B5A294EC2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66076" y="304800"/>
            <a:ext cx="3400425" cy="4114800"/>
          </a:xfrm>
        </p:spPr>
      </p:pic>
    </p:spTree>
    <p:extLst>
      <p:ext uri="{BB962C8B-B14F-4D97-AF65-F5344CB8AC3E}">
        <p14:creationId xmlns:p14="http://schemas.microsoft.com/office/powerpoint/2010/main" val="264542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48AB1EE1-5CC4-417F-83B9-B7896D0DF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826" y="321867"/>
            <a:ext cx="7826375" cy="700087"/>
          </a:xfrm>
        </p:spPr>
        <p:txBody>
          <a:bodyPr/>
          <a:lstStyle/>
          <a:p>
            <a:r>
              <a:rPr lang="en-US" altLang="en-US" dirty="0"/>
              <a:t>Abusing Administration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6C213-EEEC-4463-BAA8-9478696D2A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1369218"/>
            <a:ext cx="7604125" cy="5338763"/>
          </a:xfrm>
        </p:spPr>
        <p:txBody>
          <a:bodyPr/>
          <a:lstStyle/>
          <a:p>
            <a:r>
              <a:rPr lang="en-US" altLang="en-US" sz="3600" dirty="0"/>
              <a:t>Delegating too much</a:t>
            </a:r>
            <a:br>
              <a:rPr lang="en-US" altLang="en-US" sz="3600" dirty="0"/>
            </a:br>
            <a:r>
              <a:rPr lang="en-US" altLang="en-US" sz="3600" dirty="0"/>
              <a:t>work to others</a:t>
            </a:r>
          </a:p>
          <a:p>
            <a:r>
              <a:rPr lang="en-US" altLang="en-US" sz="3600" dirty="0"/>
              <a:t>Overlooking serious </a:t>
            </a:r>
            <a:br>
              <a:rPr lang="en-US" altLang="en-US" sz="3600" dirty="0"/>
            </a:br>
            <a:r>
              <a:rPr lang="en-US" altLang="en-US" sz="3600" dirty="0"/>
              <a:t>character flaws to</a:t>
            </a:r>
            <a:br>
              <a:rPr lang="en-US" altLang="en-US" sz="3600" dirty="0"/>
            </a:br>
            <a:r>
              <a:rPr lang="en-US" altLang="en-US" sz="3600" dirty="0"/>
              <a:t>retain valuable workers</a:t>
            </a:r>
          </a:p>
          <a:p>
            <a:r>
              <a:rPr lang="en-US" altLang="en-US" sz="3600" dirty="0"/>
              <a:t>Being unresponsive to suggestions from others</a:t>
            </a:r>
          </a:p>
          <a:p>
            <a:r>
              <a:rPr lang="en-US" altLang="en-US" sz="3600" dirty="0"/>
              <a:t>Failing to give proper explanations and praise to co-workers</a:t>
            </a:r>
          </a:p>
          <a:p>
            <a:endParaRPr lang="en-US" altLang="en-US" dirty="0"/>
          </a:p>
        </p:txBody>
      </p:sp>
      <p:pic>
        <p:nvPicPr>
          <p:cNvPr id="41988" name="Content Placeholder 6" descr="nehemiah,_the_king's_cupbearer.jpg">
            <a:extLst>
              <a:ext uri="{FF2B5EF4-FFF2-40B4-BE49-F238E27FC236}">
                <a16:creationId xmlns:a16="http://schemas.microsoft.com/office/drawing/2014/main" id="{8BA41B99-521D-434B-911D-93AE8D95AEA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58188" y="0"/>
            <a:ext cx="3338512" cy="4038600"/>
          </a:xfrm>
        </p:spPr>
      </p:pic>
    </p:spTree>
    <p:extLst>
      <p:ext uri="{BB962C8B-B14F-4D97-AF65-F5344CB8AC3E}">
        <p14:creationId xmlns:p14="http://schemas.microsoft.com/office/powerpoint/2010/main" val="4216944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4">
            <a:extLst>
              <a:ext uri="{FF2B5EF4-FFF2-40B4-BE49-F238E27FC236}">
                <a16:creationId xmlns:a16="http://schemas.microsoft.com/office/drawing/2014/main" id="{E97DE6C9-C420-465B-A2A4-8FE766D6A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1" y="152400"/>
            <a:ext cx="7826375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Motivational Gift of Mercy</a:t>
            </a:r>
          </a:p>
        </p:txBody>
      </p:sp>
      <p:sp>
        <p:nvSpPr>
          <p:cNvPr id="43011" name="Content Placeholder 5">
            <a:extLst>
              <a:ext uri="{FF2B5EF4-FFF2-40B4-BE49-F238E27FC236}">
                <a16:creationId xmlns:a16="http://schemas.microsoft.com/office/drawing/2014/main" id="{1C5B4EB5-7B5C-42AD-81B1-36C5053323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7600" y="863600"/>
            <a:ext cx="4114800" cy="5562600"/>
          </a:xfrm>
        </p:spPr>
        <p:txBody>
          <a:bodyPr>
            <a:normAutofit lnSpcReduction="10000"/>
          </a:bodyPr>
          <a:lstStyle/>
          <a:p>
            <a:pPr marL="514350" indent="-514350">
              <a:buFontTx/>
              <a:buAutoNum type="arabicPeriod"/>
            </a:pPr>
            <a:r>
              <a:rPr lang="en-US" altLang="en-US" sz="2400" dirty="0"/>
              <a:t>Able to see genuine love and vulnerability in relationships 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400" dirty="0"/>
              <a:t>Needs deep friendships with mutual commitment</a:t>
            </a: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r>
              <a:rPr lang="en-US" altLang="en-US" sz="2400" dirty="0"/>
              <a:t> 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400" dirty="0"/>
              <a:t>Tends to react harshly when intimate friends </a:t>
            </a:r>
            <a:br>
              <a:rPr lang="en-US" altLang="en-US" sz="2400" dirty="0"/>
            </a:br>
            <a:r>
              <a:rPr lang="en-US" altLang="en-US" sz="2400" dirty="0"/>
              <a:t>are rejected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4B85A00-05F2-4CC9-8C6A-4C2CEA8DB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4600" y="838200"/>
            <a:ext cx="4343400" cy="49577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John uses the word love more than it is used in any other book of the Bible.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 John had a very close relationship with Jesus and Peter, referring to himself as the disciple Jesus loved (John 13:23, 19:26, 20:2, 21:7, etc.).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John and James wanted Jesus to call fire from heaven to consume the Samaritans who rejected Jesus (Luke 9:54). </a:t>
            </a:r>
          </a:p>
        </p:txBody>
      </p:sp>
    </p:spTree>
    <p:extLst>
      <p:ext uri="{BB962C8B-B14F-4D97-AF65-F5344CB8AC3E}">
        <p14:creationId xmlns:p14="http://schemas.microsoft.com/office/powerpoint/2010/main" val="1260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>
            <a:extLst>
              <a:ext uri="{FF2B5EF4-FFF2-40B4-BE49-F238E27FC236}">
                <a16:creationId xmlns:a16="http://schemas.microsoft.com/office/drawing/2014/main" id="{83AA9817-DB74-45B6-AE9A-62CE0E0BA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1" y="0"/>
            <a:ext cx="7826375" cy="700088"/>
          </a:xfrm>
        </p:spPr>
        <p:txBody>
          <a:bodyPr/>
          <a:lstStyle/>
          <a:p>
            <a:pPr eaLnBrk="1" hangingPunct="1"/>
            <a:r>
              <a:rPr lang="en-US" altLang="en-US"/>
              <a:t>Mercy (continued)</a:t>
            </a:r>
          </a:p>
        </p:txBody>
      </p:sp>
      <p:sp>
        <p:nvSpPr>
          <p:cNvPr id="44035" name="Content Placeholder 2">
            <a:extLst>
              <a:ext uri="{FF2B5EF4-FFF2-40B4-BE49-F238E27FC236}">
                <a16:creationId xmlns:a16="http://schemas.microsoft.com/office/drawing/2014/main" id="{533D8EF4-0D92-4D45-852C-A5A90022D4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6400" y="838201"/>
            <a:ext cx="3962400" cy="556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4. Has greater concern </a:t>
            </a:r>
            <a:br>
              <a:rPr lang="en-US" altLang="en-US" dirty="0"/>
            </a:br>
            <a:r>
              <a:rPr lang="en-US" altLang="en-US" dirty="0"/>
              <a:t>over mental joy or distress than the </a:t>
            </a:r>
            <a:br>
              <a:rPr lang="en-US" altLang="en-US" dirty="0"/>
            </a:br>
            <a:r>
              <a:rPr lang="en-US" altLang="en-US" dirty="0"/>
              <a:t>physical counterpart</a:t>
            </a:r>
            <a:br>
              <a:rPr lang="en-US" altLang="en-US" dirty="0"/>
            </a:br>
            <a:r>
              <a:rPr lang="en-US" altLang="en-US" dirty="0"/>
              <a:t>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5. Tends to attract people who are having </a:t>
            </a:r>
            <a:br>
              <a:rPr lang="en-US" altLang="en-US" dirty="0"/>
            </a:br>
            <a:r>
              <a:rPr lang="en-US" altLang="en-US" dirty="0"/>
              <a:t>emotional stress and want to confide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6. Needs to measure acceptance by physical, emotional closeness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78641F-A501-4D40-8124-38421B2B7B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838201"/>
            <a:ext cx="4343400" cy="49577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John wrote to give readers: joy, fellowship, hope, confidence, and cast out fear (I John 1:3-4, 3:2, 17, 4:18).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Even many of the disciples confided in John (John 13:23-26).</a:t>
            </a:r>
            <a:br>
              <a:rPr lang="en-US" altLang="en-US" dirty="0">
                <a:solidFill>
                  <a:srgbClr val="418287"/>
                </a:solidFill>
              </a:rPr>
            </a:br>
            <a:r>
              <a:rPr lang="en-US" altLang="en-US" dirty="0">
                <a:solidFill>
                  <a:srgbClr val="418287"/>
                </a:solidFill>
              </a:rPr>
              <a:t>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John sought out the closest physical place to Christ (John 3:23). </a:t>
            </a:r>
          </a:p>
        </p:txBody>
      </p:sp>
    </p:spTree>
    <p:extLst>
      <p:ext uri="{BB962C8B-B14F-4D97-AF65-F5344CB8AC3E}">
        <p14:creationId xmlns:p14="http://schemas.microsoft.com/office/powerpoint/2010/main" val="363345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>
            <a:extLst>
              <a:ext uri="{FF2B5EF4-FFF2-40B4-BE49-F238E27FC236}">
                <a16:creationId xmlns:a16="http://schemas.microsoft.com/office/drawing/2014/main" id="{2C00F708-ACDB-4702-8ED6-A586AAB2A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1" y="0"/>
            <a:ext cx="7826375" cy="700088"/>
          </a:xfrm>
        </p:spPr>
        <p:txBody>
          <a:bodyPr/>
          <a:lstStyle/>
          <a:p>
            <a:pPr eaLnBrk="1" hangingPunct="1"/>
            <a:r>
              <a:rPr lang="en-US" altLang="en-US"/>
              <a:t>Mercy (completed)</a:t>
            </a:r>
          </a:p>
        </p:txBody>
      </p:sp>
      <p:sp>
        <p:nvSpPr>
          <p:cNvPr id="45059" name="Content Placeholder 2">
            <a:extLst>
              <a:ext uri="{FF2B5EF4-FFF2-40B4-BE49-F238E27FC236}">
                <a16:creationId xmlns:a16="http://schemas.microsoft.com/office/drawing/2014/main" id="{370F04CF-C145-4456-BACA-653BE27A63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77900" y="762001"/>
            <a:ext cx="3962400" cy="5414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7. Desires to remove the causes of hurts even when it might reduce the chance to grow </a:t>
            </a:r>
            <a:br>
              <a:rPr lang="en-US" altLang="en-US" dirty="0"/>
            </a:br>
            <a:r>
              <a:rPr lang="en-US" altLang="en-US" dirty="0"/>
              <a:t>from them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8. Tends to avoid tough decisions unless eliminating greater hurts</a:t>
            </a:r>
            <a:br>
              <a:rPr lang="en-US" altLang="en-US" dirty="0"/>
            </a:br>
            <a:r>
              <a:rPr lang="en-US" altLang="en-US" dirty="0"/>
              <a:t>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9. Works well as a team </a:t>
            </a:r>
            <a:br>
              <a:rPr lang="en-US" altLang="en-US" dirty="0"/>
            </a:br>
            <a:r>
              <a:rPr lang="en-US" altLang="en-US" dirty="0"/>
              <a:t>with those with the spiritual gift of prophecy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C628F1-608F-4B59-9FD2-9DFBAE5E5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91200" y="762001"/>
            <a:ext cx="4876800" cy="49577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John wanted to stop believers from hating and hurting each other (I John 3:11-15). </a:t>
            </a:r>
            <a:br>
              <a:rPr lang="en-US" altLang="en-US" dirty="0">
                <a:solidFill>
                  <a:srgbClr val="418287"/>
                </a:solidFill>
              </a:rPr>
            </a:br>
            <a:br>
              <a:rPr lang="en-US" altLang="en-US" dirty="0">
                <a:solidFill>
                  <a:srgbClr val="418287"/>
                </a:solidFill>
              </a:rPr>
            </a:br>
            <a:endParaRPr lang="en-US" altLang="en-US" dirty="0">
              <a:solidFill>
                <a:srgbClr val="418287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John was initially a "follower," but after a crisis, he became very bold and decisive </a:t>
            </a:r>
            <a:br>
              <a:rPr lang="en-US" altLang="en-US" dirty="0">
                <a:solidFill>
                  <a:srgbClr val="418287"/>
                </a:solidFill>
              </a:rPr>
            </a:br>
            <a:r>
              <a:rPr lang="en-US" altLang="en-US" dirty="0">
                <a:solidFill>
                  <a:srgbClr val="418287"/>
                </a:solidFill>
              </a:rPr>
              <a:t>(Acts 4:13, 19-20).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John spent more time with Peter than any other disciple (Luke 22:8, Acts 3:1-11, 4:13-19, 8:14). </a:t>
            </a:r>
          </a:p>
        </p:txBody>
      </p:sp>
    </p:spTree>
    <p:extLst>
      <p:ext uri="{BB962C8B-B14F-4D97-AF65-F5344CB8AC3E}">
        <p14:creationId xmlns:p14="http://schemas.microsoft.com/office/powerpoint/2010/main" val="184802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>
            <a:extLst>
              <a:ext uri="{FF2B5EF4-FFF2-40B4-BE49-F238E27FC236}">
                <a16:creationId xmlns:a16="http://schemas.microsoft.com/office/drawing/2014/main" id="{81929451-D924-4768-8280-0EF80982F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304800"/>
            <a:ext cx="7645400" cy="1004888"/>
          </a:xfrm>
        </p:spPr>
        <p:txBody>
          <a:bodyPr/>
          <a:lstStyle/>
          <a:p>
            <a:r>
              <a:rPr lang="en-US" altLang="en-US"/>
              <a:t>Abusing Mercy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1B169-12D3-4049-BBAC-E555426969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85901" y="1671638"/>
            <a:ext cx="7604125" cy="5186362"/>
          </a:xfrm>
        </p:spPr>
        <p:txBody>
          <a:bodyPr/>
          <a:lstStyle/>
          <a:p>
            <a:r>
              <a:rPr lang="en-US" altLang="en-US" sz="3200" dirty="0"/>
              <a:t>Failing to be firm and</a:t>
            </a:r>
            <a:br>
              <a:rPr lang="en-US" altLang="en-US" sz="3200" dirty="0"/>
            </a:br>
            <a:r>
              <a:rPr lang="en-US" altLang="en-US" sz="3200" dirty="0"/>
              <a:t>decisive when necessary</a:t>
            </a:r>
          </a:p>
          <a:p>
            <a:r>
              <a:rPr lang="en-US" altLang="en-US" sz="3200" dirty="0"/>
              <a:t>Taking up the offenses of</a:t>
            </a:r>
            <a:br>
              <a:rPr lang="en-US" altLang="en-US" sz="3200" dirty="0"/>
            </a:br>
            <a:r>
              <a:rPr lang="en-US" altLang="en-US" sz="3200" dirty="0"/>
              <a:t>other people</a:t>
            </a:r>
          </a:p>
          <a:p>
            <a:r>
              <a:rPr lang="en-US" altLang="en-US" sz="3200" dirty="0"/>
              <a:t>Making decisions based on emotion</a:t>
            </a:r>
            <a:br>
              <a:rPr lang="en-US" altLang="en-US" sz="3200" dirty="0"/>
            </a:br>
            <a:r>
              <a:rPr lang="en-US" altLang="en-US" sz="3200" dirty="0"/>
              <a:t>rather than based on a rational interpretation of Scripture</a:t>
            </a:r>
          </a:p>
          <a:p>
            <a:r>
              <a:rPr lang="en-US" altLang="en-US" sz="3200" dirty="0"/>
              <a:t>Allowing improper affection to be formed with those of opposite sex</a:t>
            </a:r>
          </a:p>
          <a:p>
            <a:endParaRPr lang="en-US" altLang="en-US" dirty="0"/>
          </a:p>
        </p:txBody>
      </p:sp>
      <p:pic>
        <p:nvPicPr>
          <p:cNvPr id="46084" name="Content Placeholder 5" descr="st john the evanelist 01 circle clear.gif">
            <a:extLst>
              <a:ext uri="{FF2B5EF4-FFF2-40B4-BE49-F238E27FC236}">
                <a16:creationId xmlns:a16="http://schemas.microsoft.com/office/drawing/2014/main" id="{6A920BA1-C6A6-4815-9916-375E9C66200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91400" y="304800"/>
            <a:ext cx="2895600" cy="2895600"/>
          </a:xfrm>
        </p:spPr>
      </p:pic>
    </p:spTree>
    <p:extLst>
      <p:ext uri="{BB962C8B-B14F-4D97-AF65-F5344CB8AC3E}">
        <p14:creationId xmlns:p14="http://schemas.microsoft.com/office/powerpoint/2010/main" val="113818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A743CE37-F9DB-4AEA-AA58-0F9A03B0E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6026" y="138114"/>
            <a:ext cx="7826375" cy="700087"/>
          </a:xfrm>
        </p:spPr>
        <p:txBody>
          <a:bodyPr/>
          <a:lstStyle/>
          <a:p>
            <a:r>
              <a:rPr lang="en-US" altLang="en-US"/>
              <a:t>Abusing Mercy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E03F1-6365-4717-A423-A9B2C46DDA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800" y="1447800"/>
            <a:ext cx="7924800" cy="5338763"/>
          </a:xfrm>
        </p:spPr>
        <p:txBody>
          <a:bodyPr/>
          <a:lstStyle/>
          <a:p>
            <a:r>
              <a:rPr lang="en-US" altLang="en-US" sz="3600" dirty="0"/>
              <a:t>Cutting off others</a:t>
            </a:r>
            <a:br>
              <a:rPr lang="en-US" altLang="en-US" sz="3600" dirty="0"/>
            </a:br>
            <a:r>
              <a:rPr lang="en-US" altLang="en-US" sz="3600" dirty="0"/>
              <a:t>because of perceived</a:t>
            </a:r>
            <a:br>
              <a:rPr lang="en-US" altLang="en-US" sz="3600" dirty="0"/>
            </a:br>
            <a:r>
              <a:rPr lang="en-US" altLang="en-US" sz="3600" dirty="0"/>
              <a:t>insensitivity to others</a:t>
            </a:r>
          </a:p>
          <a:p>
            <a:r>
              <a:rPr lang="en-US" altLang="en-US" sz="3600" dirty="0"/>
              <a:t>Reacting negatively when God uses suffering as heavenly sandpaper</a:t>
            </a:r>
          </a:p>
          <a:p>
            <a:r>
              <a:rPr lang="en-US" altLang="en-US" sz="3600" dirty="0"/>
              <a:t>Being too sympathetic to those</a:t>
            </a:r>
            <a:br>
              <a:rPr lang="en-US" altLang="en-US" sz="3600" dirty="0"/>
            </a:br>
            <a:r>
              <a:rPr lang="en-US" altLang="en-US" sz="3600" dirty="0"/>
              <a:t>outside of God’s will</a:t>
            </a:r>
          </a:p>
          <a:p>
            <a:r>
              <a:rPr lang="en-US" altLang="en-US" sz="3600" dirty="0"/>
              <a:t>Establishing possessive friendships with others</a:t>
            </a:r>
          </a:p>
          <a:p>
            <a:endParaRPr lang="en-US" altLang="en-US" dirty="0"/>
          </a:p>
        </p:txBody>
      </p:sp>
      <p:pic>
        <p:nvPicPr>
          <p:cNvPr id="47108" name="Content Placeholder 5" descr="st john the evanelist 01 circle clear.gif">
            <a:extLst>
              <a:ext uri="{FF2B5EF4-FFF2-40B4-BE49-F238E27FC236}">
                <a16:creationId xmlns:a16="http://schemas.microsoft.com/office/drawing/2014/main" id="{C4A93D4C-37C0-4B5A-AF2C-3D436AB8CF7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27900" y="87315"/>
            <a:ext cx="2895600" cy="2895600"/>
          </a:xfrm>
        </p:spPr>
      </p:pic>
    </p:spTree>
    <p:extLst>
      <p:ext uri="{BB962C8B-B14F-4D97-AF65-F5344CB8AC3E}">
        <p14:creationId xmlns:p14="http://schemas.microsoft.com/office/powerpoint/2010/main" val="139340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>
            <a:extLst>
              <a:ext uri="{FF2B5EF4-FFF2-40B4-BE49-F238E27FC236}">
                <a16:creationId xmlns:a16="http://schemas.microsoft.com/office/drawing/2014/main" id="{DF478462-63B7-4A11-999A-D7C4305A5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1" y="152400"/>
            <a:ext cx="7826375" cy="914400"/>
          </a:xfrm>
        </p:spPr>
        <p:txBody>
          <a:bodyPr/>
          <a:lstStyle/>
          <a:p>
            <a:pPr eaLnBrk="1" hangingPunct="1"/>
            <a:r>
              <a:rPr lang="en-US" altLang="en-US"/>
              <a:t>Motivational Gift of Prophecy</a:t>
            </a:r>
          </a:p>
        </p:txBody>
      </p:sp>
      <p:sp>
        <p:nvSpPr>
          <p:cNvPr id="12291" name="Content Placeholder 5">
            <a:extLst>
              <a:ext uri="{FF2B5EF4-FFF2-40B4-BE49-F238E27FC236}">
                <a16:creationId xmlns:a16="http://schemas.microsoft.com/office/drawing/2014/main" id="{36C60F16-2E90-4131-9863-5A6C7EA4BE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63700" y="1066800"/>
            <a:ext cx="4191000" cy="4957763"/>
          </a:xfrm>
        </p:spPr>
        <p:txBody>
          <a:bodyPr>
            <a:normAutofit lnSpcReduction="10000"/>
          </a:bodyPr>
          <a:lstStyle/>
          <a:p>
            <a:pPr marL="514350" indent="-514350">
              <a:buFontTx/>
              <a:buAutoNum type="arabicPeriod"/>
            </a:pPr>
            <a:r>
              <a:rPr lang="en-US" altLang="en-US" sz="2400" dirty="0"/>
              <a:t>Needs to express thoughts and ideas verbally, especially with regard to right and wrong</a:t>
            </a:r>
            <a:br>
              <a:rPr lang="en-US" altLang="en-US" sz="2400" dirty="0"/>
            </a:br>
            <a:r>
              <a:rPr lang="en-US" altLang="en-US" sz="2400" dirty="0"/>
              <a:t> 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400" dirty="0"/>
              <a:t>Tends to make quick judgments and to speak up quickly </a:t>
            </a: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/>
          </a:p>
          <a:p>
            <a:pPr marL="514350" indent="-514350">
              <a:buFontTx/>
              <a:buAutoNum type="arabicPeriod"/>
            </a:pPr>
            <a:r>
              <a:rPr lang="en-US" altLang="en-US" sz="2400" dirty="0"/>
              <a:t>Has an amazing ability to sense when someone is not what they appear to be (and reacts harshly)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73EF163-C4C3-4BD8-B75F-A1B55610BE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29400" y="990601"/>
            <a:ext cx="4038600" cy="49577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Peter spoke more often than other disciples in the Gospels and was spokesman for the early church (Acts 2:4; 3:12).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Peter spoke FIRST more than any other disciple (Matthew 14:28; 15:25; 16:26; 17:4, 19:27; 26:33; John 6:68; 13:6).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 Peter's condemnation of the deception of Ananias and Sapphira resulted in their death (Acts 5:3-10). </a:t>
            </a:r>
          </a:p>
        </p:txBody>
      </p:sp>
    </p:spTree>
    <p:extLst>
      <p:ext uri="{BB962C8B-B14F-4D97-AF65-F5344CB8AC3E}">
        <p14:creationId xmlns:p14="http://schemas.microsoft.com/office/powerpoint/2010/main" val="134284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26C5F327-7F70-47EC-8470-74E521F89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1" y="0"/>
            <a:ext cx="7826375" cy="700088"/>
          </a:xfrm>
        </p:spPr>
        <p:txBody>
          <a:bodyPr/>
          <a:lstStyle/>
          <a:p>
            <a:pPr eaLnBrk="1" hangingPunct="1"/>
            <a:r>
              <a:rPr lang="en-US" altLang="en-US"/>
              <a:t>Prophecy (continued)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76DDB27E-A06B-4479-9F83-FEE6E1C1C7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28801" y="876301"/>
            <a:ext cx="3962400" cy="5414963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dirty="0"/>
              <a:t>4. Desires to reject those who offend so that justice will be done and others will be warned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5. Is generally open about personal faults and failures, being honest with oneself as well as with others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6. Tends to be impulsive in actions and to be wholeheartedly involved in whatever one chooses to do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90277A-CD1E-4796-AF73-4CEEA64DC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800" y="876301"/>
            <a:ext cx="4267200" cy="49577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Peter was reluctant to forgive his offender and asked how much he had to forgive (Matthew 18:2).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Peter fell at Jesus' knees and said, "Depart from me, for I am a sinful man, O Lord." (Luke 5:8). </a:t>
            </a:r>
            <a:br>
              <a:rPr lang="en-US" altLang="en-US" dirty="0">
                <a:solidFill>
                  <a:srgbClr val="418287"/>
                </a:solidFill>
              </a:rPr>
            </a:br>
            <a:endParaRPr lang="en-US" altLang="en-US" dirty="0">
              <a:solidFill>
                <a:srgbClr val="418287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Peter was eager to walk on water (Matthew 14:28). After forbidding Jesus to wash his feet, he wanted Him to wash everything else (John 13:6-15). </a:t>
            </a:r>
          </a:p>
        </p:txBody>
      </p:sp>
    </p:spTree>
    <p:extLst>
      <p:ext uri="{BB962C8B-B14F-4D97-AF65-F5344CB8AC3E}">
        <p14:creationId xmlns:p14="http://schemas.microsoft.com/office/powerpoint/2010/main" val="278238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543C5D94-99EE-4BE7-9589-F298178D0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1" y="0"/>
            <a:ext cx="7826375" cy="5476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Prophecy (completed)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2BE24DB0-E558-4025-8A96-8AFCD97065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38301" y="950118"/>
            <a:ext cx="3706813" cy="4957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 7. Tends to be painfully frank correcting others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dirty="0"/>
              <a:t>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 8. Desires to give open evidences of loyalty and total commitment </a:t>
            </a:r>
          </a:p>
          <a:p>
            <a:pPr eaLnBrk="1" hangingPunct="1">
              <a:buFontTx/>
              <a:buNone/>
            </a:pPr>
            <a:r>
              <a:rPr lang="en-US" altLang="en-US" dirty="0"/>
              <a:t> 9. Willing to suffer for doing what is right </a:t>
            </a:r>
            <a:br>
              <a:rPr lang="en-US" altLang="en-US" dirty="0"/>
            </a:b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10. Is very persuasive in defining what is wrong (doesn't mince words) </a:t>
            </a:r>
          </a:p>
        </p:txBody>
      </p:sp>
      <p:sp>
        <p:nvSpPr>
          <p:cNvPr id="14340" name="Content Placeholder 3">
            <a:extLst>
              <a:ext uri="{FF2B5EF4-FFF2-40B4-BE49-F238E27FC236}">
                <a16:creationId xmlns:a16="http://schemas.microsoft.com/office/drawing/2014/main" id="{0616FC2C-1C88-4DB0-8A0B-8F6EC1D6D3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950117"/>
            <a:ext cx="4572000" cy="49577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Peter rebuked Jesus Himself for action Peter didn’t think was right to take (Mark 8:31-33).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Peter assured Jesus he would never deny Him</a:t>
            </a:r>
            <a:br>
              <a:rPr lang="en-US" altLang="en-US" dirty="0">
                <a:solidFill>
                  <a:srgbClr val="418287"/>
                </a:solidFill>
              </a:rPr>
            </a:br>
            <a:r>
              <a:rPr lang="en-US" altLang="en-US" dirty="0">
                <a:solidFill>
                  <a:srgbClr val="418287"/>
                </a:solidFill>
              </a:rPr>
              <a:t>(Matthew 26:33)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Peter rejoiced in suffering shame for Jesus when he was beaten (Acts 5:29-42).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God brought conviction to thousands as Peter preached (Acts 2:14-47). </a:t>
            </a:r>
          </a:p>
        </p:txBody>
      </p:sp>
    </p:spTree>
    <p:extLst>
      <p:ext uri="{BB962C8B-B14F-4D97-AF65-F5344CB8AC3E}">
        <p14:creationId xmlns:p14="http://schemas.microsoft.com/office/powerpoint/2010/main" val="2359967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1415FFD1-138F-4450-9590-C7072A7A7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Abusing Prophecy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54EAA-5EF5-4B13-9C63-AF208165B9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3294" y="1873251"/>
            <a:ext cx="7604125" cy="4956175"/>
          </a:xfrm>
        </p:spPr>
        <p:txBody>
          <a:bodyPr/>
          <a:lstStyle/>
          <a:p>
            <a:r>
              <a:rPr lang="en-US" altLang="en-US" sz="3200" dirty="0"/>
              <a:t>Trying to correct </a:t>
            </a:r>
            <a:br>
              <a:rPr lang="en-US" altLang="en-US" sz="3200" dirty="0"/>
            </a:br>
            <a:r>
              <a:rPr lang="en-US" altLang="en-US" sz="3200" dirty="0"/>
              <a:t>those for whom you are not </a:t>
            </a:r>
            <a:br>
              <a:rPr lang="en-US" altLang="en-US" sz="3200" dirty="0"/>
            </a:br>
            <a:r>
              <a:rPr lang="en-US" altLang="en-US" sz="3200" dirty="0"/>
              <a:t>responsible</a:t>
            </a:r>
          </a:p>
          <a:p>
            <a:r>
              <a:rPr lang="en-US" altLang="en-US" sz="3200" dirty="0"/>
              <a:t>Jumping to conclusions about words, deeds, and motives</a:t>
            </a:r>
          </a:p>
          <a:p>
            <a:r>
              <a:rPr lang="en-US" altLang="en-US" sz="3200" dirty="0"/>
              <a:t>Obsessing over “evidence” to support your initial condemnation</a:t>
            </a:r>
          </a:p>
          <a:p>
            <a:r>
              <a:rPr lang="en-US" altLang="en-US" sz="3200" dirty="0"/>
              <a:t>Being more concerned about exposing an offender than restoring one</a:t>
            </a:r>
          </a:p>
          <a:p>
            <a:endParaRPr lang="en-US" altLang="en-US" dirty="0"/>
          </a:p>
        </p:txBody>
      </p:sp>
      <p:pic>
        <p:nvPicPr>
          <p:cNvPr id="15364" name="Content Placeholder 4" descr="Peterandandrew.jpg">
            <a:extLst>
              <a:ext uri="{FF2B5EF4-FFF2-40B4-BE49-F238E27FC236}">
                <a16:creationId xmlns:a16="http://schemas.microsoft.com/office/drawing/2014/main" id="{F8E7849F-7358-4B88-9FA7-616C6A7DF9F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09198" y="128588"/>
            <a:ext cx="3982241" cy="3124199"/>
          </a:xfrm>
        </p:spPr>
      </p:pic>
    </p:spTree>
    <p:extLst>
      <p:ext uri="{BB962C8B-B14F-4D97-AF65-F5344CB8AC3E}">
        <p14:creationId xmlns:p14="http://schemas.microsoft.com/office/powerpoint/2010/main" val="155942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1816F023-90B4-4CDD-BBD2-3A81061EA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175" y="138114"/>
            <a:ext cx="7340600" cy="1004887"/>
          </a:xfrm>
        </p:spPr>
        <p:txBody>
          <a:bodyPr/>
          <a:lstStyle/>
          <a:p>
            <a:r>
              <a:rPr lang="en-US" altLang="en-US" dirty="0"/>
              <a:t>Abusing Prophecy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22FE2-A660-46C4-9A1D-089C553202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2175" y="1608137"/>
            <a:ext cx="7604125" cy="4957763"/>
          </a:xfrm>
        </p:spPr>
        <p:txBody>
          <a:bodyPr>
            <a:normAutofit lnSpcReduction="10000"/>
          </a:bodyPr>
          <a:lstStyle/>
          <a:p>
            <a:r>
              <a:rPr lang="en-US" altLang="en-US" sz="3200" dirty="0"/>
              <a:t>“Cutting off” one who </a:t>
            </a:r>
            <a:br>
              <a:rPr lang="en-US" altLang="en-US" sz="3200" dirty="0"/>
            </a:br>
            <a:r>
              <a:rPr lang="en-US" altLang="en-US" sz="3200" dirty="0"/>
              <a:t>has failed</a:t>
            </a:r>
          </a:p>
          <a:p>
            <a:r>
              <a:rPr lang="en-US" altLang="en-US" sz="3200" dirty="0"/>
              <a:t>Dwelling on the negative rather </a:t>
            </a:r>
            <a:br>
              <a:rPr lang="en-US" altLang="en-US" sz="3200" dirty="0"/>
            </a:br>
            <a:r>
              <a:rPr lang="en-US" altLang="en-US" sz="3200" dirty="0"/>
              <a:t>than the positive</a:t>
            </a:r>
          </a:p>
          <a:p>
            <a:r>
              <a:rPr lang="en-US" altLang="en-US" sz="3200" dirty="0"/>
              <a:t>Lacking discipline with regard to speaking out at inappropriate times</a:t>
            </a:r>
          </a:p>
          <a:p>
            <a:r>
              <a:rPr lang="en-US" altLang="en-US" sz="3200" dirty="0"/>
              <a:t>Demanding an immediate response to a rebuke</a:t>
            </a:r>
          </a:p>
          <a:p>
            <a:r>
              <a:rPr lang="en-US" altLang="en-US" sz="3200" dirty="0"/>
              <a:t>Condemning themselves</a:t>
            </a:r>
          </a:p>
          <a:p>
            <a:r>
              <a:rPr lang="en-US" altLang="en-US" sz="3200" dirty="0"/>
              <a:t>Being suspicious of others</a:t>
            </a:r>
          </a:p>
          <a:p>
            <a:endParaRPr lang="en-US" altLang="en-US" sz="3200" dirty="0"/>
          </a:p>
          <a:p>
            <a:endParaRPr lang="en-US" altLang="en-US" dirty="0"/>
          </a:p>
        </p:txBody>
      </p:sp>
      <p:pic>
        <p:nvPicPr>
          <p:cNvPr id="16388" name="Content Placeholder 4" descr="Peterandandrew.jpg">
            <a:extLst>
              <a:ext uri="{FF2B5EF4-FFF2-40B4-BE49-F238E27FC236}">
                <a16:creationId xmlns:a16="http://schemas.microsoft.com/office/drawing/2014/main" id="{52E22DA9-9F34-4987-9D74-A1814BBB3B7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15200" y="0"/>
            <a:ext cx="3619500" cy="2838681"/>
          </a:xfrm>
        </p:spPr>
      </p:pic>
    </p:spTree>
    <p:extLst>
      <p:ext uri="{BB962C8B-B14F-4D97-AF65-F5344CB8AC3E}">
        <p14:creationId xmlns:p14="http://schemas.microsoft.com/office/powerpoint/2010/main" val="122886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>
            <a:extLst>
              <a:ext uri="{FF2B5EF4-FFF2-40B4-BE49-F238E27FC236}">
                <a16:creationId xmlns:a16="http://schemas.microsoft.com/office/drawing/2014/main" id="{56B385CA-F8B3-4A3F-B96E-4A5B3E3B8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1" y="152400"/>
            <a:ext cx="7826375" cy="914400"/>
          </a:xfrm>
        </p:spPr>
        <p:txBody>
          <a:bodyPr/>
          <a:lstStyle/>
          <a:p>
            <a:pPr eaLnBrk="1" hangingPunct="1"/>
            <a:r>
              <a:rPr lang="en-US" altLang="en-US"/>
              <a:t>Motivational Gift of Service</a:t>
            </a:r>
          </a:p>
        </p:txBody>
      </p:sp>
      <p:sp>
        <p:nvSpPr>
          <p:cNvPr id="17411" name="Content Placeholder 5">
            <a:extLst>
              <a:ext uri="{FF2B5EF4-FFF2-40B4-BE49-F238E27FC236}">
                <a16:creationId xmlns:a16="http://schemas.microsoft.com/office/drawing/2014/main" id="{FC3106E7-1E00-4C51-8B2B-425FF4CC17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1066800"/>
            <a:ext cx="4267200" cy="4957763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sz="2400" dirty="0"/>
              <a:t>Able to see practical needs and desires to meet them </a:t>
            </a:r>
          </a:p>
          <a:p>
            <a:pPr marL="514350" indent="-514350">
              <a:buFontTx/>
              <a:buAutoNum type="arabicPeriod"/>
            </a:pPr>
            <a:r>
              <a:rPr lang="en-US" altLang="en-US" sz="2400" dirty="0"/>
              <a:t>Enjoys serving when it frees others to do other important ministries (not just to keep busy) </a:t>
            </a:r>
            <a:br>
              <a:rPr lang="en-US" altLang="en-US" sz="2400" dirty="0"/>
            </a:br>
            <a:endParaRPr lang="en-US" altLang="en-US" sz="2400" dirty="0"/>
          </a:p>
          <a:p>
            <a:pPr marL="514350" indent="-514350">
              <a:buFontTx/>
              <a:buAutoNum type="arabicPeriod"/>
            </a:pPr>
            <a:r>
              <a:rPr lang="en-US" altLang="en-US" sz="2400" dirty="0"/>
              <a:t>Tends to disregard personal health and comfort in serving others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3E7310A-8681-48E4-8911-6FA0120CB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066799"/>
            <a:ext cx="4191000" cy="4957763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Paul confirmed Timothy's capacity for meeting needs (Philippians 2:20).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Timothy served Paul so Paul could carry on the ministry (Philippians 2:22, I Corinthians 16:10, </a:t>
            </a:r>
            <a:br>
              <a:rPr lang="en-US" altLang="en-US" dirty="0">
                <a:solidFill>
                  <a:srgbClr val="418287"/>
                </a:solidFill>
              </a:rPr>
            </a:br>
            <a:r>
              <a:rPr lang="en-US" altLang="en-US" dirty="0">
                <a:solidFill>
                  <a:srgbClr val="418287"/>
                </a:solidFill>
              </a:rPr>
              <a:t>Acts 18:5). </a:t>
            </a:r>
          </a:p>
          <a:p>
            <a:pPr eaLnBrk="1" hangingPunct="1"/>
            <a:r>
              <a:rPr lang="en-US" altLang="en-US" dirty="0">
                <a:solidFill>
                  <a:srgbClr val="418287"/>
                </a:solidFill>
              </a:rPr>
              <a:t>Timothy served in spite of his physical ailments and weaknesses </a:t>
            </a:r>
            <a:br>
              <a:rPr lang="en-US" altLang="en-US" dirty="0">
                <a:solidFill>
                  <a:srgbClr val="418287"/>
                </a:solidFill>
              </a:rPr>
            </a:br>
            <a:r>
              <a:rPr lang="en-US" altLang="en-US" dirty="0">
                <a:solidFill>
                  <a:srgbClr val="418287"/>
                </a:solidFill>
              </a:rPr>
              <a:t>(I Timothy 5:23). </a:t>
            </a:r>
          </a:p>
        </p:txBody>
      </p:sp>
    </p:spTree>
    <p:extLst>
      <p:ext uri="{BB962C8B-B14F-4D97-AF65-F5344CB8AC3E}">
        <p14:creationId xmlns:p14="http://schemas.microsoft.com/office/powerpoint/2010/main" val="394547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MSFT_ELT_Template01">
      <a:dk1>
        <a:srgbClr val="3F3F3F"/>
      </a:dk1>
      <a:lt1>
        <a:srgbClr val="FFFFFF"/>
      </a:lt1>
      <a:dk2>
        <a:srgbClr val="000000"/>
      </a:dk2>
      <a:lt2>
        <a:srgbClr val="A5A5A5"/>
      </a:lt2>
      <a:accent1>
        <a:srgbClr val="5DAAB0"/>
      </a:accent1>
      <a:accent2>
        <a:srgbClr val="DFE3E9"/>
      </a:accent2>
      <a:accent3>
        <a:srgbClr val="BBC3CD"/>
      </a:accent3>
      <a:accent4>
        <a:srgbClr val="484848"/>
      </a:accent4>
      <a:accent5>
        <a:srgbClr val="1F1F26"/>
      </a:accent5>
      <a:accent6>
        <a:srgbClr val="F2CAA2"/>
      </a:accent6>
      <a:hlink>
        <a:srgbClr val="00194C"/>
      </a:hlink>
      <a:folHlink>
        <a:srgbClr val="954F72"/>
      </a:folHlink>
    </a:clrScheme>
    <a:fontScheme name="MSFT_ELT_Template01">
      <a:majorFont>
        <a:latin typeface="Constant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ICK TO ADD TITLE" id="{F1EBDCD4-0DFE-4BFC-B527-76D7C1C6466B}" vid="{B36D0821-FAFD-4A44-B0A3-9261322768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 clean sophisticated presentation</Template>
  <TotalTime>2</TotalTime>
  <Words>3152</Words>
  <Application>Microsoft Office PowerPoint</Application>
  <PresentationFormat>Widescreen</PresentationFormat>
  <Paragraphs>253</Paragraphs>
  <Slides>38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Helvetica Light</vt:lpstr>
      <vt:lpstr>Arial</vt:lpstr>
      <vt:lpstr>Calibri</vt:lpstr>
      <vt:lpstr>Constantia</vt:lpstr>
      <vt:lpstr>Wingdings</vt:lpstr>
      <vt:lpstr>Office Theme</vt:lpstr>
      <vt:lpstr>Leadership Webinar: Spiritual Gifts</vt:lpstr>
      <vt:lpstr>Paul Speaks of Differing Types of Gifts</vt:lpstr>
      <vt:lpstr>How Might Spiritual Gifts Be Used?</vt:lpstr>
      <vt:lpstr>Motivational Gift of Prophecy</vt:lpstr>
      <vt:lpstr>Prophecy (continued)</vt:lpstr>
      <vt:lpstr>Prophecy (completed)</vt:lpstr>
      <vt:lpstr>Abusing Prophecy</vt:lpstr>
      <vt:lpstr>Abusing Prophecy</vt:lpstr>
      <vt:lpstr>Motivational Gift of Service</vt:lpstr>
      <vt:lpstr>Service (continued)</vt:lpstr>
      <vt:lpstr>Service (completed)</vt:lpstr>
      <vt:lpstr>Abusing Service</vt:lpstr>
      <vt:lpstr>Abusing Service</vt:lpstr>
      <vt:lpstr>Motivational Gift of Teaching</vt:lpstr>
      <vt:lpstr>Teaching (continued)</vt:lpstr>
      <vt:lpstr>Teaching (completed)</vt:lpstr>
      <vt:lpstr>Abusing Teaching</vt:lpstr>
      <vt:lpstr>Abusing Teaching</vt:lpstr>
      <vt:lpstr>Motivational Gift of Exhortation</vt:lpstr>
      <vt:lpstr>Exhortation (continued)</vt:lpstr>
      <vt:lpstr>Exhortation (completed)</vt:lpstr>
      <vt:lpstr>Abusing Exhortation</vt:lpstr>
      <vt:lpstr>Abusing Exhortation</vt:lpstr>
      <vt:lpstr>Motivational Gift of Giving</vt:lpstr>
      <vt:lpstr>Giving (continued)</vt:lpstr>
      <vt:lpstr>Giving (completed)</vt:lpstr>
      <vt:lpstr>Abusing Giving</vt:lpstr>
      <vt:lpstr>Abusing Giving</vt:lpstr>
      <vt:lpstr>Motivational Gift of Administration</vt:lpstr>
      <vt:lpstr>Administration (continued)</vt:lpstr>
      <vt:lpstr>Administration (completed)</vt:lpstr>
      <vt:lpstr>Abusing Administration</vt:lpstr>
      <vt:lpstr>Abusing Administration</vt:lpstr>
      <vt:lpstr>Motivational Gift of Mercy</vt:lpstr>
      <vt:lpstr>Mercy (continued)</vt:lpstr>
      <vt:lpstr>Mercy (completed)</vt:lpstr>
      <vt:lpstr>Abusing Mercy</vt:lpstr>
      <vt:lpstr>Abusing Mercy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Webinar: Spiritual Gifts</dc:title>
  <dc:creator>Johnny Wilson</dc:creator>
  <cp:lastModifiedBy>Johnny Wilson</cp:lastModifiedBy>
  <cp:revision>1</cp:revision>
  <dcterms:created xsi:type="dcterms:W3CDTF">2020-07-22T16:28:53Z</dcterms:created>
  <dcterms:modified xsi:type="dcterms:W3CDTF">2020-07-22T16:31:46Z</dcterms:modified>
</cp:coreProperties>
</file>