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67" r:id="rId4"/>
    <p:sldId id="272" r:id="rId5"/>
    <p:sldId id="269" r:id="rId6"/>
    <p:sldId id="275" r:id="rId7"/>
    <p:sldId id="273" r:id="rId8"/>
    <p:sldId id="268" r:id="rId9"/>
    <p:sldId id="274" r:id="rId10"/>
    <p:sldId id="278" r:id="rId11"/>
    <p:sldId id="263" r:id="rId12"/>
    <p:sldId id="257" r:id="rId13"/>
    <p:sldId id="279" r:id="rId14"/>
    <p:sldId id="280" r:id="rId15"/>
    <p:sldId id="270" r:id="rId16"/>
    <p:sldId id="271" r:id="rId17"/>
    <p:sldId id="281" r:id="rId18"/>
    <p:sldId id="27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02ECE-088A-46D3-A7A7-A6763B00DD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Perspectives on </a:t>
            </a:r>
            <a:r>
              <a:rPr lang="en-US" dirty="0" err="1"/>
              <a:t>ecclesiastes</a:t>
            </a:r>
            <a:r>
              <a:rPr lang="en-US" dirty="0"/>
              <a:t>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A096BC-D47F-49C4-AC77-B574A69562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brief look back</a:t>
            </a:r>
          </a:p>
        </p:txBody>
      </p:sp>
    </p:spTree>
    <p:extLst>
      <p:ext uri="{BB962C8B-B14F-4D97-AF65-F5344CB8AC3E}">
        <p14:creationId xmlns:p14="http://schemas.microsoft.com/office/powerpoint/2010/main" val="1985403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92D0C-087F-4BD9-165C-0FC9905B1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71081"/>
          </a:xfrm>
        </p:spPr>
        <p:txBody>
          <a:bodyPr>
            <a:noAutofit/>
          </a:bodyPr>
          <a:lstStyle/>
          <a:p>
            <a:r>
              <a:rPr lang="en-US" sz="2800" b="1" dirty="0">
                <a:effectLst/>
                <a:latin typeface="+mn-lt"/>
                <a:ea typeface="Times New Roman" panose="02020603050405020304" pitchFamily="18" charset="0"/>
              </a:rPr>
              <a:t>The only earthly good men and women can look forward to is to eat and drink well and have a good time—compensation for the struggle for survival these few years God gives us on earth.</a:t>
            </a:r>
            <a:r>
              <a:rPr lang="en-US" sz="2800" b="1" dirty="0">
                <a:latin typeface="+mn-lt"/>
                <a:ea typeface="Times New Roman" panose="02020603050405020304" pitchFamily="18" charset="0"/>
              </a:rPr>
              <a:t> [Peterson, </a:t>
            </a:r>
            <a:r>
              <a:rPr lang="en-US" sz="2800" b="1" i="1" dirty="0">
                <a:latin typeface="+mn-lt"/>
                <a:ea typeface="Times New Roman" panose="02020603050405020304" pitchFamily="18" charset="0"/>
              </a:rPr>
              <a:t>The Message</a:t>
            </a:r>
            <a:r>
              <a:rPr lang="en-US" sz="2800" b="1" dirty="0">
                <a:latin typeface="+mn-lt"/>
                <a:ea typeface="Times New Roman" panose="02020603050405020304" pitchFamily="18" charset="0"/>
              </a:rPr>
              <a:t>, 8:15]</a:t>
            </a:r>
            <a:endParaRPr lang="en-US" sz="28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45744-9BF9-62AE-2108-E7BBBCF7CD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53901"/>
            <a:ext cx="5257800" cy="3823062"/>
          </a:xfrm>
        </p:spPr>
        <p:txBody>
          <a:bodyPr>
            <a:normAutofit/>
          </a:bodyPr>
          <a:lstStyle/>
          <a:p>
            <a:r>
              <a:rPr lang="en-US" sz="2800" dirty="0"/>
              <a:t>Not overindulgence, but</a:t>
            </a:r>
          </a:p>
          <a:p>
            <a:r>
              <a:rPr lang="en-US" sz="2800" dirty="0"/>
              <a:t>Similar to “</a:t>
            </a:r>
            <a:r>
              <a:rPr lang="en-US" sz="2800" dirty="0" err="1"/>
              <a:t>buen</a:t>
            </a:r>
            <a:r>
              <a:rPr lang="en-US" sz="2800" dirty="0"/>
              <a:t> </a:t>
            </a:r>
            <a:r>
              <a:rPr lang="en-US" sz="2800" dirty="0" err="1"/>
              <a:t>provecho</a:t>
            </a:r>
            <a:r>
              <a:rPr lang="en-US" sz="2800" dirty="0"/>
              <a:t>” in Spanish</a:t>
            </a:r>
          </a:p>
          <a:p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provecho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comes from </a:t>
            </a:r>
            <a:r>
              <a:rPr lang="en-US" sz="2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aprovechar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that means to use something wisely or take advantage of what has been provided to you.</a:t>
            </a:r>
          </a:p>
        </p:txBody>
      </p:sp>
      <p:pic>
        <p:nvPicPr>
          <p:cNvPr id="6" name="Content Placeholder 5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2BBCCB92-6960-FE88-1340-482854962E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08639"/>
            <a:ext cx="3886019" cy="3886019"/>
          </a:xfrm>
        </p:spPr>
      </p:pic>
    </p:spTree>
    <p:extLst>
      <p:ext uri="{BB962C8B-B14F-4D97-AF65-F5344CB8AC3E}">
        <p14:creationId xmlns:p14="http://schemas.microsoft.com/office/powerpoint/2010/main" val="89992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5737FA-3D04-3E98-4A91-F4C9717B5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903" y="1493822"/>
            <a:ext cx="10918479" cy="495224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2:24-26 (eat, drink, gain satisfaction from work, and please God),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3:13-14 (eat, drink, gain satisfaction from work, prioritize what God wants to last, and reverence [“fear”] God),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5:18-20 (eat, drink, gain satisfaction from work, treat blessings as a gift, allow God to provide joy),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8:15 (enjoy with eat, drink, pleasure to balance toil, and savor God’s gift of life),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9:7 (</a:t>
            </a:r>
            <a:r>
              <a:rPr lang="en-US" sz="2800" b="1" i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Go, eat your food in pleasure, and drink your wine with a good heart [“Enjoy, but don’t overdo it!”] because God is already pleased with your accomplishments. </a:t>
            </a:r>
            <a:r>
              <a:rPr lang="en-US" sz="2800" b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[PJT]).</a:t>
            </a:r>
            <a:endParaRPr lang="en-US" sz="28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B26FE-F385-6575-7288-F1DC135A4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03" y="292729"/>
            <a:ext cx="10131425" cy="145626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HERE ARE FIVE “CARPE DIEM” PASSAGES:</a:t>
            </a:r>
          </a:p>
        </p:txBody>
      </p:sp>
    </p:spTree>
    <p:extLst>
      <p:ext uri="{BB962C8B-B14F-4D97-AF65-F5344CB8AC3E}">
        <p14:creationId xmlns:p14="http://schemas.microsoft.com/office/powerpoint/2010/main" val="306249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A00D78-073C-733A-D6B4-7BDB33646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1) Send out your bread upon the surface [lit. “face”] of the waters BECAUSE in many days, you may find it. </a:t>
            </a:r>
            <a:r>
              <a:rPr lang="en-US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[PJT]</a:t>
            </a:r>
            <a:endParaRPr lang="en-US" sz="3200" dirty="0"/>
          </a:p>
        </p:txBody>
      </p:sp>
      <p:pic>
        <p:nvPicPr>
          <p:cNvPr id="10" name="Content Placeholder 9" descr="A sailboat with a red and white striped sail&#10;&#10;Description automatically generated">
            <a:extLst>
              <a:ext uri="{FF2B5EF4-FFF2-40B4-BE49-F238E27FC236}">
                <a16:creationId xmlns:a16="http://schemas.microsoft.com/office/drawing/2014/main" id="{055FE208-8872-B169-476A-EE2EDF06B4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41124"/>
            <a:ext cx="5181600" cy="2720339"/>
          </a:xfrm>
          <a:ln w="635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7548514-2F88-13FE-A33B-D47D5515B4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2141538"/>
            <a:ext cx="4995863" cy="3649662"/>
          </a:xfrm>
        </p:spPr>
        <p:txBody>
          <a:bodyPr>
            <a:normAutofit/>
          </a:bodyPr>
          <a:lstStyle/>
          <a:p>
            <a:r>
              <a:rPr lang="en-US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2) Give a portion to seven, and even to eight, BECAUSE you don’t know what catastrophe [or “evil”] may come upon the land.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[PJT]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7577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FC9EA-860B-C7B6-62E7-512424BB9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ברא</a:t>
            </a:r>
            <a:r>
              <a:rPr lang="en-US" dirty="0"/>
              <a:t> = “bah-RAH” = Special Creation</a:t>
            </a:r>
          </a:p>
        </p:txBody>
      </p:sp>
      <p:pic>
        <p:nvPicPr>
          <p:cNvPr id="5" name="Content Placeholder 4" descr="A clock on a table&#10;&#10;Description automatically generated">
            <a:extLst>
              <a:ext uri="{FF2B5EF4-FFF2-40B4-BE49-F238E27FC236}">
                <a16:creationId xmlns:a16="http://schemas.microsoft.com/office/drawing/2014/main" id="{D268D44D-E27C-1DF3-D292-F91DD11A4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055" y="1825625"/>
            <a:ext cx="8315890" cy="4351338"/>
          </a:xfrm>
          <a:ln w="6350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77143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20616-87FD-0BE6-3D9F-20D493637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Humans are habit-making creatures:</a:t>
            </a:r>
            <a:br>
              <a:rPr lang="en-US" dirty="0"/>
            </a:br>
            <a:r>
              <a:rPr lang="en-US" dirty="0"/>
              <a:t>build your good habits early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A6913B-8D49-A921-8028-F430B6332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9712" y="2378869"/>
            <a:ext cx="59436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32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EB88F-DB98-A91A-1EE4-857D326FE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6993"/>
            <a:ext cx="10515600" cy="871093"/>
          </a:xfrm>
        </p:spPr>
        <p:txBody>
          <a:bodyPr/>
          <a:lstStyle/>
          <a:p>
            <a:r>
              <a:rPr lang="en-US" dirty="0"/>
              <a:t>Targum of Ecclesiastes 12:2-3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7C6CB-F8B7-711D-7B1A-470470CCC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8086"/>
            <a:ext cx="10515600" cy="513135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200" dirty="0"/>
              <a:t>Sun = brightness of face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/>
              <a:t>Moon = picture of cheeks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/>
              <a:t>Stars = pupils of the eye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/>
              <a:t>All affected by the aging process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/>
              <a:t>Clouds = eyelids while rain = tears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/>
              <a:t>Keepers of the house = hands or arms (slaves?)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/>
              <a:t>Valiant men = the back or knees (free men?)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/>
              <a:t>Grinders = teeth (women?)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/>
              <a:t>Windows = eyes (older women?)</a:t>
            </a:r>
          </a:p>
        </p:txBody>
      </p:sp>
    </p:spTree>
    <p:extLst>
      <p:ext uri="{BB962C8B-B14F-4D97-AF65-F5344CB8AC3E}">
        <p14:creationId xmlns:p14="http://schemas.microsoft.com/office/powerpoint/2010/main" val="307767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7C3FA-3E41-9400-0762-A4AA72031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5914" cy="920467"/>
          </a:xfrm>
        </p:spPr>
        <p:txBody>
          <a:bodyPr/>
          <a:lstStyle/>
          <a:p>
            <a:r>
              <a:rPr lang="en-US" dirty="0"/>
              <a:t>Allegories of Ecclesiastes 12:4-5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2B28D-3740-A3F4-EBDB-1582E8FE9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6127"/>
            <a:ext cx="10695915" cy="511674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Double doors = closed to trade [or ears?]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Sound of the mill = business shut down [diminished hearing?]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Sound of a bird = solitary bird filling the silence where…</a:t>
            </a:r>
            <a:br>
              <a:rPr lang="en-US" sz="2800" dirty="0"/>
            </a:br>
            <a:r>
              <a:rPr lang="en-US" sz="2800" dirty="0"/>
              <a:t>(light sleeping or rising timbre of voice)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Daughters of song bowed = no more festive energy (hearing)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Afraid of height = balance issues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Terror of road = hesitance to go anywhere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Almond blossom = white hair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Locust tree = impotence or insect dying after giving birth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Caper fruit = aphrodisiac doesn’t work</a:t>
            </a:r>
          </a:p>
        </p:txBody>
      </p:sp>
    </p:spTree>
    <p:extLst>
      <p:ext uri="{BB962C8B-B14F-4D97-AF65-F5344CB8AC3E}">
        <p14:creationId xmlns:p14="http://schemas.microsoft.com/office/powerpoint/2010/main" val="41806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F824A-8F4C-3227-653A-48D914963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sz="4000" dirty="0"/>
              <a:t>The Eschatological Allegory</a:t>
            </a:r>
            <a:br>
              <a:rPr lang="en-US" dirty="0"/>
            </a:br>
            <a:r>
              <a:rPr lang="en-US" sz="27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Brown, William P. </a:t>
            </a:r>
            <a:r>
              <a:rPr lang="en-US" sz="2700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Ecclesiastes: Interpretation: A Bible Commentary for Teaching and Preaching </a:t>
            </a:r>
            <a:r>
              <a:rPr lang="en-US" sz="27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(pp. 108-109)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EEEB3-0CB4-4B92-2AE8-A8A9BE943D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2142066"/>
            <a:ext cx="4995334" cy="43945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/>
              <a:t>I.     Demise of the Cosmos verse 2 </a:t>
            </a:r>
            <a:br>
              <a:rPr lang="en-US" sz="2800" dirty="0"/>
            </a:br>
            <a:r>
              <a:rPr lang="en-US" sz="2800" dirty="0"/>
              <a:t>        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a. Cosmic darkness </a:t>
            </a:r>
            <a:b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   b. Clouds </a:t>
            </a:r>
            <a:br>
              <a:rPr lang="en-US" sz="2800" dirty="0"/>
            </a:br>
            <a:r>
              <a:rPr lang="en-US" sz="2800" dirty="0"/>
              <a:t>II.    Demise of the Domicile verse 3 </a:t>
            </a:r>
            <a:br>
              <a:rPr lang="en-US" sz="2800" dirty="0"/>
            </a:b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   a. Incapacitated male “guardians” </a:t>
            </a:r>
            <a:b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   b. Diminished female “grinders” </a:t>
            </a:r>
            <a:b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   c. Dimmed female “onlookers” </a:t>
            </a:r>
            <a:br>
              <a:rPr lang="en-US" sz="2800" dirty="0"/>
            </a:br>
            <a:r>
              <a:rPr lang="en-US" sz="2800" dirty="0"/>
              <a:t>III.   Demise of Commerce verse 4a</a:t>
            </a:r>
            <a:br>
              <a:rPr lang="en-US" sz="2800" dirty="0"/>
            </a:b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   a. End of commercial traffic</a:t>
            </a:r>
            <a:b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   b. Decline of the mill sound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F09A1F9-E281-6766-AC60-303C4685EF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21363" y="2561283"/>
            <a:ext cx="4995862" cy="2810172"/>
          </a:xfrm>
        </p:spPr>
      </p:pic>
    </p:spTree>
    <p:extLst>
      <p:ext uri="{BB962C8B-B14F-4D97-AF65-F5344CB8AC3E}">
        <p14:creationId xmlns:p14="http://schemas.microsoft.com/office/powerpoint/2010/main" val="3457494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F824A-8F4C-3227-653A-48D914963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sz="4000" dirty="0"/>
              <a:t>The Eschatological Allegory (Drills down)</a:t>
            </a:r>
            <a:br>
              <a:rPr lang="en-US" dirty="0"/>
            </a:br>
            <a:r>
              <a:rPr lang="en-US" sz="27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Brown, William P. </a:t>
            </a:r>
            <a:r>
              <a:rPr lang="en-US" sz="2700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Ecclesiastes: Interpretation: A Bible Commentary for Teaching and Preaching </a:t>
            </a:r>
            <a:r>
              <a:rPr lang="en-US" sz="27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(pp. 108-109)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EEEB3-0CB4-4B92-2AE8-A8A9BE943D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1" y="2142067"/>
            <a:ext cx="5733105" cy="364913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/>
              <a:t>IV.   Rise/Demise of the Natural Realm verses 4b-5a </a:t>
            </a:r>
            <a:br>
              <a:rPr lang="en-US" sz="2800" dirty="0"/>
            </a:br>
            <a:r>
              <a:rPr lang="en-US" sz="2800" dirty="0"/>
              <a:t>        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a. Rise of bird songs </a:t>
            </a:r>
            <a:b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   b. Terror everywhere</a:t>
            </a:r>
            <a:b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   c.  Decay and impotence </a:t>
            </a:r>
            <a:br>
              <a:rPr lang="en-US" sz="2800" dirty="0"/>
            </a:br>
            <a:r>
              <a:rPr lang="en-US" sz="2800" dirty="0"/>
              <a:t>  V.  Demise of the Individual verses 5b-7 </a:t>
            </a:r>
            <a:br>
              <a:rPr lang="en-US" sz="2800" dirty="0"/>
            </a:b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   a. Entrance into the eternal home </a:t>
            </a:r>
            <a:b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   b. Broken symbols of life </a:t>
            </a:r>
            <a:b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   c. Return to life’s genesis 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B9BBB8-E488-0842-CCDF-7AEF541B62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9304" y="2488855"/>
            <a:ext cx="4995862" cy="2810172"/>
          </a:xfrm>
        </p:spPr>
      </p:pic>
    </p:spTree>
    <p:extLst>
      <p:ext uri="{BB962C8B-B14F-4D97-AF65-F5344CB8AC3E}">
        <p14:creationId xmlns:p14="http://schemas.microsoft.com/office/powerpoint/2010/main" val="2060433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CF3C3-C0D2-D6A0-5AC7-626FD62D4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Something, Something, All is Something</a:t>
            </a:r>
          </a:p>
        </p:txBody>
      </p:sp>
      <p:pic>
        <p:nvPicPr>
          <p:cNvPr id="6" name="Content Placeholder 5" descr="A foggy lake with mountains in the background&#10;&#10;Description automatically generated">
            <a:extLst>
              <a:ext uri="{FF2B5EF4-FFF2-40B4-BE49-F238E27FC236}">
                <a16:creationId xmlns:a16="http://schemas.microsoft.com/office/drawing/2014/main" id="{F574FE37-E2EE-5708-5BFA-0555E06177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223" y="2393941"/>
            <a:ext cx="5181600" cy="3214706"/>
          </a:xfrm>
          <a:ln w="63500">
            <a:solidFill>
              <a:srgbClr val="FFC000"/>
            </a:solidFill>
          </a:ln>
        </p:spPr>
      </p:pic>
      <p:pic>
        <p:nvPicPr>
          <p:cNvPr id="8" name="Content Placeholder 7" descr="A person with smoke coming out of their face&#10;&#10;Description automatically generated">
            <a:extLst>
              <a:ext uri="{FF2B5EF4-FFF2-40B4-BE49-F238E27FC236}">
                <a16:creationId xmlns:a16="http://schemas.microsoft.com/office/drawing/2014/main" id="{7ECE8ED2-8B06-1A44-44F2-CFD22B0E54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02" y="1825625"/>
            <a:ext cx="3055714" cy="4351338"/>
          </a:xfrm>
          <a:ln w="635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88206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56D6-BC06-A2DF-3C7E-6DFC77629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 4:14 – What is your life? It is a vapor that appears for a short while and vanishes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E8D89D-9CBE-3BFA-3A8D-FFBF61907D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58900" y="2141538"/>
            <a:ext cx="3649662" cy="364966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6366FA-3B8F-121C-209A-51FF7D8C7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3026" y="2142067"/>
            <a:ext cx="5394201" cy="3649133"/>
          </a:xfrm>
        </p:spPr>
        <p:txBody>
          <a:bodyPr>
            <a:noAutofit/>
          </a:bodyPr>
          <a:lstStyle/>
          <a:p>
            <a:r>
              <a:rPr lang="en-US" sz="2400" b="1" dirty="0"/>
              <a:t>James uses the word </a:t>
            </a:r>
            <a:r>
              <a:rPr lang="el-GR" sz="2400" b="1" dirty="0"/>
              <a:t>άτμις</a:t>
            </a:r>
            <a:r>
              <a:rPr lang="en-US" sz="2400" b="1" dirty="0"/>
              <a:t> or “AT-mees”</a:t>
            </a:r>
          </a:p>
          <a:p>
            <a:r>
              <a:rPr lang="en-US" sz="2400" b="1" dirty="0"/>
              <a:t>The same word is used in many Greek translations of Ecclesiastes where we see breath, vapor, vanity, etc.</a:t>
            </a:r>
          </a:p>
          <a:p>
            <a:r>
              <a:rPr lang="en-US" sz="2400" b="1" dirty="0"/>
              <a:t>Both the OT wise person and the NT leader remind us that life is short</a:t>
            </a:r>
          </a:p>
          <a:p>
            <a:r>
              <a:rPr lang="en-US" sz="2400" b="1" dirty="0"/>
              <a:t>We can’t be certain of our future, humanly speaking (see James 4:16)</a:t>
            </a:r>
          </a:p>
        </p:txBody>
      </p:sp>
    </p:spTree>
    <p:extLst>
      <p:ext uri="{BB962C8B-B14F-4D97-AF65-F5344CB8AC3E}">
        <p14:creationId xmlns:p14="http://schemas.microsoft.com/office/powerpoint/2010/main" val="2405145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7CF25-0103-703A-EFBA-7A90B23BF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Chiastic Structure for 1</a:t>
            </a:r>
            <a:r>
              <a:rPr lang="en-US" baseline="30000" dirty="0"/>
              <a:t>st</a:t>
            </a:r>
            <a:r>
              <a:rPr lang="en-US" dirty="0"/>
              <a:t> Poem (1:4-11)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A30A4-2A4B-A36A-3CF1-29DA04242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774479"/>
            <a:ext cx="10131425" cy="401672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A.  Life (including human) short compared to earth’s lifespan (v. 4)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    B.  Everything in nature goes round-and-round (vv. 5-6)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    C.  Nothing in Nature gets filled or finished (vv. 7-8)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    B’. Everything in history goes round-and-round, too (vv. 9-10)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 A’. Everyone is forgotten in the end; history is a black hole (v. 11)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[adapted from Wright, Christopher J. H., </a:t>
            </a:r>
            <a:r>
              <a:rPr lang="en-US" i="1" dirty="0"/>
              <a:t>Hearing the Message of Ecclesiastes: Questioning Faith in a Baffling World </a:t>
            </a:r>
            <a:r>
              <a:rPr lang="en-US" dirty="0"/>
              <a:t>(Grand Rapids, MI: Zondervan, 2023), pp. 7-8]</a:t>
            </a:r>
          </a:p>
        </p:txBody>
      </p:sp>
    </p:spTree>
    <p:extLst>
      <p:ext uri="{BB962C8B-B14F-4D97-AF65-F5344CB8AC3E}">
        <p14:creationId xmlns:p14="http://schemas.microsoft.com/office/powerpoint/2010/main" val="179996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6DB19-4F54-16C2-934D-18C81463F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820848"/>
          </a:xfrm>
        </p:spPr>
        <p:txBody>
          <a:bodyPr/>
          <a:lstStyle/>
          <a:p>
            <a:r>
              <a:rPr lang="en-US" dirty="0"/>
              <a:t>Positive Lessons from 3:1-8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081F5-B55A-663B-A36E-008A72BD4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448"/>
            <a:ext cx="10515600" cy="474651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Things are constantly changing so we shouldn’t get bored or stuck in our ways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Time is always FOR something; it is never neutral. 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[Wright, Christopher J. H., </a:t>
            </a:r>
            <a:r>
              <a:rPr lang="en-US" sz="2400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Hearing the Message of Ecclesiastes: Questioning Faith in a Baffling World 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(Grand Rapids, MI: Zondervan, 2023), p. 31.]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“The various actions named are carried out apparently at man’s</a:t>
            </a:r>
            <a:br>
              <a:rPr lang="en-US" sz="2800" dirty="0"/>
            </a:br>
            <a:r>
              <a:rPr lang="en-US" sz="2800" dirty="0"/>
              <a:t>          volition—all but the first. The times of his birth and death</a:t>
            </a:r>
            <a:br>
              <a:rPr lang="en-US" sz="2800" dirty="0"/>
            </a:br>
            <a:r>
              <a:rPr lang="en-US" sz="2800" dirty="0"/>
              <a:t>          are not his to decide, and this gives the clue to Qoheleth’s</a:t>
            </a:r>
            <a:br>
              <a:rPr lang="en-US" sz="2800" dirty="0"/>
            </a:br>
            <a:r>
              <a:rPr lang="en-US" sz="2800" dirty="0"/>
              <a:t>          meaning. Just as surely as birth and death, so all other events</a:t>
            </a:r>
            <a:br>
              <a:rPr lang="en-US" sz="2800" dirty="0"/>
            </a:br>
            <a:r>
              <a:rPr lang="en-US" sz="2800" dirty="0"/>
              <a:t>          and human actions take place when and as God deems them</a:t>
            </a:r>
            <a:br>
              <a:rPr lang="en-US" sz="2800" dirty="0"/>
            </a:br>
            <a:r>
              <a:rPr lang="en-US" sz="2800" dirty="0"/>
              <a:t>          fitting.” 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[Scott, R. B. Y., </a:t>
            </a:r>
            <a:r>
              <a:rPr lang="en-US" sz="2400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The Way of Wisdom in the Old Testament </a:t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      (New York: Macmillan and Company, 1971), p. 180.]</a:t>
            </a:r>
          </a:p>
        </p:txBody>
      </p:sp>
    </p:spTree>
    <p:extLst>
      <p:ext uri="{BB962C8B-B14F-4D97-AF65-F5344CB8AC3E}">
        <p14:creationId xmlns:p14="http://schemas.microsoft.com/office/powerpoint/2010/main" val="346708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149D2-07A6-E614-C061-1B525D16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1" dirty="0">
                <a:latin typeface="+mn-lt"/>
              </a:rPr>
              <a:t>The inescapable reality of death is for Qoheleth the point of departure for life (v. 2b). Death orients the self toward authentic, rather than false, living. </a:t>
            </a:r>
            <a:r>
              <a:rPr lang="en-US" sz="27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[Brown, Ecclesiastes, p. 73.]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8419F-137E-FD23-902A-694DF6ADBA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53077"/>
            <a:ext cx="5635028" cy="385022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800" dirty="0"/>
              <a:t>“</a:t>
            </a:r>
            <a:r>
              <a:rPr lang="en-US" sz="2800" b="1" kern="0" baseline="30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2 </a:t>
            </a:r>
            <a:r>
              <a:rPr lang="en-US" sz="28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You learn more at a funeral than at a feast—After all, that’s where we’ll end up. We might discover something from it.”</a:t>
            </a:r>
            <a:br>
              <a:rPr lang="en-US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b="1" kern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[Peterson, The Message, 7:2]</a:t>
            </a:r>
          </a:p>
          <a:p>
            <a:pPr marL="0" indent="0">
              <a:buNone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7:2 – Why is house of mourning better than the house of mirth? Because in the house of mourning,</a:t>
            </a:r>
            <a:b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“…the living will learn the meaning of life.” </a:t>
            </a:r>
            <a:r>
              <a:rPr lang="en-US" sz="2600" b="1" kern="1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[Peterson, </a:t>
            </a:r>
            <a:r>
              <a:rPr lang="en-US" sz="2600" b="1" i="1" kern="1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Broadman</a:t>
            </a:r>
            <a:r>
              <a:rPr lang="en-US" sz="2600" b="1" kern="1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p. 119]</a:t>
            </a:r>
          </a:p>
          <a:p>
            <a:pPr marL="0" indent="0">
              <a:buNone/>
            </a:pPr>
            <a:endParaRPr lang="en-US" b="1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Content Placeholder 7" descr="A stone building in a hill&#10;&#10;Description automatically generated with medium confidence">
            <a:extLst>
              <a:ext uri="{FF2B5EF4-FFF2-40B4-BE49-F238E27FC236}">
                <a16:creationId xmlns:a16="http://schemas.microsoft.com/office/drawing/2014/main" id="{EE83BCFD-CCA3-FFEA-F5A3-E943F3D6BA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606" y="2829873"/>
            <a:ext cx="4646691" cy="2766732"/>
          </a:xfrm>
        </p:spPr>
      </p:pic>
    </p:spTree>
    <p:extLst>
      <p:ext uri="{BB962C8B-B14F-4D97-AF65-F5344CB8AC3E}">
        <p14:creationId xmlns:p14="http://schemas.microsoft.com/office/powerpoint/2010/main" val="220767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82B642-EA2C-2045-50A1-0010926BE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230198"/>
          </a:xfrm>
        </p:spPr>
        <p:txBody>
          <a:bodyPr/>
          <a:lstStyle/>
          <a:p>
            <a:r>
              <a:rPr lang="en-US" dirty="0"/>
              <a:t>Ecclesiastes 3: 11 seen as a Tapestry</a:t>
            </a:r>
          </a:p>
        </p:txBody>
      </p:sp>
      <p:pic>
        <p:nvPicPr>
          <p:cNvPr id="5" name="Content Placeholder 4" descr="A tapestry of people at a table&#10;&#10;Description automatically generated">
            <a:extLst>
              <a:ext uri="{FF2B5EF4-FFF2-40B4-BE49-F238E27FC236}">
                <a16:creationId xmlns:a16="http://schemas.microsoft.com/office/drawing/2014/main" id="{CF522B8C-5D5C-893A-9D2E-05DD0F251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189631"/>
            <a:ext cx="6172200" cy="4469213"/>
          </a:xfrm>
          <a:ln w="63500">
            <a:solidFill>
              <a:schemeClr val="accent4"/>
            </a:solidFill>
          </a:ln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9EE380-8951-7004-3665-68CA76564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87398"/>
            <a:ext cx="3932237" cy="4181590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We observe the wonder and beauty of God’s accomplishment from within time [“tapestry”]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We sense, with human intuition, the transcendent reality God has placed in our mental/spiritual DNA.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Our knowledge is finite and bounded.</a:t>
            </a:r>
            <a:br>
              <a:rPr lang="en-US" sz="2400" dirty="0"/>
            </a:br>
            <a:r>
              <a:rPr lang="en-US" sz="2400" dirty="0"/>
              <a:t>We see the pattern, but we can’t</a:t>
            </a:r>
            <a:br>
              <a:rPr lang="en-US" sz="2400" dirty="0"/>
            </a:br>
            <a:r>
              <a:rPr lang="en-US" sz="2400" dirty="0"/>
              <a:t>              see beyond our scene.</a:t>
            </a:r>
            <a:br>
              <a:rPr lang="en-US" dirty="0"/>
            </a:b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                 [adapted from Wright, Christopher</a:t>
            </a:r>
            <a:b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                 J. H. </a:t>
            </a:r>
            <a:r>
              <a:rPr lang="en-US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Hearing the Message of</a:t>
            </a:r>
            <a:br>
              <a:rPr lang="en-US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                 Ecclesiastes: Questioning Faith in a</a:t>
            </a:r>
            <a:br>
              <a:rPr lang="en-US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                 Baffling World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, p. 34.]</a:t>
            </a:r>
          </a:p>
        </p:txBody>
      </p:sp>
    </p:spTree>
    <p:extLst>
      <p:ext uri="{BB962C8B-B14F-4D97-AF65-F5344CB8AC3E}">
        <p14:creationId xmlns:p14="http://schemas.microsoft.com/office/powerpoint/2010/main" val="1561845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5EF78-7C44-5E67-9542-8D5D0FE3B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the Section on Wealth’s Dangers</a:t>
            </a:r>
          </a:p>
        </p:txBody>
      </p:sp>
      <p:pic>
        <p:nvPicPr>
          <p:cNvPr id="6" name="Content Placeholder 5" descr="A group of people carrying a coffin&#10;&#10;Description automatically generated">
            <a:extLst>
              <a:ext uri="{FF2B5EF4-FFF2-40B4-BE49-F238E27FC236}">
                <a16:creationId xmlns:a16="http://schemas.microsoft.com/office/drawing/2014/main" id="{03508F84-6ED5-2095-3B6B-D711CAA03E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3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658ADB-D7E7-4C7A-42A3-6BBBABE9D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8468" y="2079360"/>
            <a:ext cx="4995332" cy="36491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“Since our lives are spent between two moments of nakedness, it is best to travel light.” </a:t>
            </a:r>
            <a:b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3200" kern="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[John Stott, quoted in Wright, Christopher J. H., </a:t>
            </a:r>
            <a:r>
              <a:rPr lang="en-US" sz="3200" i="1" kern="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Hearing the Message of Ecclesiastes</a:t>
            </a:r>
            <a:r>
              <a:rPr lang="en-US" sz="3200" kern="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p. 70.]</a:t>
            </a:r>
          </a:p>
        </p:txBody>
      </p:sp>
    </p:spTree>
    <p:extLst>
      <p:ext uri="{BB962C8B-B14F-4D97-AF65-F5344CB8AC3E}">
        <p14:creationId xmlns:p14="http://schemas.microsoft.com/office/powerpoint/2010/main" val="4033399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B3BC5F-117F-0161-2551-2544FBA44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Antidote? (18-20)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E847C-B81E-F5C5-A1DB-23E56AED3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55036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“To accept life as God has given it, and to respond positively to that gift of life is his form of faith.” </a:t>
            </a:r>
            <a:r>
              <a:rPr lang="en-US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[Scott, R. B. Y.,</a:t>
            </a:r>
            <a:r>
              <a:rPr lang="en-US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The Way of Wisdom in the Old Testament </a:t>
            </a:r>
            <a:r>
              <a:rPr lang="en-US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(New York: Macmillan and Company, 1971), p. 187.]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“Not only is there nothing left for man but present enjoyment, but even for this he is dependent upon God.” </a:t>
            </a:r>
            <a:r>
              <a:rPr lang="en-US" kern="100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[quoted in Longman, </a:t>
            </a:r>
            <a:r>
              <a:rPr lang="en-US" kern="100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Tremper III, </a:t>
            </a:r>
            <a:r>
              <a:rPr lang="en-US" i="1" kern="100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New International Commentary on the Old Testament: The Book of Ecclesiastes </a:t>
            </a:r>
            <a:r>
              <a:rPr lang="en-US" kern="100" dirty="0">
                <a:solidFill>
                  <a:srgbClr val="FFFF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(Grand Rapids, MI: William B. Eerdmans, 1998), p. 168.]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2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962</TotalTime>
  <Words>1447</Words>
  <Application>Microsoft Office PowerPoint</Application>
  <PresentationFormat>Widescreen</PresentationFormat>
  <Paragraphs>70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Celestial</vt:lpstr>
      <vt:lpstr>Perspectives on ecclesiastes?</vt:lpstr>
      <vt:lpstr>Something, Something, All is Something</vt:lpstr>
      <vt:lpstr>James 4:14 – What is your life? It is a vapor that appears for a short while and vanishes</vt:lpstr>
      <vt:lpstr>Chiastic Structure for 1st Poem (1:4-11)</vt:lpstr>
      <vt:lpstr>Positive Lessons from 3:1-8</vt:lpstr>
      <vt:lpstr>The inescapable reality of death is for Qoheleth the point of departure for life (v. 2b). Death orients the self toward authentic, rather than false, living. [Brown, Ecclesiastes, p. 73.]</vt:lpstr>
      <vt:lpstr>Ecclesiastes 3: 11 seen as a Tapestry</vt:lpstr>
      <vt:lpstr>Summary of the Section on Wealth’s Dangers</vt:lpstr>
      <vt:lpstr>The Antidote? (18-20)</vt:lpstr>
      <vt:lpstr>The only earthly good men and women can look forward to is to eat and drink well and have a good time—compensation for the struggle for survival these few years God gives us on earth. [Peterson, The Message, 8:15]</vt:lpstr>
      <vt:lpstr>HERE ARE FIVE “CARPE DIEM” PASSAGES:</vt:lpstr>
      <vt:lpstr>1) Send out your bread upon the surface [lit. “face”] of the waters BECAUSE in many days, you may find it. [PJT]</vt:lpstr>
      <vt:lpstr>ברא = “bah-RAH” = Special Creation</vt:lpstr>
      <vt:lpstr>Humans are habit-making creatures: build your good habits early</vt:lpstr>
      <vt:lpstr>Targum of Ecclesiastes 12:2-3</vt:lpstr>
      <vt:lpstr>Allegories of Ecclesiastes 12:4-5</vt:lpstr>
      <vt:lpstr>The Eschatological Allegory Brown, William P. Ecclesiastes: Interpretation: A Bible Commentary for Teaching and Preaching (pp. 108-109)  </vt:lpstr>
      <vt:lpstr>The Eschatological Allegory (Drills down) Brown, William P. Ecclesiastes: Interpretation: A Bible Commentary for Teaching and Preaching (pp. 108-109)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wisdom for old men?</dc:title>
  <dc:creator>Johnny Wilson</dc:creator>
  <cp:lastModifiedBy>Johnny Wilson</cp:lastModifiedBy>
  <cp:revision>19</cp:revision>
  <dcterms:created xsi:type="dcterms:W3CDTF">2019-05-03T21:52:59Z</dcterms:created>
  <dcterms:modified xsi:type="dcterms:W3CDTF">2023-09-28T17:00:17Z</dcterms:modified>
</cp:coreProperties>
</file>