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1281" r:id="rId3"/>
    <p:sldId id="1283" r:id="rId4"/>
    <p:sldId id="1282" r:id="rId5"/>
    <p:sldId id="1284" r:id="rId6"/>
    <p:sldId id="1285" r:id="rId7"/>
    <p:sldId id="1288" r:id="rId8"/>
    <p:sldId id="1286" r:id="rId9"/>
    <p:sldId id="1287" r:id="rId10"/>
    <p:sldId id="1289" r:id="rId11"/>
    <p:sldId id="1290" r:id="rId12"/>
    <p:sldId id="1292" r:id="rId13"/>
    <p:sldId id="1291" r:id="rId14"/>
    <p:sldId id="1293" r:id="rId15"/>
    <p:sldId id="1294" r:id="rId16"/>
    <p:sldId id="1295" r:id="rId17"/>
    <p:sldId id="1296" r:id="rId18"/>
    <p:sldId id="1297" r:id="rId19"/>
    <p:sldId id="1298" r:id="rId20"/>
    <p:sldId id="1299" r:id="rId21"/>
    <p:sldId id="1301" r:id="rId22"/>
    <p:sldId id="1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2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52E4-06B8-10AE-1FBA-630F86CC6A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42D74B-3699-9C8D-ABB6-29A3B5169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741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40A4-0B91-0291-2894-CC9038F7EB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37975C-224A-F0A9-D8C7-29A2A8A92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97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C3151-DD68-BD32-6CC6-95E06F31EB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B3425E-D78B-415F-34EA-7FEEA0446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6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4F582-2059-3C6E-D4A3-33CBB0436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8F5A79-1693-CB6D-54ED-6DDFDDB0B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64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7CF1-A198-DFC1-8540-E1535C6A0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C9129-C400-6414-6142-1FE085D22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527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B6B3C-B751-989B-E37A-56A01647E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BAF38-6475-FAB9-FCEC-996895357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A61D3-76CD-71F1-6CCA-54EEEE3DA9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07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E9EF-91EF-6DFA-FFDD-999395D46D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79194-2D55-BEC6-CA1E-0EC1B1860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D009C-6BA0-88DE-FE8F-2F31FCF93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81D969-7E0C-7CC7-3600-137D71010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9FDE1-B860-7CAA-E128-5BEE7F3AF5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1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C31CA-4764-E3E5-099C-F22C0DE2CC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658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2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CF21-3DCB-1796-DD4D-9B6B93D0A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4D650E-9C83-E3DE-030E-E52AE75E94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334819-97EE-D181-0529-ECF3E4248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61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937A-9B73-F189-3737-2F6BBC234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10CFE2-5671-2287-A912-F2CDF0DD6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EC9AC4-ADB7-227E-2611-BB316D1C9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4845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stone building with a door&#10;&#10;Description automatically generated">
            <a:extLst>
              <a:ext uri="{FF2B5EF4-FFF2-40B4-BE49-F238E27FC236}">
                <a16:creationId xmlns:a16="http://schemas.microsoft.com/office/drawing/2014/main" id="{3B7D7EE3-90E0-2AAE-030F-DF76A19DAF5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3" y="0"/>
            <a:ext cx="14792009" cy="8320505"/>
          </a:xfrm>
          <a:prstGeom prst="rect">
            <a:avLst/>
          </a:prstGeom>
        </p:spPr>
      </p:pic>
      <p:sp>
        <p:nvSpPr>
          <p:cNvPr id="2" name="Title Placeholder 1">
            <a:extLst>
              <a:ext uri="{FF2B5EF4-FFF2-40B4-BE49-F238E27FC236}">
                <a16:creationId xmlns:a16="http://schemas.microsoft.com/office/drawing/2014/main" id="{2FAC1764-2628-D581-26F0-9C892C9C7A44}"/>
              </a:ext>
            </a:extLst>
          </p:cNvPr>
          <p:cNvSpPr>
            <a:spLocks noGrp="1"/>
          </p:cNvSpPr>
          <p:nvPr>
            <p:ph type="title"/>
          </p:nvPr>
        </p:nvSpPr>
        <p:spPr>
          <a:xfrm>
            <a:off x="838200" y="365125"/>
            <a:ext cx="10515600" cy="1325563"/>
          </a:xfrm>
          <a:prstGeom prst="rect">
            <a:avLst/>
          </a:prstGeom>
          <a:solidFill>
            <a:schemeClr val="accent4">
              <a:lumMod val="20000"/>
              <a:lumOff val="80000"/>
              <a:alpha val="75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896A3B-7C3C-22D8-CEC4-02E6E595D2D2}"/>
              </a:ext>
            </a:extLst>
          </p:cNvPr>
          <p:cNvSpPr>
            <a:spLocks noGrp="1"/>
          </p:cNvSpPr>
          <p:nvPr>
            <p:ph type="body" idx="1"/>
          </p:nvPr>
        </p:nvSpPr>
        <p:spPr>
          <a:xfrm>
            <a:off x="838200" y="1825625"/>
            <a:ext cx="10515600" cy="4351338"/>
          </a:xfrm>
          <a:prstGeom prst="rect">
            <a:avLst/>
          </a:prstGeom>
          <a:solidFill>
            <a:schemeClr val="accent4">
              <a:lumMod val="20000"/>
              <a:lumOff val="80000"/>
              <a:alpha val="75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267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0D77-CC78-0488-056A-4A690271F035}"/>
              </a:ext>
            </a:extLst>
          </p:cNvPr>
          <p:cNvSpPr>
            <a:spLocks noGrp="1"/>
          </p:cNvSpPr>
          <p:nvPr>
            <p:ph type="ctrTitle"/>
          </p:nvPr>
        </p:nvSpPr>
        <p:spPr/>
        <p:txBody>
          <a:bodyPr/>
          <a:lstStyle/>
          <a:p>
            <a:r>
              <a:rPr lang="en-US" dirty="0"/>
              <a:t>On To Jerusalem</a:t>
            </a:r>
          </a:p>
        </p:txBody>
      </p:sp>
      <p:sp>
        <p:nvSpPr>
          <p:cNvPr id="3" name="Subtitle 2">
            <a:extLst>
              <a:ext uri="{FF2B5EF4-FFF2-40B4-BE49-F238E27FC236}">
                <a16:creationId xmlns:a16="http://schemas.microsoft.com/office/drawing/2014/main" id="{185FF000-4015-8AAA-07AA-B899B9F8DAFD}"/>
              </a:ext>
            </a:extLst>
          </p:cNvPr>
          <p:cNvSpPr>
            <a:spLocks noGrp="1"/>
          </p:cNvSpPr>
          <p:nvPr>
            <p:ph type="subTitle" idx="1"/>
          </p:nvPr>
        </p:nvSpPr>
        <p:spPr/>
        <p:txBody>
          <a:bodyPr/>
          <a:lstStyle/>
          <a:p>
            <a:r>
              <a:rPr lang="en-US" dirty="0"/>
              <a:t>Preparing to Teach Acts 21 and 22</a:t>
            </a:r>
          </a:p>
        </p:txBody>
      </p:sp>
    </p:spTree>
    <p:extLst>
      <p:ext uri="{BB962C8B-B14F-4D97-AF65-F5344CB8AC3E}">
        <p14:creationId xmlns:p14="http://schemas.microsoft.com/office/powerpoint/2010/main" val="223117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0256-E9F5-3441-01A1-61A6BE44BC4B}"/>
            </a:ext>
          </a:extLst>
        </p:cNvPr>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CF055D0A-F5B6-5597-7A4A-E0C0BD47C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 y="0"/>
            <a:ext cx="112633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3FEA64EE-94D4-71C9-B849-86B0A2E835A4}"/>
              </a:ext>
            </a:extLst>
          </p:cNvPr>
          <p:cNvCxnSpPr>
            <a:cxnSpLocks/>
          </p:cNvCxnSpPr>
          <p:nvPr/>
        </p:nvCxnSpPr>
        <p:spPr>
          <a:xfrm flipH="1">
            <a:off x="9023546" y="5703216"/>
            <a:ext cx="92174" cy="27728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087ADF7C-2E7D-EAB4-4FC2-8BFA9300E0A6}"/>
              </a:ext>
            </a:extLst>
          </p:cNvPr>
          <p:cNvSpPr>
            <a:spLocks noGrp="1"/>
          </p:cNvSpPr>
          <p:nvPr>
            <p:ph type="title"/>
          </p:nvPr>
        </p:nvSpPr>
        <p:spPr>
          <a:xfrm>
            <a:off x="166255" y="228383"/>
            <a:ext cx="11767128" cy="1655835"/>
          </a:xfrm>
          <a:solidFill>
            <a:schemeClr val="accent4">
              <a:lumMod val="20000"/>
              <a:lumOff val="80000"/>
            </a:schemeClr>
          </a:solidFill>
        </p:spPr>
        <p:txBody>
          <a:bodyPr>
            <a:normAutofit/>
          </a:bodyPr>
          <a:lstStyle/>
          <a:p>
            <a:r>
              <a:rPr lang="en-US" sz="2800" b="1" i="1" kern="100" dirty="0">
                <a:effectLst/>
                <a:latin typeface="Calibri" panose="020F0502020204030204" pitchFamily="34" charset="0"/>
                <a:ea typeface="Aptos" panose="020B0004020202020204" pitchFamily="34" charset="0"/>
                <a:cs typeface="Arial" panose="020B0604020202020204" pitchFamily="34" charset="0"/>
              </a:rPr>
              <a:t>8) But the coming day we left, coming into Caesarea, then we entered into the house of Philip the Evangelist, one of the seven, remaining with him. 9) Now, he had four daughters, virgins who were prophesying. </a:t>
            </a:r>
            <a:r>
              <a:rPr lang="en-US" sz="2800" b="1" i="1" dirty="0">
                <a:effectLst/>
                <a:latin typeface="Calibri" panose="020F0502020204030204" pitchFamily="34" charset="0"/>
                <a:ea typeface="Aptos" panose="020B0004020202020204" pitchFamily="34" charset="0"/>
              </a:rPr>
              <a:t> </a:t>
            </a:r>
            <a:r>
              <a:rPr lang="en-US" sz="2700" b="1" kern="100" dirty="0">
                <a:effectLst/>
                <a:latin typeface="Calibri" panose="020F0502020204030204" pitchFamily="34" charset="0"/>
                <a:ea typeface="Aptos" panose="020B0004020202020204" pitchFamily="34" charset="0"/>
                <a:cs typeface="Arial" panose="020B0604020202020204" pitchFamily="34" charset="0"/>
              </a:rPr>
              <a:t>[PJT]</a:t>
            </a:r>
            <a:endParaRPr lang="en-US" sz="2700" dirty="0"/>
          </a:p>
        </p:txBody>
      </p:sp>
    </p:spTree>
    <p:extLst>
      <p:ext uri="{BB962C8B-B14F-4D97-AF65-F5344CB8AC3E}">
        <p14:creationId xmlns:p14="http://schemas.microsoft.com/office/powerpoint/2010/main" val="37747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83299-DD13-5ADC-9682-C31E014ED393}"/>
              </a:ext>
            </a:extLst>
          </p:cNvPr>
          <p:cNvSpPr>
            <a:spLocks noGrp="1"/>
          </p:cNvSpPr>
          <p:nvPr>
            <p:ph type="title"/>
          </p:nvPr>
        </p:nvSpPr>
        <p:spPr>
          <a:xfrm>
            <a:off x="838200" y="365126"/>
            <a:ext cx="10515600" cy="841505"/>
          </a:xfrm>
        </p:spPr>
        <p:txBody>
          <a:bodyPr/>
          <a:lstStyle/>
          <a:p>
            <a:pPr algn="ctr"/>
            <a:r>
              <a:rPr lang="en-US" dirty="0"/>
              <a:t>Caesarea Maritima [not Philippi]</a:t>
            </a:r>
          </a:p>
        </p:txBody>
      </p:sp>
      <p:pic>
        <p:nvPicPr>
          <p:cNvPr id="8" name="Content Placeholder 7" descr="A stone building with a pool&#10;&#10;Description automatically generated with medium confidence">
            <a:extLst>
              <a:ext uri="{FF2B5EF4-FFF2-40B4-BE49-F238E27FC236}">
                <a16:creationId xmlns:a16="http://schemas.microsoft.com/office/drawing/2014/main" id="{C94AB055-1320-9B78-A4E0-F5B0CC40B2A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328891"/>
            <a:ext cx="5181600" cy="3694826"/>
          </a:xfrm>
          <a:ln w="50800">
            <a:solidFill>
              <a:schemeClr val="accent4">
                <a:lumMod val="60000"/>
                <a:lumOff val="40000"/>
              </a:schemeClr>
            </a:solidFill>
          </a:ln>
        </p:spPr>
      </p:pic>
      <p:pic>
        <p:nvPicPr>
          <p:cNvPr id="10" name="Content Placeholder 9" descr="A rocky beach with water&#10;&#10;Description automatically generated with medium confidence">
            <a:extLst>
              <a:ext uri="{FF2B5EF4-FFF2-40B4-BE49-F238E27FC236}">
                <a16:creationId xmlns:a16="http://schemas.microsoft.com/office/drawing/2014/main" id="{38767489-1D06-53D1-CEF8-95ED2014C2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596430"/>
            <a:ext cx="5181600" cy="2914649"/>
          </a:xfrm>
          <a:ln w="50800">
            <a:solidFill>
              <a:schemeClr val="accent4">
                <a:lumMod val="60000"/>
                <a:lumOff val="40000"/>
              </a:schemeClr>
            </a:solidFill>
          </a:ln>
        </p:spPr>
      </p:pic>
      <p:pic>
        <p:nvPicPr>
          <p:cNvPr id="12" name="Picture 11" descr="A building under construction with a green lawn&#10;&#10;Description automatically generated">
            <a:extLst>
              <a:ext uri="{FF2B5EF4-FFF2-40B4-BE49-F238E27FC236}">
                <a16:creationId xmlns:a16="http://schemas.microsoft.com/office/drawing/2014/main" id="{6F01BB2C-B98E-F10E-39E4-63A5EA22A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597" y="3967565"/>
            <a:ext cx="5181601" cy="2720752"/>
          </a:xfrm>
          <a:prstGeom prst="rect">
            <a:avLst/>
          </a:prstGeom>
          <a:ln w="50800">
            <a:solidFill>
              <a:schemeClr val="accent4">
                <a:lumMod val="60000"/>
                <a:lumOff val="40000"/>
              </a:schemeClr>
            </a:solidFill>
          </a:ln>
        </p:spPr>
      </p:pic>
    </p:spTree>
    <p:extLst>
      <p:ext uri="{BB962C8B-B14F-4D97-AF65-F5344CB8AC3E}">
        <p14:creationId xmlns:p14="http://schemas.microsoft.com/office/powerpoint/2010/main" val="1068279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E51F1B-2835-6FF5-D547-04B50561C52A}"/>
              </a:ext>
            </a:extLst>
          </p:cNvPr>
          <p:cNvSpPr>
            <a:spLocks noGrp="1"/>
          </p:cNvSpPr>
          <p:nvPr>
            <p:ph type="title"/>
          </p:nvPr>
        </p:nvSpPr>
        <p:spPr>
          <a:xfrm>
            <a:off x="838200" y="365125"/>
            <a:ext cx="10515600" cy="863311"/>
          </a:xfrm>
        </p:spPr>
        <p:txBody>
          <a:bodyPr/>
          <a:lstStyle/>
          <a:p>
            <a:r>
              <a:rPr lang="en-US" dirty="0"/>
              <a:t>Acts 21:10-14 [PJT]</a:t>
            </a:r>
          </a:p>
        </p:txBody>
      </p:sp>
      <p:sp>
        <p:nvSpPr>
          <p:cNvPr id="6" name="Content Placeholder 5">
            <a:extLst>
              <a:ext uri="{FF2B5EF4-FFF2-40B4-BE49-F238E27FC236}">
                <a16:creationId xmlns:a16="http://schemas.microsoft.com/office/drawing/2014/main" id="{42DDEE06-12BD-9B2E-5F15-803E19B358D5}"/>
              </a:ext>
            </a:extLst>
          </p:cNvPr>
          <p:cNvSpPr>
            <a:spLocks noGrp="1"/>
          </p:cNvSpPr>
          <p:nvPr>
            <p:ph idx="1"/>
          </p:nvPr>
        </p:nvSpPr>
        <p:spPr>
          <a:xfrm>
            <a:off x="838200" y="1330036"/>
            <a:ext cx="10515600" cy="5329382"/>
          </a:xfrm>
        </p:spPr>
        <p:txBody>
          <a:bodyPr>
            <a:noAutofit/>
          </a:bodyPr>
          <a:lstStyle/>
          <a:p>
            <a:pPr marL="0" indent="0">
              <a:buNone/>
            </a:pPr>
            <a:r>
              <a:rPr lang="en-US" sz="2800" b="1" i="1" kern="100" dirty="0">
                <a:effectLst/>
                <a:latin typeface="Calibri" panose="020F0502020204030204" pitchFamily="34" charset="0"/>
                <a:ea typeface="Aptos" panose="020B0004020202020204" pitchFamily="34" charset="0"/>
                <a:cs typeface="Arial" panose="020B0604020202020204" pitchFamily="34" charset="0"/>
              </a:rPr>
              <a:t>10) Then, as we were waiting more days [than we expected], a prophet named Agabus came down from Judea, 11) and coming before us and taking the belt from Paul, bound his own feet and his hands and said, “These things the Holy Spirit says, ‘The man to whom this belt belongs, the Jews will bind similarly in Jerusalem and hand [him] into custody in the hands of the Gentiles.’” 12) So, upon hearing this, we and the locals [lit. “those of that place”] urged [counseled, encouraged, challenged] him not to go up to Jerusalem. 13) This is how Paul answered, “What is causing you to weep and crush my heart? Because I not only hold myself ready to be bound, but even to die in Jerusalem on behalf of the name of the Lord Jesus.” 14) Since he was not convinced, we ceased [arguing] and said, “The will belonging to the Lord come to be.” </a:t>
            </a:r>
            <a:r>
              <a:rPr lang="en-US" sz="2800" b="1" kern="100" dirty="0">
                <a:effectLst/>
                <a:latin typeface="Calibri" panose="020F0502020204030204" pitchFamily="34" charset="0"/>
                <a:ea typeface="Aptos" panose="020B0004020202020204" pitchFamily="34" charset="0"/>
                <a:cs typeface="Arial" panose="020B0604020202020204" pitchFamily="34" charset="0"/>
              </a:rPr>
              <a:t>[PJT]</a:t>
            </a:r>
            <a:endParaRPr lang="en-US" sz="28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44933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A557-C627-3250-97DC-3735D2401D1B}"/>
              </a:ext>
            </a:extLst>
          </p:cNvPr>
          <p:cNvSpPr>
            <a:spLocks noGrp="1"/>
          </p:cNvSpPr>
          <p:nvPr>
            <p:ph type="title"/>
          </p:nvPr>
        </p:nvSpPr>
        <p:spPr/>
        <p:txBody>
          <a:bodyPr/>
          <a:lstStyle/>
          <a:p>
            <a:pPr algn="ctr"/>
            <a:r>
              <a:rPr lang="en-US" dirty="0"/>
              <a:t>Reacting to Agabus</a:t>
            </a:r>
          </a:p>
        </p:txBody>
      </p:sp>
      <p:pic>
        <p:nvPicPr>
          <p:cNvPr id="8" name="Content Placeholder 7" descr="A painting of a person in a robe&#10;&#10;Description automatically generated">
            <a:extLst>
              <a:ext uri="{FF2B5EF4-FFF2-40B4-BE49-F238E27FC236}">
                <a16:creationId xmlns:a16="http://schemas.microsoft.com/office/drawing/2014/main" id="{AF80BCAC-1B58-5074-C62A-B6AFC793CBA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a:ln w="50800">
            <a:solidFill>
              <a:schemeClr val="accent4">
                <a:lumMod val="60000"/>
                <a:lumOff val="40000"/>
              </a:schemeClr>
            </a:solidFill>
          </a:ln>
        </p:spPr>
      </p:pic>
      <p:pic>
        <p:nvPicPr>
          <p:cNvPr id="6" name="Content Placeholder 5" descr="A hand holding a heart&#10;&#10;Description automatically generated">
            <a:extLst>
              <a:ext uri="{FF2B5EF4-FFF2-40B4-BE49-F238E27FC236}">
                <a16:creationId xmlns:a16="http://schemas.microsoft.com/office/drawing/2014/main" id="{E106E3CB-D349-0030-518F-04C1845AF9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56376" y="1825625"/>
            <a:ext cx="3161519" cy="4351338"/>
          </a:xfrm>
          <a:ln w="50800">
            <a:solidFill>
              <a:schemeClr val="accent4">
                <a:lumMod val="60000"/>
                <a:lumOff val="40000"/>
              </a:schemeClr>
            </a:solidFill>
          </a:ln>
        </p:spPr>
      </p:pic>
      <p:cxnSp>
        <p:nvCxnSpPr>
          <p:cNvPr id="9" name="Straight Arrow Connector 8">
            <a:extLst>
              <a:ext uri="{FF2B5EF4-FFF2-40B4-BE49-F238E27FC236}">
                <a16:creationId xmlns:a16="http://schemas.microsoft.com/office/drawing/2014/main" id="{FACFBBC5-EB89-2A39-AD88-96E5111FA013}"/>
              </a:ext>
            </a:extLst>
          </p:cNvPr>
          <p:cNvCxnSpPr>
            <a:cxnSpLocks/>
          </p:cNvCxnSpPr>
          <p:nvPr/>
        </p:nvCxnSpPr>
        <p:spPr>
          <a:xfrm>
            <a:off x="179109" y="0"/>
            <a:ext cx="3876512" cy="44038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422AC7-6B0C-ABE2-CDDA-257EFDBDD3A0}"/>
              </a:ext>
            </a:extLst>
          </p:cNvPr>
          <p:cNvCxnSpPr>
            <a:cxnSpLocks/>
          </p:cNvCxnSpPr>
          <p:nvPr/>
        </p:nvCxnSpPr>
        <p:spPr>
          <a:xfrm>
            <a:off x="-1938256" y="-376308"/>
            <a:ext cx="3876512" cy="440386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9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867EF-058A-BE15-5336-9BFD8BD558D6}"/>
              </a:ext>
            </a:extLst>
          </p:cNvPr>
          <p:cNvSpPr>
            <a:spLocks noGrp="1"/>
          </p:cNvSpPr>
          <p:nvPr>
            <p:ph type="title"/>
          </p:nvPr>
        </p:nvSpPr>
        <p:spPr/>
        <p:txBody>
          <a:bodyPr/>
          <a:lstStyle/>
          <a:p>
            <a:pPr algn="ctr"/>
            <a:r>
              <a:rPr lang="en-US" dirty="0"/>
              <a:t>Summary from William H. </a:t>
            </a:r>
            <a:r>
              <a:rPr lang="en-US" dirty="0" err="1"/>
              <a:t>Willimon</a:t>
            </a:r>
            <a:endParaRPr lang="en-US" dirty="0"/>
          </a:p>
        </p:txBody>
      </p:sp>
      <p:sp>
        <p:nvSpPr>
          <p:cNvPr id="6" name="Content Placeholder 5">
            <a:extLst>
              <a:ext uri="{FF2B5EF4-FFF2-40B4-BE49-F238E27FC236}">
                <a16:creationId xmlns:a16="http://schemas.microsoft.com/office/drawing/2014/main" id="{948E1645-19D3-7B96-E441-7B569494D799}"/>
              </a:ext>
            </a:extLst>
          </p:cNvPr>
          <p:cNvSpPr>
            <a:spLocks noGrp="1"/>
          </p:cNvSpPr>
          <p:nvPr>
            <p:ph idx="1"/>
          </p:nvPr>
        </p:nvSpPr>
        <p:spPr/>
        <p:txBody>
          <a:bodyPr>
            <a:normAutofit/>
          </a:bodyPr>
          <a:lstStyle/>
          <a:p>
            <a:pPr marL="0" indent="0">
              <a:buNone/>
            </a:pPr>
            <a:r>
              <a:rPr lang="en-US" sz="2800" kern="100" dirty="0">
                <a:effectLst/>
                <a:latin typeface="Calibri" panose="020F0502020204030204" pitchFamily="34" charset="0"/>
                <a:ea typeface="Aptos" panose="020B0004020202020204" pitchFamily="34" charset="0"/>
                <a:cs typeface="Arial" panose="020B0604020202020204" pitchFamily="34" charset="0"/>
              </a:rPr>
              <a:t>“The writer of Acts, with his stress upon the empowerment of the Spirit, corrects misconceptions which might have arisen about the cost of discipleship. The age of the Spirit has begun at Pentecost in the resurrection and ascension of Jesus. Yet, it does not end sickness, suffering, evil, injustice, ignorance, and rejection.” </a:t>
            </a:r>
          </a:p>
          <a:p>
            <a:pPr marL="0" indent="0">
              <a:buNone/>
            </a:pPr>
            <a:r>
              <a:rPr lang="en-US" sz="2800" kern="100" dirty="0">
                <a:effectLst/>
                <a:latin typeface="Calibri" panose="020F0502020204030204" pitchFamily="34" charset="0"/>
                <a:ea typeface="Aptos" panose="020B0004020202020204" pitchFamily="34" charset="0"/>
                <a:cs typeface="Arial" panose="020B0604020202020204" pitchFamily="34" charset="0"/>
              </a:rPr>
              <a:t>[</a:t>
            </a:r>
            <a:r>
              <a:rPr lang="en-US" sz="2800" kern="100" dirty="0" err="1">
                <a:effectLst/>
                <a:latin typeface="Calibri" panose="020F0502020204030204" pitchFamily="34" charset="0"/>
                <a:ea typeface="Aptos" panose="020B0004020202020204" pitchFamily="34" charset="0"/>
                <a:cs typeface="Arial" panose="020B0604020202020204" pitchFamily="34" charset="0"/>
              </a:rPr>
              <a:t>Willimon</a:t>
            </a:r>
            <a:r>
              <a:rPr lang="en-US" sz="2800" kern="100" dirty="0">
                <a:effectLst/>
                <a:latin typeface="Calibri" panose="020F0502020204030204" pitchFamily="34" charset="0"/>
                <a:ea typeface="Aptos" panose="020B0004020202020204" pitchFamily="34" charset="0"/>
                <a:cs typeface="Arial" panose="020B0604020202020204" pitchFamily="34" charset="0"/>
              </a:rPr>
              <a:t>, </a:t>
            </a:r>
            <a:r>
              <a:rPr lang="en-US" sz="2800" dirty="0">
                <a:effectLst/>
                <a:latin typeface="Calibri" panose="020F0502020204030204" pitchFamily="34" charset="0"/>
                <a:ea typeface="Aptos" panose="020B0004020202020204" pitchFamily="34" charset="0"/>
              </a:rPr>
              <a:t>William H., </a:t>
            </a:r>
            <a:r>
              <a:rPr lang="en-US" sz="2800" i="1" dirty="0">
                <a:effectLst/>
                <a:latin typeface="Calibri" panose="020F0502020204030204" pitchFamily="34" charset="0"/>
                <a:ea typeface="Aptos" panose="020B0004020202020204" pitchFamily="34" charset="0"/>
              </a:rPr>
              <a:t>Interpretation: A Bible Commentary for Teaching and Preaching: Acts</a:t>
            </a:r>
            <a:r>
              <a:rPr lang="en-US" sz="2800" dirty="0">
                <a:effectLst/>
                <a:latin typeface="Calibri" panose="020F0502020204030204" pitchFamily="34" charset="0"/>
                <a:ea typeface="Aptos" panose="020B0004020202020204" pitchFamily="34" charset="0"/>
              </a:rPr>
              <a:t> [Atlanta, GA: John Knox Press, 1988), </a:t>
            </a:r>
            <a:r>
              <a:rPr lang="en-US" sz="2800" kern="100" dirty="0">
                <a:effectLst/>
                <a:latin typeface="Calibri" panose="020F0502020204030204" pitchFamily="34" charset="0"/>
                <a:ea typeface="Aptos" panose="020B0004020202020204" pitchFamily="34" charset="0"/>
                <a:cs typeface="Arial" panose="020B0604020202020204" pitchFamily="34" charset="0"/>
              </a:rPr>
              <a:t>p. 160.]</a:t>
            </a:r>
            <a:endParaRPr lang="en-US" sz="28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0370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3A7E86-FA71-7BB4-C26F-009AE74B1C2F}"/>
              </a:ext>
            </a:extLst>
          </p:cNvPr>
          <p:cNvSpPr>
            <a:spLocks noGrp="1"/>
          </p:cNvSpPr>
          <p:nvPr>
            <p:ph type="title"/>
          </p:nvPr>
        </p:nvSpPr>
        <p:spPr/>
        <p:txBody>
          <a:bodyPr/>
          <a:lstStyle/>
          <a:p>
            <a:pPr algn="ctr"/>
            <a:r>
              <a:rPr lang="en-US" dirty="0"/>
              <a:t>This One’s for Fred!</a:t>
            </a:r>
          </a:p>
        </p:txBody>
      </p:sp>
      <p:pic>
        <p:nvPicPr>
          <p:cNvPr id="8" name="Content Placeholder 7" descr="Horses carrying bags on their backs&#10;&#10;Description automatically generated">
            <a:extLst>
              <a:ext uri="{FF2B5EF4-FFF2-40B4-BE49-F238E27FC236}">
                <a16:creationId xmlns:a16="http://schemas.microsoft.com/office/drawing/2014/main" id="{5882496E-BFED-9F38-BF93-6E232E37B6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7750" y="2410619"/>
            <a:ext cx="4762500" cy="3181350"/>
          </a:xfrm>
          <a:ln w="50800">
            <a:solidFill>
              <a:srgbClr val="FFC000"/>
            </a:solidFill>
          </a:ln>
        </p:spPr>
      </p:pic>
      <p:sp>
        <p:nvSpPr>
          <p:cNvPr id="6" name="Content Placeholder 5">
            <a:extLst>
              <a:ext uri="{FF2B5EF4-FFF2-40B4-BE49-F238E27FC236}">
                <a16:creationId xmlns:a16="http://schemas.microsoft.com/office/drawing/2014/main" id="{D2A12B35-ABBC-4F3B-BC7A-8351FF15475A}"/>
              </a:ext>
            </a:extLst>
          </p:cNvPr>
          <p:cNvSpPr>
            <a:spLocks noGrp="1"/>
          </p:cNvSpPr>
          <p:nvPr>
            <p:ph sz="half" idx="2"/>
          </p:nvPr>
        </p:nvSpPr>
        <p:spPr/>
        <p:txBody>
          <a:bodyPr>
            <a:normAutofit lnSpcReduction="10000"/>
          </a:bodyPr>
          <a:lstStyle/>
          <a:p>
            <a:pPr marL="0" indent="0">
              <a:buNone/>
            </a:pPr>
            <a:r>
              <a:rPr lang="en-US" i="1" dirty="0"/>
              <a:t>15) After these days, we packed up [mounted up?], going up to Jerusalem. 16) So, some of the disciples from Caesarea went along with us, guided us toward </a:t>
            </a:r>
            <a:r>
              <a:rPr lang="en-US" i="1" dirty="0" err="1"/>
              <a:t>Mnason</a:t>
            </a:r>
            <a:r>
              <a:rPr lang="en-US" i="1" dirty="0"/>
              <a:t>, someone from Cyprus, with whom we would lodge, an early disciple [long-standing]. </a:t>
            </a:r>
            <a:r>
              <a:rPr lang="en-US" dirty="0"/>
              <a:t>[PJT]</a:t>
            </a:r>
          </a:p>
        </p:txBody>
      </p:sp>
    </p:spTree>
    <p:extLst>
      <p:ext uri="{BB962C8B-B14F-4D97-AF65-F5344CB8AC3E}">
        <p14:creationId xmlns:p14="http://schemas.microsoft.com/office/powerpoint/2010/main" val="632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A0F0-09AC-273B-DBD7-5B8F7DACFEA3}"/>
              </a:ext>
            </a:extLst>
          </p:cNvPr>
          <p:cNvSpPr>
            <a:spLocks noGrp="1"/>
          </p:cNvSpPr>
          <p:nvPr>
            <p:ph type="title"/>
          </p:nvPr>
        </p:nvSpPr>
        <p:spPr>
          <a:xfrm>
            <a:off x="75414" y="365125"/>
            <a:ext cx="11278386" cy="1325563"/>
          </a:xfrm>
        </p:spPr>
        <p:txBody>
          <a:bodyPr/>
          <a:lstStyle/>
          <a:p>
            <a:pPr algn="ctr"/>
            <a:r>
              <a:rPr lang="en-US" dirty="0"/>
              <a:t>One Step Forward / One Step Back</a:t>
            </a:r>
          </a:p>
        </p:txBody>
      </p:sp>
      <p:pic>
        <p:nvPicPr>
          <p:cNvPr id="6" name="Content Placeholder 5" descr="A child standing in a field with text&#10;&#10;Description automatically generated">
            <a:extLst>
              <a:ext uri="{FF2B5EF4-FFF2-40B4-BE49-F238E27FC236}">
                <a16:creationId xmlns:a16="http://schemas.microsoft.com/office/drawing/2014/main" id="{4B7C3B72-E369-11B0-B67B-69EDDBF1640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591" y="2318993"/>
            <a:ext cx="5751106" cy="3091992"/>
          </a:xfrm>
          <a:ln w="53975">
            <a:solidFill>
              <a:srgbClr val="FFC000"/>
            </a:solidFill>
          </a:ln>
        </p:spPr>
      </p:pic>
      <p:pic>
        <p:nvPicPr>
          <p:cNvPr id="8" name="Content Placeholder 7" descr="A close-up of a coin&#10;&#10;Description automatically generated">
            <a:extLst>
              <a:ext uri="{FF2B5EF4-FFF2-40B4-BE49-F238E27FC236}">
                <a16:creationId xmlns:a16="http://schemas.microsoft.com/office/drawing/2014/main" id="{68DA9FAC-8079-6668-62F4-885DCC405A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5601"/>
            <a:ext cx="5181600" cy="4051385"/>
          </a:xfrm>
          <a:ln w="50800">
            <a:solidFill>
              <a:srgbClr val="FFC000"/>
            </a:solidFill>
          </a:ln>
        </p:spPr>
      </p:pic>
    </p:spTree>
    <p:extLst>
      <p:ext uri="{BB962C8B-B14F-4D97-AF65-F5344CB8AC3E}">
        <p14:creationId xmlns:p14="http://schemas.microsoft.com/office/powerpoint/2010/main" val="20299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4621A-8BFA-6C69-C50E-A9B686E852AF}"/>
              </a:ext>
            </a:extLst>
          </p:cNvPr>
          <p:cNvSpPr>
            <a:spLocks noGrp="1"/>
          </p:cNvSpPr>
          <p:nvPr>
            <p:ph type="title"/>
          </p:nvPr>
        </p:nvSpPr>
        <p:spPr/>
        <p:txBody>
          <a:bodyPr/>
          <a:lstStyle/>
          <a:p>
            <a:pPr algn="ctr"/>
            <a:r>
              <a:rPr lang="en-US" dirty="0"/>
              <a:t>How’d That Work Out?</a:t>
            </a:r>
          </a:p>
        </p:txBody>
      </p:sp>
      <p:pic>
        <p:nvPicPr>
          <p:cNvPr id="6" name="Content Placeholder 5" descr="A painting of a person kneeling on a knee&#10;&#10;Description automatically generated">
            <a:extLst>
              <a:ext uri="{FF2B5EF4-FFF2-40B4-BE49-F238E27FC236}">
                <a16:creationId xmlns:a16="http://schemas.microsoft.com/office/drawing/2014/main" id="{972A2E45-9271-AD8D-A77E-AAA3EB8A0E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3254" y="1845877"/>
            <a:ext cx="4935748" cy="4262692"/>
          </a:xfrm>
          <a:ln w="50800">
            <a:solidFill>
              <a:srgbClr val="FFC000"/>
            </a:solidFill>
          </a:ln>
        </p:spPr>
      </p:pic>
      <p:pic>
        <p:nvPicPr>
          <p:cNvPr id="8" name="Content Placeholder 7" descr="A group of people in ancient armor&#10;&#10;Description automatically generated">
            <a:extLst>
              <a:ext uri="{FF2B5EF4-FFF2-40B4-BE49-F238E27FC236}">
                <a16:creationId xmlns:a16="http://schemas.microsoft.com/office/drawing/2014/main" id="{8D2F724C-7B3C-2147-DB86-4D2A77D770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57512" y="1825625"/>
            <a:ext cx="3810975" cy="4351338"/>
          </a:xfrm>
          <a:ln w="50800">
            <a:solidFill>
              <a:srgbClr val="FFC000"/>
            </a:solidFill>
          </a:ln>
        </p:spPr>
      </p:pic>
    </p:spTree>
    <p:extLst>
      <p:ext uri="{BB962C8B-B14F-4D97-AF65-F5344CB8AC3E}">
        <p14:creationId xmlns:p14="http://schemas.microsoft.com/office/powerpoint/2010/main" val="246184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566887-59F3-9BA7-2A3B-2635DDD702F7}"/>
              </a:ext>
            </a:extLst>
          </p:cNvPr>
          <p:cNvSpPr>
            <a:spLocks noGrp="1"/>
          </p:cNvSpPr>
          <p:nvPr>
            <p:ph type="title"/>
          </p:nvPr>
        </p:nvSpPr>
        <p:spPr/>
        <p:txBody>
          <a:bodyPr/>
          <a:lstStyle/>
          <a:p>
            <a:pPr algn="ctr"/>
            <a:r>
              <a:rPr lang="en-US" dirty="0"/>
              <a:t>The Lord and the Apostle</a:t>
            </a:r>
          </a:p>
        </p:txBody>
      </p:sp>
      <p:sp>
        <p:nvSpPr>
          <p:cNvPr id="6" name="Text Placeholder 5">
            <a:extLst>
              <a:ext uri="{FF2B5EF4-FFF2-40B4-BE49-F238E27FC236}">
                <a16:creationId xmlns:a16="http://schemas.microsoft.com/office/drawing/2014/main" id="{D23BCD88-BF2D-F359-6651-12CDB38172CF}"/>
              </a:ext>
            </a:extLst>
          </p:cNvPr>
          <p:cNvSpPr>
            <a:spLocks noGrp="1"/>
          </p:cNvSpPr>
          <p:nvPr>
            <p:ph type="body" idx="1"/>
          </p:nvPr>
        </p:nvSpPr>
        <p:spPr/>
        <p:txBody>
          <a:bodyPr/>
          <a:lstStyle/>
          <a:p>
            <a:r>
              <a:rPr lang="en-US" dirty="0"/>
              <a:t>Jesus and the Mob</a:t>
            </a:r>
          </a:p>
        </p:txBody>
      </p:sp>
      <p:sp>
        <p:nvSpPr>
          <p:cNvPr id="7" name="Content Placeholder 6">
            <a:extLst>
              <a:ext uri="{FF2B5EF4-FFF2-40B4-BE49-F238E27FC236}">
                <a16:creationId xmlns:a16="http://schemas.microsoft.com/office/drawing/2014/main" id="{4AABFC3D-2BC4-C7FB-5407-36A425AABC16}"/>
              </a:ext>
            </a:extLst>
          </p:cNvPr>
          <p:cNvSpPr>
            <a:spLocks noGrp="1"/>
          </p:cNvSpPr>
          <p:nvPr>
            <p:ph sz="half" idx="2"/>
          </p:nvPr>
        </p:nvSpPr>
        <p:spPr/>
        <p:txBody>
          <a:bodyPr/>
          <a:lstStyle/>
          <a:p>
            <a:pPr marL="514350" indent="-514350">
              <a:buFont typeface="+mj-lt"/>
              <a:buAutoNum type="arabicPeriod"/>
            </a:pPr>
            <a:r>
              <a:rPr lang="en-US" dirty="0"/>
              <a:t>Accused of blasphemy vs.</a:t>
            </a:r>
            <a:br>
              <a:rPr lang="en-US" dirty="0"/>
            </a:br>
            <a:r>
              <a:rPr lang="en-US" dirty="0"/>
              <a:t>the Temple</a:t>
            </a:r>
          </a:p>
          <a:p>
            <a:pPr marL="514350" indent="-514350">
              <a:buFont typeface="+mj-lt"/>
              <a:buAutoNum type="arabicPeriod"/>
            </a:pPr>
            <a:r>
              <a:rPr lang="en-US" dirty="0"/>
              <a:t>“Crucify Him!”</a:t>
            </a:r>
          </a:p>
          <a:p>
            <a:pPr marL="514350" indent="-514350">
              <a:buFont typeface="+mj-lt"/>
              <a:buAutoNum type="arabicPeriod"/>
            </a:pPr>
            <a:r>
              <a:rPr lang="en-US" dirty="0"/>
              <a:t>Romans battered Jesus</a:t>
            </a:r>
          </a:p>
          <a:p>
            <a:pPr marL="514350" indent="-514350">
              <a:buFont typeface="+mj-lt"/>
              <a:buAutoNum type="arabicPeriod"/>
            </a:pPr>
            <a:r>
              <a:rPr lang="en-US" dirty="0"/>
              <a:t>Who? Are you king…?</a:t>
            </a:r>
            <a:br>
              <a:rPr lang="en-US" dirty="0"/>
            </a:br>
            <a:endParaRPr lang="en-US" dirty="0"/>
          </a:p>
          <a:p>
            <a:pPr marL="514350" indent="-514350">
              <a:buFont typeface="+mj-lt"/>
              <a:buAutoNum type="arabicPeriod"/>
            </a:pPr>
            <a:r>
              <a:rPr lang="en-US" dirty="0"/>
              <a:t>Crowd interrupts</a:t>
            </a:r>
          </a:p>
        </p:txBody>
      </p:sp>
      <p:sp>
        <p:nvSpPr>
          <p:cNvPr id="8" name="Text Placeholder 7">
            <a:extLst>
              <a:ext uri="{FF2B5EF4-FFF2-40B4-BE49-F238E27FC236}">
                <a16:creationId xmlns:a16="http://schemas.microsoft.com/office/drawing/2014/main" id="{689AF000-854A-26A0-096D-148B51789114}"/>
              </a:ext>
            </a:extLst>
          </p:cNvPr>
          <p:cNvSpPr>
            <a:spLocks noGrp="1"/>
          </p:cNvSpPr>
          <p:nvPr>
            <p:ph type="body" sz="quarter" idx="3"/>
          </p:nvPr>
        </p:nvSpPr>
        <p:spPr/>
        <p:txBody>
          <a:bodyPr/>
          <a:lstStyle/>
          <a:p>
            <a:r>
              <a:rPr lang="en-US" dirty="0"/>
              <a:t>Paul and the Mob</a:t>
            </a:r>
          </a:p>
        </p:txBody>
      </p:sp>
      <p:sp>
        <p:nvSpPr>
          <p:cNvPr id="9" name="Content Placeholder 8">
            <a:extLst>
              <a:ext uri="{FF2B5EF4-FFF2-40B4-BE49-F238E27FC236}">
                <a16:creationId xmlns:a16="http://schemas.microsoft.com/office/drawing/2014/main" id="{51FC2B8E-8769-39D4-B25C-15616A5AF26A}"/>
              </a:ext>
            </a:extLst>
          </p:cNvPr>
          <p:cNvSpPr>
            <a:spLocks noGrp="1"/>
          </p:cNvSpPr>
          <p:nvPr>
            <p:ph sz="quarter" idx="4"/>
          </p:nvPr>
        </p:nvSpPr>
        <p:spPr/>
        <p:txBody>
          <a:bodyPr/>
          <a:lstStyle/>
          <a:p>
            <a:pPr marL="514350" indent="-514350">
              <a:buFont typeface="+mj-lt"/>
              <a:buAutoNum type="arabicPeriod"/>
            </a:pPr>
            <a:r>
              <a:rPr lang="en-US" dirty="0"/>
              <a:t>Accused of blasphemy vs. Temple (v. 28)</a:t>
            </a:r>
          </a:p>
          <a:p>
            <a:pPr marL="514350" indent="-514350">
              <a:buFont typeface="+mj-lt"/>
              <a:buAutoNum type="arabicPeriod"/>
            </a:pPr>
            <a:r>
              <a:rPr lang="en-US" dirty="0"/>
              <a:t>“Away with him!” (v. 36)</a:t>
            </a:r>
          </a:p>
          <a:p>
            <a:pPr marL="514350" indent="-514350">
              <a:buFont typeface="+mj-lt"/>
              <a:buAutoNum type="arabicPeriod"/>
            </a:pPr>
            <a:r>
              <a:rPr lang="en-US" dirty="0"/>
              <a:t>Mob battered Paul (v. 32)</a:t>
            </a:r>
          </a:p>
          <a:p>
            <a:pPr marL="514350" indent="-514350">
              <a:buFont typeface="+mj-lt"/>
              <a:buAutoNum type="arabicPeriod"/>
            </a:pPr>
            <a:r>
              <a:rPr lang="en-US" dirty="0"/>
              <a:t>Who? What have you…?</a:t>
            </a:r>
            <a:br>
              <a:rPr lang="en-US" dirty="0"/>
            </a:br>
            <a:r>
              <a:rPr lang="en-US" dirty="0"/>
              <a:t>(v. 33)</a:t>
            </a:r>
          </a:p>
          <a:p>
            <a:pPr marL="514350" indent="-514350">
              <a:buFont typeface="+mj-lt"/>
              <a:buAutoNum type="arabicPeriod"/>
            </a:pPr>
            <a:r>
              <a:rPr lang="en-US" dirty="0"/>
              <a:t>Crowd interrupts (v. 34)</a:t>
            </a:r>
          </a:p>
        </p:txBody>
      </p:sp>
    </p:spTree>
    <p:extLst>
      <p:ext uri="{BB962C8B-B14F-4D97-AF65-F5344CB8AC3E}">
        <p14:creationId xmlns:p14="http://schemas.microsoft.com/office/powerpoint/2010/main" val="6206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 calcmode="lin" valueType="num">
                                      <p:cBhvr additive="base">
                                        <p:cTn id="37"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anim calcmode="lin" valueType="num">
                                      <p:cBhvr additive="base">
                                        <p:cTn id="61"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B9DED6-C0FB-1559-6F53-AB516C0DEFD0}"/>
              </a:ext>
            </a:extLst>
          </p:cNvPr>
          <p:cNvSpPr>
            <a:spLocks noGrp="1"/>
          </p:cNvSpPr>
          <p:nvPr>
            <p:ph type="title"/>
          </p:nvPr>
        </p:nvSpPr>
        <p:spPr/>
        <p:txBody>
          <a:bodyPr/>
          <a:lstStyle/>
          <a:p>
            <a:r>
              <a:rPr lang="en-US" dirty="0"/>
              <a:t>Paul’s Defense (Parts 1 &amp; 2) </a:t>
            </a:r>
            <a:br>
              <a:rPr lang="en-US" dirty="0"/>
            </a:br>
            <a:r>
              <a:rPr lang="en-US" sz="1800" dirty="0">
                <a:effectLst/>
                <a:latin typeface="Calibri" panose="020F0502020204030204" pitchFamily="34" charset="0"/>
                <a:ea typeface="Aptos" panose="020B0004020202020204" pitchFamily="34" charset="0"/>
              </a:rPr>
              <a:t>Schnabel, </a:t>
            </a:r>
            <a:r>
              <a:rPr lang="en-US" sz="1800" dirty="0" err="1">
                <a:effectLst/>
                <a:latin typeface="Calibri" panose="020F0502020204030204" pitchFamily="34" charset="0"/>
                <a:ea typeface="Aptos" panose="020B0004020202020204" pitchFamily="34" charset="0"/>
              </a:rPr>
              <a:t>Eckhard</a:t>
            </a:r>
            <a:r>
              <a:rPr lang="en-US" sz="1800" dirty="0">
                <a:effectLst/>
                <a:latin typeface="Calibri" panose="020F0502020204030204" pitchFamily="34" charset="0"/>
                <a:ea typeface="Aptos" panose="020B0004020202020204" pitchFamily="34" charset="0"/>
              </a:rPr>
              <a:t> J., </a:t>
            </a:r>
            <a:r>
              <a:rPr lang="en-US" sz="1800" i="1" dirty="0">
                <a:effectLst/>
                <a:latin typeface="Calibri" panose="020F0502020204030204" pitchFamily="34" charset="0"/>
                <a:ea typeface="Aptos" panose="020B0004020202020204" pitchFamily="34" charset="0"/>
              </a:rPr>
              <a:t>Zondervan Exegetical Commentary on the New Testament: Book 5: Acts</a:t>
            </a:r>
            <a:r>
              <a:rPr lang="en-US" sz="1800" dirty="0">
                <a:effectLst/>
                <a:latin typeface="Calibri" panose="020F0502020204030204" pitchFamily="34" charset="0"/>
                <a:ea typeface="Aptos" panose="020B0004020202020204" pitchFamily="34" charset="0"/>
              </a:rPr>
              <a:t> (Grand Rapids, MI: Zondervan Academic, 2012), p. 1568.</a:t>
            </a:r>
            <a:endParaRPr lang="en-US" dirty="0"/>
          </a:p>
        </p:txBody>
      </p:sp>
      <p:sp>
        <p:nvSpPr>
          <p:cNvPr id="8" name="Content Placeholder 7">
            <a:extLst>
              <a:ext uri="{FF2B5EF4-FFF2-40B4-BE49-F238E27FC236}">
                <a16:creationId xmlns:a16="http://schemas.microsoft.com/office/drawing/2014/main" id="{8DC5E980-69D0-8113-48F6-51039421CFE7}"/>
              </a:ext>
            </a:extLst>
          </p:cNvPr>
          <p:cNvSpPr>
            <a:spLocks noGrp="1"/>
          </p:cNvSpPr>
          <p:nvPr>
            <p:ph idx="1"/>
          </p:nvPr>
        </p:nvSpPr>
        <p:spPr/>
        <p:txBody>
          <a:bodyPr>
            <a:noAutofit/>
          </a:bodyPr>
          <a:lstStyle/>
          <a:p>
            <a:pPr marL="0" indent="0">
              <a:buNone/>
            </a:pPr>
            <a:r>
              <a:rPr lang="en-US" sz="2800" dirty="0"/>
              <a:t>3. The facts of the case (</a:t>
            </a:r>
            <a:r>
              <a:rPr lang="en-US" sz="2800" i="1" dirty="0" err="1"/>
              <a:t>narratio</a:t>
            </a:r>
            <a:r>
              <a:rPr lang="en-US" sz="2800" dirty="0"/>
              <a:t>) (22:3–21)  </a:t>
            </a:r>
            <a:br>
              <a:rPr lang="en-US" sz="2800" dirty="0"/>
            </a:br>
            <a:r>
              <a:rPr lang="en-US" sz="2800" dirty="0"/>
              <a:t>	a. Paul’s life before his conversion (22:3–5)  </a:t>
            </a:r>
            <a:br>
              <a:rPr lang="en-US" sz="2800" dirty="0"/>
            </a:br>
            <a:r>
              <a:rPr lang="en-US" sz="2800" dirty="0"/>
              <a:t>		</a:t>
            </a:r>
            <a:r>
              <a:rPr lang="en-US" sz="2800" dirty="0" err="1"/>
              <a:t>i</a:t>
            </a:r>
            <a:r>
              <a:rPr lang="en-US" sz="2800" dirty="0"/>
              <a:t>. Paul’s Jewish credentials (22:3) </a:t>
            </a:r>
            <a:br>
              <a:rPr lang="en-US" sz="2800" dirty="0"/>
            </a:br>
            <a:r>
              <a:rPr lang="en-US" sz="2800" dirty="0"/>
              <a:t>		ii. Paul’s activity as a persecutor of the followers of Jesus</a:t>
            </a:r>
            <a:br>
              <a:rPr lang="en-US" sz="2800" dirty="0"/>
            </a:br>
            <a:r>
              <a:rPr lang="en-US" sz="2800" dirty="0"/>
              <a:t>                           (22:4–5) </a:t>
            </a:r>
            <a:br>
              <a:rPr lang="en-US" sz="2800" dirty="0"/>
            </a:br>
            <a:r>
              <a:rPr lang="en-US" sz="2800" dirty="0"/>
              <a:t>	b. Paul’s conversion (22:6–16)  </a:t>
            </a:r>
            <a:br>
              <a:rPr lang="en-US" sz="2800" dirty="0"/>
            </a:br>
            <a:r>
              <a:rPr lang="en-US" sz="2800" dirty="0"/>
              <a:t>		</a:t>
            </a:r>
            <a:r>
              <a:rPr lang="en-US" sz="2800" dirty="0" err="1"/>
              <a:t>i</a:t>
            </a:r>
            <a:r>
              <a:rPr lang="en-US" sz="2800" dirty="0"/>
              <a:t>. Paul’s encounter with Jesus of Nazareth on the road to</a:t>
            </a:r>
            <a:br>
              <a:rPr lang="en-US" sz="2800" dirty="0"/>
            </a:br>
            <a:r>
              <a:rPr lang="en-US" sz="2800" dirty="0"/>
              <a:t>                          Damascus (22:6–11) </a:t>
            </a:r>
            <a:br>
              <a:rPr lang="en-US" sz="2800" dirty="0"/>
            </a:br>
            <a:r>
              <a:rPr lang="en-US" sz="2800" dirty="0"/>
              <a:t>		ii. Paul’s commission by God to be a witness of Jesus to</a:t>
            </a:r>
            <a:br>
              <a:rPr lang="en-US" sz="2800" dirty="0"/>
            </a:br>
            <a:r>
              <a:rPr lang="en-US" sz="2800" dirty="0"/>
              <a:t>                           the world (22:12–16) </a:t>
            </a:r>
            <a:br>
              <a:rPr lang="en-US" sz="2800" dirty="0"/>
            </a:br>
            <a:endParaRPr lang="en-US" sz="2800" dirty="0"/>
          </a:p>
        </p:txBody>
      </p:sp>
    </p:spTree>
    <p:extLst>
      <p:ext uri="{BB962C8B-B14F-4D97-AF65-F5344CB8AC3E}">
        <p14:creationId xmlns:p14="http://schemas.microsoft.com/office/powerpoint/2010/main" val="169583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2A15A1E4-B3AD-BFB5-919E-6AF71161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0"/>
            <a:ext cx="11263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BD6C56-097F-2223-7331-6A4154D508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923" y="4433454"/>
            <a:ext cx="1438037" cy="958177"/>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2048F906-3488-8F6E-72F8-8F7B5E02FE00}"/>
              </a:ext>
            </a:extLst>
          </p:cNvPr>
          <p:cNvPicPr>
            <a:picLocks noChangeAspect="1"/>
          </p:cNvPicPr>
          <p:nvPr/>
        </p:nvPicPr>
        <p:blipFill>
          <a:blip r:embed="rId4"/>
          <a:stretch>
            <a:fillRect/>
          </a:stretch>
        </p:blipFill>
        <p:spPr>
          <a:xfrm>
            <a:off x="9669854" y="5159179"/>
            <a:ext cx="1234772" cy="1698821"/>
          </a:xfrm>
          <a:prstGeom prst="rect">
            <a:avLst/>
          </a:prstGeom>
          <a:ln w="38100">
            <a:solidFill>
              <a:srgbClr val="0070C0"/>
            </a:solidFill>
          </a:ln>
        </p:spPr>
      </p:pic>
      <p:cxnSp>
        <p:nvCxnSpPr>
          <p:cNvPr id="3" name="Straight Arrow Connector 2">
            <a:extLst>
              <a:ext uri="{FF2B5EF4-FFF2-40B4-BE49-F238E27FC236}">
                <a16:creationId xmlns:a16="http://schemas.microsoft.com/office/drawing/2014/main" id="{812C0636-D473-E7D8-C486-07DB0064E140}"/>
              </a:ext>
            </a:extLst>
          </p:cNvPr>
          <p:cNvCxnSpPr/>
          <p:nvPr/>
        </p:nvCxnSpPr>
        <p:spPr>
          <a:xfrm flipV="1">
            <a:off x="4054764" y="2770909"/>
            <a:ext cx="120072" cy="110836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CA469753-9713-F492-19B3-FD572C51826D}"/>
              </a:ext>
            </a:extLst>
          </p:cNvPr>
          <p:cNvSpPr>
            <a:spLocks noGrp="1"/>
          </p:cNvSpPr>
          <p:nvPr>
            <p:ph type="title"/>
          </p:nvPr>
        </p:nvSpPr>
        <p:spPr>
          <a:xfrm>
            <a:off x="755072" y="228383"/>
            <a:ext cx="10515600" cy="1325563"/>
          </a:xfrm>
          <a:solidFill>
            <a:schemeClr val="accent4">
              <a:lumMod val="20000"/>
              <a:lumOff val="80000"/>
            </a:schemeClr>
          </a:solidFill>
        </p:spPr>
        <p:txBody>
          <a:bodyPr>
            <a:normAutofit/>
          </a:bodyPr>
          <a:lstStyle/>
          <a:p>
            <a:r>
              <a:rPr lang="en-US" sz="2800" i="1" dirty="0">
                <a:effectLst/>
                <a:latin typeface="Aptos" panose="020B0004020202020204" pitchFamily="34" charset="0"/>
                <a:ea typeface="Aptos" panose="020B0004020202020204" pitchFamily="34" charset="0"/>
                <a:cs typeface="Arial" panose="020B0604020202020204" pitchFamily="34" charset="0"/>
              </a:rPr>
              <a:t>1) After it happened that we had pulled ourselves away from them, we raised our sails, sailing a straight course, we came to Kos/Cos. Then, the next day to Rhodes, and then to </a:t>
            </a:r>
            <a:r>
              <a:rPr lang="en-US" sz="2800" i="1" dirty="0" err="1">
                <a:effectLst/>
                <a:latin typeface="Aptos" panose="020B0004020202020204" pitchFamily="34" charset="0"/>
                <a:ea typeface="Aptos" panose="020B0004020202020204" pitchFamily="34" charset="0"/>
                <a:cs typeface="Arial" panose="020B0604020202020204" pitchFamily="34" charset="0"/>
              </a:rPr>
              <a:t>Patara</a:t>
            </a:r>
            <a:r>
              <a:rPr lang="en-US" sz="2800" i="1" dirty="0">
                <a:effectLst/>
                <a:latin typeface="Aptos" panose="020B0004020202020204" pitchFamily="34" charset="0"/>
                <a:ea typeface="Aptos" panose="020B0004020202020204" pitchFamily="34" charset="0"/>
                <a:cs typeface="Arial" panose="020B0604020202020204" pitchFamily="34" charset="0"/>
              </a:rPr>
              <a:t>. </a:t>
            </a:r>
            <a:r>
              <a:rPr lang="en-US" sz="2800" dirty="0">
                <a:effectLst/>
                <a:latin typeface="Aptos" panose="020B0004020202020204" pitchFamily="34" charset="0"/>
                <a:ea typeface="Aptos" panose="020B0004020202020204" pitchFamily="34" charset="0"/>
                <a:cs typeface="Arial" panose="020B0604020202020204" pitchFamily="34" charset="0"/>
              </a:rPr>
              <a:t>[PJT] </a:t>
            </a:r>
            <a:endParaRPr lang="en-US" sz="2800" dirty="0"/>
          </a:p>
        </p:txBody>
      </p:sp>
    </p:spTree>
    <p:extLst>
      <p:ext uri="{BB962C8B-B14F-4D97-AF65-F5344CB8AC3E}">
        <p14:creationId xmlns:p14="http://schemas.microsoft.com/office/powerpoint/2010/main" val="25469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FCE35-2026-DB13-BF79-4B2C9871C3F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27E0BC9-5AF8-47B4-6529-57B6B36EEFDD}"/>
              </a:ext>
            </a:extLst>
          </p:cNvPr>
          <p:cNvSpPr>
            <a:spLocks noGrp="1"/>
          </p:cNvSpPr>
          <p:nvPr>
            <p:ph type="title"/>
          </p:nvPr>
        </p:nvSpPr>
        <p:spPr/>
        <p:txBody>
          <a:bodyPr/>
          <a:lstStyle/>
          <a:p>
            <a:r>
              <a:rPr lang="en-US" dirty="0"/>
              <a:t>Paul’s Defense (Part 3)</a:t>
            </a:r>
            <a:br>
              <a:rPr lang="en-US" dirty="0"/>
            </a:br>
            <a:r>
              <a:rPr lang="en-US" sz="1800" dirty="0">
                <a:effectLst/>
                <a:latin typeface="Calibri" panose="020F0502020204030204" pitchFamily="34" charset="0"/>
                <a:ea typeface="Aptos" panose="020B0004020202020204" pitchFamily="34" charset="0"/>
              </a:rPr>
              <a:t>Schnabel, </a:t>
            </a:r>
            <a:r>
              <a:rPr lang="en-US" sz="1800" dirty="0" err="1">
                <a:effectLst/>
                <a:latin typeface="Calibri" panose="020F0502020204030204" pitchFamily="34" charset="0"/>
                <a:ea typeface="Aptos" panose="020B0004020202020204" pitchFamily="34" charset="0"/>
              </a:rPr>
              <a:t>Eckhard</a:t>
            </a:r>
            <a:r>
              <a:rPr lang="en-US" sz="1800" dirty="0">
                <a:effectLst/>
                <a:latin typeface="Calibri" panose="020F0502020204030204" pitchFamily="34" charset="0"/>
                <a:ea typeface="Aptos" panose="020B0004020202020204" pitchFamily="34" charset="0"/>
              </a:rPr>
              <a:t> J., </a:t>
            </a:r>
            <a:r>
              <a:rPr lang="en-US" sz="1800" i="1" dirty="0">
                <a:effectLst/>
                <a:latin typeface="Calibri" panose="020F0502020204030204" pitchFamily="34" charset="0"/>
                <a:ea typeface="Aptos" panose="020B0004020202020204" pitchFamily="34" charset="0"/>
              </a:rPr>
              <a:t>Zondervan Exegetical Commentary on the New Testament: Book 5: Acts</a:t>
            </a:r>
            <a:r>
              <a:rPr lang="en-US" sz="1800" dirty="0">
                <a:effectLst/>
                <a:latin typeface="Calibri" panose="020F0502020204030204" pitchFamily="34" charset="0"/>
                <a:ea typeface="Aptos" panose="020B0004020202020204" pitchFamily="34" charset="0"/>
              </a:rPr>
              <a:t> (Grand Rapids, MI: Zondervan Academic, 2012), p. 1568.</a:t>
            </a:r>
            <a:endParaRPr lang="en-US" dirty="0"/>
          </a:p>
        </p:txBody>
      </p:sp>
      <p:sp>
        <p:nvSpPr>
          <p:cNvPr id="8" name="Content Placeholder 7">
            <a:extLst>
              <a:ext uri="{FF2B5EF4-FFF2-40B4-BE49-F238E27FC236}">
                <a16:creationId xmlns:a16="http://schemas.microsoft.com/office/drawing/2014/main" id="{FADCDBFE-545B-7DD7-2D9A-89D6EFB9A975}"/>
              </a:ext>
            </a:extLst>
          </p:cNvPr>
          <p:cNvSpPr>
            <a:spLocks noGrp="1"/>
          </p:cNvSpPr>
          <p:nvPr>
            <p:ph idx="1"/>
          </p:nvPr>
        </p:nvSpPr>
        <p:spPr/>
        <p:txBody>
          <a:bodyPr>
            <a:noAutofit/>
          </a:bodyPr>
          <a:lstStyle/>
          <a:p>
            <a:pPr marL="0" indent="0">
              <a:buNone/>
            </a:pPr>
            <a:r>
              <a:rPr lang="en-US" sz="2800" dirty="0"/>
              <a:t>	c. Paul’s vision in the temple after his return to Jerusalem</a:t>
            </a:r>
            <a:br>
              <a:rPr lang="en-US" sz="2800" dirty="0"/>
            </a:br>
            <a:r>
              <a:rPr lang="en-US" sz="2800" dirty="0"/>
              <a:t>               (22:17–21)  </a:t>
            </a:r>
            <a:br>
              <a:rPr lang="en-US" sz="2800" dirty="0"/>
            </a:br>
            <a:r>
              <a:rPr lang="en-US" sz="2800" dirty="0"/>
              <a:t>		</a:t>
            </a:r>
            <a:r>
              <a:rPr lang="en-US" sz="2800" dirty="0" err="1"/>
              <a:t>i</a:t>
            </a:r>
            <a:r>
              <a:rPr lang="en-US" sz="2800" dirty="0"/>
              <a:t>. Paul’s return to Jerusalem and his vision (22:17) </a:t>
            </a:r>
            <a:br>
              <a:rPr lang="en-US" sz="2800" dirty="0"/>
            </a:br>
            <a:r>
              <a:rPr lang="en-US" sz="2800" dirty="0"/>
              <a:t>		ii. Jesus’ directive to leave Jerusalem because of the</a:t>
            </a:r>
            <a:br>
              <a:rPr lang="en-US" sz="2800" dirty="0"/>
            </a:br>
            <a:r>
              <a:rPr lang="en-US" sz="2800" dirty="0"/>
              <a:t>                           Jews’ unbelief (22:18) </a:t>
            </a:r>
            <a:br>
              <a:rPr lang="en-US" sz="2800" dirty="0"/>
            </a:br>
            <a:r>
              <a:rPr lang="en-US" sz="2800" dirty="0"/>
              <a:t>		iii. Paul’s protest that he can be an effective witness in</a:t>
            </a:r>
            <a:br>
              <a:rPr lang="en-US" sz="2800" dirty="0"/>
            </a:br>
            <a:r>
              <a:rPr lang="en-US" sz="2800" dirty="0"/>
              <a:t>                            Jerusalem (22:19–20) </a:t>
            </a:r>
            <a:br>
              <a:rPr lang="en-US" sz="2800" dirty="0"/>
            </a:br>
            <a:r>
              <a:rPr lang="en-US" sz="2800" dirty="0"/>
              <a:t>		iv. Jesus’ directive to Paul to go far away to the Gentiles</a:t>
            </a:r>
            <a:br>
              <a:rPr lang="en-US" sz="2800" dirty="0"/>
            </a:br>
            <a:r>
              <a:rPr lang="en-US" sz="2800" dirty="0"/>
              <a:t>                           (22:21)</a:t>
            </a:r>
          </a:p>
        </p:txBody>
      </p:sp>
    </p:spTree>
    <p:extLst>
      <p:ext uri="{BB962C8B-B14F-4D97-AF65-F5344CB8AC3E}">
        <p14:creationId xmlns:p14="http://schemas.microsoft.com/office/powerpoint/2010/main" val="1828136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3639-0D12-6125-5B9A-A21C0FB2DB26}"/>
              </a:ext>
            </a:extLst>
          </p:cNvPr>
          <p:cNvSpPr>
            <a:spLocks noGrp="1"/>
          </p:cNvSpPr>
          <p:nvPr>
            <p:ph type="title"/>
          </p:nvPr>
        </p:nvSpPr>
        <p:spPr/>
        <p:txBody>
          <a:bodyPr/>
          <a:lstStyle/>
          <a:p>
            <a:pPr algn="ctr"/>
            <a:r>
              <a:rPr lang="en-US" dirty="0"/>
              <a:t>Three Accounts of Paul’s Experience</a:t>
            </a:r>
          </a:p>
        </p:txBody>
      </p:sp>
      <p:graphicFrame>
        <p:nvGraphicFramePr>
          <p:cNvPr id="4" name="Content Placeholder 3">
            <a:extLst>
              <a:ext uri="{FF2B5EF4-FFF2-40B4-BE49-F238E27FC236}">
                <a16:creationId xmlns:a16="http://schemas.microsoft.com/office/drawing/2014/main" id="{422870FB-1E52-D8F0-4AB2-14191FB5AD85}"/>
              </a:ext>
            </a:extLst>
          </p:cNvPr>
          <p:cNvGraphicFramePr>
            <a:graphicFrameLocks noGrp="1"/>
          </p:cNvGraphicFramePr>
          <p:nvPr>
            <p:ph idx="1"/>
            <p:extLst>
              <p:ext uri="{D42A27DB-BD31-4B8C-83A1-F6EECF244321}">
                <p14:modId xmlns:p14="http://schemas.microsoft.com/office/powerpoint/2010/main" val="3545737586"/>
              </p:ext>
            </p:extLst>
          </p:nvPr>
        </p:nvGraphicFramePr>
        <p:xfrm>
          <a:off x="838200" y="1825625"/>
          <a:ext cx="10515597" cy="2225040"/>
        </p:xfrm>
        <a:graphic>
          <a:graphicData uri="http://schemas.openxmlformats.org/drawingml/2006/table">
            <a:tbl>
              <a:tblPr firstRow="1" bandRow="1">
                <a:tableStyleId>{21E4AEA4-8DFA-4A89-87EB-49C32662AFE0}</a:tableStyleId>
              </a:tblPr>
              <a:tblGrid>
                <a:gridCol w="3505199">
                  <a:extLst>
                    <a:ext uri="{9D8B030D-6E8A-4147-A177-3AD203B41FA5}">
                      <a16:colId xmlns:a16="http://schemas.microsoft.com/office/drawing/2014/main" val="141738356"/>
                    </a:ext>
                  </a:extLst>
                </a:gridCol>
                <a:gridCol w="3505199">
                  <a:extLst>
                    <a:ext uri="{9D8B030D-6E8A-4147-A177-3AD203B41FA5}">
                      <a16:colId xmlns:a16="http://schemas.microsoft.com/office/drawing/2014/main" val="2180311727"/>
                    </a:ext>
                  </a:extLst>
                </a:gridCol>
                <a:gridCol w="3505199">
                  <a:extLst>
                    <a:ext uri="{9D8B030D-6E8A-4147-A177-3AD203B41FA5}">
                      <a16:colId xmlns:a16="http://schemas.microsoft.com/office/drawing/2014/main" val="1268281596"/>
                    </a:ext>
                  </a:extLst>
                </a:gridCol>
              </a:tblGrid>
              <a:tr h="370840">
                <a:tc>
                  <a:txBody>
                    <a:bodyPr/>
                    <a:lstStyle/>
                    <a:p>
                      <a:pPr algn="ctr" fontAlgn="b"/>
                      <a:r>
                        <a:rPr lang="en-US" sz="1600" b="1" i="0" u="none" strike="noStrike" dirty="0">
                          <a:solidFill>
                            <a:srgbClr val="000000"/>
                          </a:solidFill>
                          <a:effectLst/>
                          <a:latin typeface="Aptos Narrow" panose="020B0004020202020204" pitchFamily="34" charset="0"/>
                        </a:rPr>
                        <a:t>Acts 9:1-19</a:t>
                      </a:r>
                    </a:p>
                  </a:txBody>
                  <a:tcPr marL="9525" marR="9525" marT="9525" marB="0" anchor="b"/>
                </a:tc>
                <a:tc>
                  <a:txBody>
                    <a:bodyPr/>
                    <a:lstStyle/>
                    <a:p>
                      <a:pPr algn="ctr" fontAlgn="b"/>
                      <a:r>
                        <a:rPr lang="en-US" sz="1600" b="1" i="0" u="none" strike="noStrike">
                          <a:solidFill>
                            <a:srgbClr val="000000"/>
                          </a:solidFill>
                          <a:effectLst/>
                          <a:latin typeface="Aptos Narrow" panose="020B0004020202020204" pitchFamily="34" charset="0"/>
                        </a:rPr>
                        <a:t>Acts 22:6-21</a:t>
                      </a:r>
                    </a:p>
                  </a:txBody>
                  <a:tcPr marL="9525" marR="9525" marT="9525" marB="0" anchor="b"/>
                </a:tc>
                <a:tc>
                  <a:txBody>
                    <a:bodyPr/>
                    <a:lstStyle/>
                    <a:p>
                      <a:pPr algn="ctr" fontAlgn="b"/>
                      <a:r>
                        <a:rPr lang="en-US" sz="1600" b="1" i="0" u="none" strike="noStrike">
                          <a:solidFill>
                            <a:srgbClr val="000000"/>
                          </a:solidFill>
                          <a:effectLst/>
                          <a:latin typeface="Aptos Narrow" panose="020B0004020202020204" pitchFamily="34" charset="0"/>
                        </a:rPr>
                        <a:t>Acts 26:12-18</a:t>
                      </a:r>
                    </a:p>
                  </a:txBody>
                  <a:tcPr marL="9525" marR="9525" marT="9525" marB="0" anchor="b"/>
                </a:tc>
                <a:extLst>
                  <a:ext uri="{0D108BD9-81ED-4DB2-BD59-A6C34878D82A}">
                    <a16:rowId xmlns:a16="http://schemas.microsoft.com/office/drawing/2014/main" val="1348785323"/>
                  </a:ext>
                </a:extLst>
              </a:tr>
              <a:tr h="370840">
                <a:tc>
                  <a:txBody>
                    <a:bodyPr/>
                    <a:lstStyle/>
                    <a:p>
                      <a:pPr algn="l" fontAlgn="b"/>
                      <a:r>
                        <a:rPr lang="en-US" sz="1600" b="1" i="0" u="none" strike="noStrike">
                          <a:solidFill>
                            <a:srgbClr val="000000"/>
                          </a:solidFill>
                          <a:effectLst/>
                          <a:latin typeface="Aptos Narrow" panose="020B0004020202020204" pitchFamily="34" charset="0"/>
                        </a:rPr>
                        <a:t>Paul falls to ground in v. 4</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Paul falls to ground in v. 7</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All fall to ground in v. 14</a:t>
                      </a:r>
                    </a:p>
                  </a:txBody>
                  <a:tcPr marL="9525" marR="9525" marT="9525" marB="0" anchor="b"/>
                </a:tc>
                <a:extLst>
                  <a:ext uri="{0D108BD9-81ED-4DB2-BD59-A6C34878D82A}">
                    <a16:rowId xmlns:a16="http://schemas.microsoft.com/office/drawing/2014/main" val="3631378585"/>
                  </a:ext>
                </a:extLst>
              </a:tr>
              <a:tr h="370840">
                <a:tc>
                  <a:txBody>
                    <a:bodyPr/>
                    <a:lstStyle/>
                    <a:p>
                      <a:pPr algn="l" fontAlgn="b"/>
                      <a:r>
                        <a:rPr lang="en-US" sz="1600" b="1" i="0" u="none" strike="noStrike">
                          <a:solidFill>
                            <a:srgbClr val="000000"/>
                          </a:solidFill>
                          <a:effectLst/>
                          <a:latin typeface="Aptos Narrow" panose="020B0004020202020204" pitchFamily="34" charset="0"/>
                        </a:rPr>
                        <a:t>Paul surrounded by the light v. 3</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Companions see the light v. 9</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Paul only saw the light v. 13</a:t>
                      </a:r>
                    </a:p>
                  </a:txBody>
                  <a:tcPr marL="9525" marR="9525" marT="9525" marB="0" anchor="b"/>
                </a:tc>
                <a:extLst>
                  <a:ext uri="{0D108BD9-81ED-4DB2-BD59-A6C34878D82A}">
                    <a16:rowId xmlns:a16="http://schemas.microsoft.com/office/drawing/2014/main" val="274157611"/>
                  </a:ext>
                </a:extLst>
              </a:tr>
              <a:tr h="370840">
                <a:tc>
                  <a:txBody>
                    <a:bodyPr/>
                    <a:lstStyle/>
                    <a:p>
                      <a:pPr algn="l" fontAlgn="b"/>
                      <a:r>
                        <a:rPr lang="en-US" sz="1600" b="1" i="0" u="none" strike="noStrike">
                          <a:solidFill>
                            <a:srgbClr val="000000"/>
                          </a:solidFill>
                          <a:effectLst/>
                          <a:latin typeface="Aptos Narrow" panose="020B0004020202020204" pitchFamily="34" charset="0"/>
                        </a:rPr>
                        <a:t>Companions hear the voice v. 7</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None heard the voice v. 9</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Paul only heard Aramaic words v. 14</a:t>
                      </a:r>
                    </a:p>
                  </a:txBody>
                  <a:tcPr marL="9525" marR="9525" marT="9525" marB="0" anchor="b"/>
                </a:tc>
                <a:extLst>
                  <a:ext uri="{0D108BD9-81ED-4DB2-BD59-A6C34878D82A}">
                    <a16:rowId xmlns:a16="http://schemas.microsoft.com/office/drawing/2014/main" val="3019377505"/>
                  </a:ext>
                </a:extLst>
              </a:tr>
              <a:tr h="370840">
                <a:tc>
                  <a:txBody>
                    <a:bodyPr/>
                    <a:lstStyle/>
                    <a:p>
                      <a:pPr algn="l" fontAlgn="b"/>
                      <a:r>
                        <a:rPr lang="en-US" sz="1600" b="1" i="0" u="none" strike="noStrike">
                          <a:solidFill>
                            <a:srgbClr val="000000"/>
                          </a:solidFill>
                          <a:effectLst/>
                          <a:latin typeface="Aptos Narrow" panose="020B0004020202020204" pitchFamily="34" charset="0"/>
                        </a:rPr>
                        <a:t>Sent to Damascus for commissioning v. 6</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To Damascus for commission v. 10</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Commissioned in Temple vision vv. 16-17</a:t>
                      </a:r>
                    </a:p>
                  </a:txBody>
                  <a:tcPr marL="9525" marR="9525" marT="9525" marB="0" anchor="b"/>
                </a:tc>
                <a:extLst>
                  <a:ext uri="{0D108BD9-81ED-4DB2-BD59-A6C34878D82A}">
                    <a16:rowId xmlns:a16="http://schemas.microsoft.com/office/drawing/2014/main" val="1375711970"/>
                  </a:ext>
                </a:extLst>
              </a:tr>
              <a:tr h="370840">
                <a:tc>
                  <a:txBody>
                    <a:bodyPr/>
                    <a:lstStyle/>
                    <a:p>
                      <a:pPr algn="l" fontAlgn="b"/>
                      <a:r>
                        <a:rPr lang="en-US" sz="1600" b="1" i="0" u="none" strike="noStrike">
                          <a:solidFill>
                            <a:srgbClr val="000000"/>
                          </a:solidFill>
                          <a:effectLst/>
                          <a:latin typeface="Aptos Narrow" panose="020B0004020202020204" pitchFamily="34" charset="0"/>
                        </a:rPr>
                        <a:t>Jesus is speaking vv. 15, 17</a:t>
                      </a:r>
                    </a:p>
                  </a:txBody>
                  <a:tcPr marL="9525" marR="9525" marT="9525" marB="0" anchor="b"/>
                </a:tc>
                <a:tc>
                  <a:txBody>
                    <a:bodyPr/>
                    <a:lstStyle/>
                    <a:p>
                      <a:pPr algn="l" fontAlgn="b"/>
                      <a:r>
                        <a:rPr lang="en-US" sz="1600" b="1" i="0" u="none" strike="noStrike">
                          <a:solidFill>
                            <a:srgbClr val="000000"/>
                          </a:solidFill>
                          <a:effectLst/>
                          <a:latin typeface="Aptos Narrow" panose="020B0004020202020204" pitchFamily="34" charset="0"/>
                        </a:rPr>
                        <a:t>Ananias is speaking vv. 14-16</a:t>
                      </a:r>
                    </a:p>
                  </a:txBody>
                  <a:tcPr marL="9525" marR="9525" marT="9525" marB="0" anchor="b"/>
                </a:tc>
                <a:tc>
                  <a:txBody>
                    <a:bodyPr/>
                    <a:lstStyle/>
                    <a:p>
                      <a:pPr algn="l" fontAlgn="b"/>
                      <a:r>
                        <a:rPr lang="en-US" sz="1600" b="1" i="0" u="none" strike="noStrike" dirty="0">
                          <a:solidFill>
                            <a:srgbClr val="000000"/>
                          </a:solidFill>
                          <a:effectLst/>
                          <a:latin typeface="Aptos Narrow" panose="020B0004020202020204" pitchFamily="34" charset="0"/>
                        </a:rPr>
                        <a:t>Jesus is speaking vv. 16-18</a:t>
                      </a:r>
                    </a:p>
                  </a:txBody>
                  <a:tcPr marL="9525" marR="9525" marT="9525" marB="0" anchor="b"/>
                </a:tc>
                <a:extLst>
                  <a:ext uri="{0D108BD9-81ED-4DB2-BD59-A6C34878D82A}">
                    <a16:rowId xmlns:a16="http://schemas.microsoft.com/office/drawing/2014/main" val="4278314265"/>
                  </a:ext>
                </a:extLst>
              </a:tr>
            </a:tbl>
          </a:graphicData>
        </a:graphic>
      </p:graphicFrame>
    </p:spTree>
    <p:extLst>
      <p:ext uri="{BB962C8B-B14F-4D97-AF65-F5344CB8AC3E}">
        <p14:creationId xmlns:p14="http://schemas.microsoft.com/office/powerpoint/2010/main" val="2077678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9C11-7515-A1A8-437C-D4D63EB63CE7}"/>
              </a:ext>
            </a:extLst>
          </p:cNvPr>
          <p:cNvSpPr>
            <a:spLocks noGrp="1"/>
          </p:cNvSpPr>
          <p:nvPr>
            <p:ph type="title"/>
          </p:nvPr>
        </p:nvSpPr>
        <p:spPr>
          <a:xfrm>
            <a:off x="360219" y="365125"/>
            <a:ext cx="10993581" cy="1325563"/>
          </a:xfrm>
        </p:spPr>
        <p:txBody>
          <a:bodyPr/>
          <a:lstStyle/>
          <a:p>
            <a:pPr algn="ctr"/>
            <a:r>
              <a:rPr lang="en-US" dirty="0"/>
              <a:t>Comparison of Paul and Ezekiel</a:t>
            </a:r>
          </a:p>
        </p:txBody>
      </p:sp>
      <p:graphicFrame>
        <p:nvGraphicFramePr>
          <p:cNvPr id="4" name="Content Placeholder 3">
            <a:extLst>
              <a:ext uri="{FF2B5EF4-FFF2-40B4-BE49-F238E27FC236}">
                <a16:creationId xmlns:a16="http://schemas.microsoft.com/office/drawing/2014/main" id="{B68102EB-F886-CABF-4649-9B7DFDC8CCD5}"/>
              </a:ext>
            </a:extLst>
          </p:cNvPr>
          <p:cNvGraphicFramePr>
            <a:graphicFrameLocks noGrp="1"/>
          </p:cNvGraphicFramePr>
          <p:nvPr>
            <p:ph idx="1"/>
            <p:extLst>
              <p:ext uri="{D42A27DB-BD31-4B8C-83A1-F6EECF244321}">
                <p14:modId xmlns:p14="http://schemas.microsoft.com/office/powerpoint/2010/main" val="964065077"/>
              </p:ext>
            </p:extLst>
          </p:nvPr>
        </p:nvGraphicFramePr>
        <p:xfrm>
          <a:off x="360219" y="1825625"/>
          <a:ext cx="11252196" cy="2973705"/>
        </p:xfrm>
        <a:graphic>
          <a:graphicData uri="http://schemas.openxmlformats.org/drawingml/2006/table">
            <a:tbl>
              <a:tblPr firstRow="1" bandRow="1">
                <a:tableStyleId>{5C22544A-7EE6-4342-B048-85BDC9FD1C3A}</a:tableStyleId>
              </a:tblPr>
              <a:tblGrid>
                <a:gridCol w="3750732">
                  <a:extLst>
                    <a:ext uri="{9D8B030D-6E8A-4147-A177-3AD203B41FA5}">
                      <a16:colId xmlns:a16="http://schemas.microsoft.com/office/drawing/2014/main" val="3640112324"/>
                    </a:ext>
                  </a:extLst>
                </a:gridCol>
                <a:gridCol w="3750732">
                  <a:extLst>
                    <a:ext uri="{9D8B030D-6E8A-4147-A177-3AD203B41FA5}">
                      <a16:colId xmlns:a16="http://schemas.microsoft.com/office/drawing/2014/main" val="1898072067"/>
                    </a:ext>
                  </a:extLst>
                </a:gridCol>
                <a:gridCol w="3750732">
                  <a:extLst>
                    <a:ext uri="{9D8B030D-6E8A-4147-A177-3AD203B41FA5}">
                      <a16:colId xmlns:a16="http://schemas.microsoft.com/office/drawing/2014/main" val="4232601169"/>
                    </a:ext>
                  </a:extLst>
                </a:gridCol>
              </a:tblGrid>
              <a:tr h="370840">
                <a:tc>
                  <a:txBody>
                    <a:bodyPr/>
                    <a:lstStyle/>
                    <a:p>
                      <a:pPr algn="l" fontAlgn="b"/>
                      <a:r>
                        <a:rPr lang="en-US" sz="3200" b="1" i="0" u="none" strike="noStrike" dirty="0">
                          <a:solidFill>
                            <a:srgbClr val="000000"/>
                          </a:solidFill>
                          <a:effectLst/>
                          <a:latin typeface="Aptos Narrow" panose="020B0004020202020204" pitchFamily="34" charset="0"/>
                        </a:rPr>
                        <a:t>Call/ Commissioning</a:t>
                      </a:r>
                    </a:p>
                  </a:txBody>
                  <a:tcPr marL="9525" marR="9525" marT="9525" marB="0" anchor="b"/>
                </a:tc>
                <a:tc>
                  <a:txBody>
                    <a:bodyPr/>
                    <a:lstStyle/>
                    <a:p>
                      <a:pPr algn="ctr" fontAlgn="b"/>
                      <a:r>
                        <a:rPr lang="en-US" sz="3200" b="1" i="0" u="none" strike="noStrike">
                          <a:solidFill>
                            <a:srgbClr val="000000"/>
                          </a:solidFill>
                          <a:effectLst/>
                          <a:latin typeface="Aptos Narrow" panose="020B0004020202020204" pitchFamily="34" charset="0"/>
                        </a:rPr>
                        <a:t>Ezekiel</a:t>
                      </a:r>
                    </a:p>
                  </a:txBody>
                  <a:tcPr marL="9525" marR="9525" marT="9525" marB="0" anchor="b"/>
                </a:tc>
                <a:tc>
                  <a:txBody>
                    <a:bodyPr/>
                    <a:lstStyle/>
                    <a:p>
                      <a:pPr algn="ctr" fontAlgn="b"/>
                      <a:r>
                        <a:rPr lang="en-US" sz="3200" b="1" i="0" u="none" strike="noStrike">
                          <a:solidFill>
                            <a:srgbClr val="000000"/>
                          </a:solidFill>
                          <a:effectLst/>
                          <a:latin typeface="Aptos Narrow" panose="020B0004020202020204" pitchFamily="34" charset="0"/>
                        </a:rPr>
                        <a:t>Acts</a:t>
                      </a:r>
                    </a:p>
                  </a:txBody>
                  <a:tcPr marL="9525" marR="9525" marT="9525" marB="0" anchor="b"/>
                </a:tc>
                <a:extLst>
                  <a:ext uri="{0D108BD9-81ED-4DB2-BD59-A6C34878D82A}">
                    <a16:rowId xmlns:a16="http://schemas.microsoft.com/office/drawing/2014/main" val="4183196880"/>
                  </a:ext>
                </a:extLst>
              </a:tr>
              <a:tr h="370840">
                <a:tc>
                  <a:txBody>
                    <a:bodyPr/>
                    <a:lstStyle/>
                    <a:p>
                      <a:pPr algn="l" fontAlgn="b"/>
                      <a:r>
                        <a:rPr lang="en-US" sz="3200" b="0" i="0" u="none" strike="noStrike">
                          <a:solidFill>
                            <a:srgbClr val="000000"/>
                          </a:solidFill>
                          <a:effectLst/>
                          <a:latin typeface="Aptos Narrow" panose="020B0004020202020204" pitchFamily="34" charset="0"/>
                        </a:rPr>
                        <a:t>Saw the divine Glory</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1:28</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22:11</a:t>
                      </a:r>
                    </a:p>
                  </a:txBody>
                  <a:tcPr marL="9525" marR="9525" marT="9525" marB="0" anchor="b"/>
                </a:tc>
                <a:extLst>
                  <a:ext uri="{0D108BD9-81ED-4DB2-BD59-A6C34878D82A}">
                    <a16:rowId xmlns:a16="http://schemas.microsoft.com/office/drawing/2014/main" val="3768700970"/>
                  </a:ext>
                </a:extLst>
              </a:tr>
              <a:tr h="370840">
                <a:tc>
                  <a:txBody>
                    <a:bodyPr/>
                    <a:lstStyle/>
                    <a:p>
                      <a:pPr algn="l" fontAlgn="b"/>
                      <a:r>
                        <a:rPr lang="en-US" sz="3200" b="0" i="0" u="none" strike="noStrike">
                          <a:solidFill>
                            <a:srgbClr val="000000"/>
                          </a:solidFill>
                          <a:effectLst/>
                          <a:latin typeface="Aptos Narrow" panose="020B0004020202020204" pitchFamily="34" charset="0"/>
                        </a:rPr>
                        <a:t>Heard revelatory voice</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1:28-2:8</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22:7-10</a:t>
                      </a:r>
                    </a:p>
                  </a:txBody>
                  <a:tcPr marL="9525" marR="9525" marT="9525" marB="0" anchor="b"/>
                </a:tc>
                <a:extLst>
                  <a:ext uri="{0D108BD9-81ED-4DB2-BD59-A6C34878D82A}">
                    <a16:rowId xmlns:a16="http://schemas.microsoft.com/office/drawing/2014/main" val="4014916902"/>
                  </a:ext>
                </a:extLst>
              </a:tr>
              <a:tr h="370840">
                <a:tc>
                  <a:txBody>
                    <a:bodyPr/>
                    <a:lstStyle/>
                    <a:p>
                      <a:pPr algn="l" fontAlgn="b"/>
                      <a:r>
                        <a:rPr lang="en-US" sz="3200" b="0" i="0" u="none" strike="noStrike">
                          <a:solidFill>
                            <a:srgbClr val="000000"/>
                          </a:solidFill>
                          <a:effectLst/>
                          <a:latin typeface="Aptos Narrow" panose="020B0004020202020204" pitchFamily="34" charset="0"/>
                        </a:rPr>
                        <a:t>Fall on ground</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1:28</a:t>
                      </a:r>
                    </a:p>
                  </a:txBody>
                  <a:tcPr marL="9525" marR="9525" marT="9525" marB="0" anchor="b"/>
                </a:tc>
                <a:tc>
                  <a:txBody>
                    <a:bodyPr/>
                    <a:lstStyle/>
                    <a:p>
                      <a:pPr algn="ctr" fontAlgn="b"/>
                      <a:r>
                        <a:rPr lang="en-US" sz="3200" b="0" i="0" u="none" strike="noStrike">
                          <a:solidFill>
                            <a:srgbClr val="000000"/>
                          </a:solidFill>
                          <a:effectLst/>
                          <a:latin typeface="Aptos Narrow" panose="020B0004020202020204" pitchFamily="34" charset="0"/>
                        </a:rPr>
                        <a:t>22:07</a:t>
                      </a:r>
                    </a:p>
                  </a:txBody>
                  <a:tcPr marL="9525" marR="9525" marT="9525" marB="0" anchor="b"/>
                </a:tc>
                <a:extLst>
                  <a:ext uri="{0D108BD9-81ED-4DB2-BD59-A6C34878D82A}">
                    <a16:rowId xmlns:a16="http://schemas.microsoft.com/office/drawing/2014/main" val="1419747663"/>
                  </a:ext>
                </a:extLst>
              </a:tr>
              <a:tr h="370840">
                <a:tc>
                  <a:txBody>
                    <a:bodyPr/>
                    <a:lstStyle/>
                    <a:p>
                      <a:pPr algn="l" fontAlgn="b"/>
                      <a:r>
                        <a:rPr lang="en-US" sz="3200" b="0" i="0" u="none" strike="noStrike">
                          <a:solidFill>
                            <a:srgbClr val="000000"/>
                          </a:solidFill>
                          <a:effectLst/>
                          <a:latin typeface="Aptos Narrow" panose="020B0004020202020204" pitchFamily="34" charset="0"/>
                        </a:rPr>
                        <a:t>Both stand on their feet</a:t>
                      </a:r>
                    </a:p>
                  </a:txBody>
                  <a:tcPr marL="9525" marR="9525" marT="9525" marB="0" anchor="b"/>
                </a:tc>
                <a:tc>
                  <a:txBody>
                    <a:bodyPr/>
                    <a:lstStyle/>
                    <a:p>
                      <a:pPr algn="ctr" fontAlgn="b"/>
                      <a:r>
                        <a:rPr lang="en-US" sz="3200" b="0" i="0" u="none" strike="noStrike" dirty="0">
                          <a:solidFill>
                            <a:srgbClr val="000000"/>
                          </a:solidFill>
                          <a:effectLst/>
                          <a:latin typeface="Aptos Narrow" panose="020B0004020202020204" pitchFamily="34" charset="0"/>
                        </a:rPr>
                        <a:t>2:1-2</a:t>
                      </a:r>
                    </a:p>
                  </a:txBody>
                  <a:tcPr marL="9525" marR="9525" marT="9525" marB="0" anchor="b"/>
                </a:tc>
                <a:tc>
                  <a:txBody>
                    <a:bodyPr/>
                    <a:lstStyle/>
                    <a:p>
                      <a:pPr algn="ctr" fontAlgn="b"/>
                      <a:r>
                        <a:rPr lang="en-US" sz="3200" b="0" i="0" u="none" strike="noStrike" dirty="0">
                          <a:solidFill>
                            <a:srgbClr val="000000"/>
                          </a:solidFill>
                          <a:effectLst/>
                          <a:latin typeface="Aptos Narrow" panose="020B0004020202020204" pitchFamily="34" charset="0"/>
                        </a:rPr>
                        <a:t>22:10-11</a:t>
                      </a:r>
                    </a:p>
                  </a:txBody>
                  <a:tcPr marL="9525" marR="9525" marT="9525" marB="0" anchor="b"/>
                </a:tc>
                <a:extLst>
                  <a:ext uri="{0D108BD9-81ED-4DB2-BD59-A6C34878D82A}">
                    <a16:rowId xmlns:a16="http://schemas.microsoft.com/office/drawing/2014/main" val="3536462644"/>
                  </a:ext>
                </a:extLst>
              </a:tr>
            </a:tbl>
          </a:graphicData>
        </a:graphic>
      </p:graphicFrame>
    </p:spTree>
    <p:extLst>
      <p:ext uri="{BB962C8B-B14F-4D97-AF65-F5344CB8AC3E}">
        <p14:creationId xmlns:p14="http://schemas.microsoft.com/office/powerpoint/2010/main" val="187519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135E4-4873-3073-627E-7B1A200D8C88}"/>
              </a:ext>
            </a:extLst>
          </p:cNvPr>
          <p:cNvSpPr>
            <a:spLocks noGrp="1"/>
          </p:cNvSpPr>
          <p:nvPr>
            <p:ph type="title"/>
          </p:nvPr>
        </p:nvSpPr>
        <p:spPr/>
        <p:txBody>
          <a:bodyPr>
            <a:normAutofit/>
          </a:bodyPr>
          <a:lstStyle/>
          <a:p>
            <a:pPr algn="ctr"/>
            <a:r>
              <a:rPr lang="en-US" i="1" dirty="0">
                <a:effectLst/>
                <a:latin typeface="Aptos" panose="020B0004020202020204" pitchFamily="34" charset="0"/>
                <a:ea typeface="Aptos" panose="020B0004020202020204" pitchFamily="34" charset="0"/>
                <a:cs typeface="Arial" panose="020B0604020202020204" pitchFamily="34" charset="0"/>
              </a:rPr>
              <a:t>Kos/Cos</a:t>
            </a:r>
            <a:endParaRPr lang="en-US" dirty="0"/>
          </a:p>
        </p:txBody>
      </p:sp>
      <p:pic>
        <p:nvPicPr>
          <p:cNvPr id="8" name="Content Placeholder 7" descr="A person holding a sword&#10;&#10;Description automatically generated">
            <a:extLst>
              <a:ext uri="{FF2B5EF4-FFF2-40B4-BE49-F238E27FC236}">
                <a16:creationId xmlns:a16="http://schemas.microsoft.com/office/drawing/2014/main" id="{D3982E4E-A827-5CB0-6DFC-9C7263F817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440624"/>
            <a:ext cx="5181600" cy="3121339"/>
          </a:xfrm>
          <a:ln w="50800">
            <a:solidFill>
              <a:schemeClr val="accent4">
                <a:lumMod val="60000"/>
                <a:lumOff val="40000"/>
              </a:schemeClr>
            </a:solidFill>
            <a:prstDash val="sysDot"/>
          </a:ln>
        </p:spPr>
      </p:pic>
      <p:pic>
        <p:nvPicPr>
          <p:cNvPr id="10" name="Content Placeholder 9" descr="A group of pillars in a ruins&#10;&#10;Description automatically generated">
            <a:extLst>
              <a:ext uri="{FF2B5EF4-FFF2-40B4-BE49-F238E27FC236}">
                <a16:creationId xmlns:a16="http://schemas.microsoft.com/office/drawing/2014/main" id="{FC94385D-65C1-8145-F8FD-7576E6C263F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82318"/>
            <a:ext cx="5181600" cy="3237951"/>
          </a:xfrm>
          <a:ln w="50800">
            <a:solidFill>
              <a:schemeClr val="accent4">
                <a:lumMod val="60000"/>
                <a:lumOff val="40000"/>
              </a:schemeClr>
            </a:solidFill>
            <a:prstDash val="sysDot"/>
          </a:ln>
        </p:spPr>
      </p:pic>
    </p:spTree>
    <p:extLst>
      <p:ext uri="{BB962C8B-B14F-4D97-AF65-F5344CB8AC3E}">
        <p14:creationId xmlns:p14="http://schemas.microsoft.com/office/powerpoint/2010/main" val="20925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2)">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FA166-F493-7740-DDB0-F7FE8B4D512A}"/>
            </a:ext>
          </a:extLst>
        </p:cNvPr>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0611D9C6-9F15-8CB2-F81A-A9A3BCF29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 y="0"/>
            <a:ext cx="112633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5B506B2F-D2AA-8D10-E2A2-0F3139E86A2D}"/>
              </a:ext>
            </a:extLst>
          </p:cNvPr>
          <p:cNvCxnSpPr>
            <a:cxnSpLocks/>
          </p:cNvCxnSpPr>
          <p:nvPr/>
        </p:nvCxnSpPr>
        <p:spPr>
          <a:xfrm>
            <a:off x="4248176" y="3131127"/>
            <a:ext cx="554733" cy="406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C89E44-4272-7989-A200-010CD76D7DC4}"/>
              </a:ext>
            </a:extLst>
          </p:cNvPr>
          <p:cNvCxnSpPr>
            <a:cxnSpLocks/>
          </p:cNvCxnSpPr>
          <p:nvPr/>
        </p:nvCxnSpPr>
        <p:spPr>
          <a:xfrm>
            <a:off x="4802909" y="3537527"/>
            <a:ext cx="628073"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1D7A7A7-CC60-8456-97BF-13D960B4B44E}"/>
              </a:ext>
            </a:extLst>
          </p:cNvPr>
          <p:cNvSpPr>
            <a:spLocks noGrp="1"/>
          </p:cNvSpPr>
          <p:nvPr>
            <p:ph type="title"/>
          </p:nvPr>
        </p:nvSpPr>
        <p:spPr>
          <a:xfrm>
            <a:off x="755072" y="228383"/>
            <a:ext cx="10515600" cy="1325563"/>
          </a:xfrm>
          <a:solidFill>
            <a:schemeClr val="accent4">
              <a:lumMod val="20000"/>
              <a:lumOff val="80000"/>
            </a:schemeClr>
          </a:solidFill>
        </p:spPr>
        <p:txBody>
          <a:bodyPr>
            <a:normAutofit/>
          </a:bodyPr>
          <a:lstStyle/>
          <a:p>
            <a:r>
              <a:rPr lang="en-US" sz="2800" i="1" dirty="0">
                <a:effectLst/>
                <a:latin typeface="Aptos" panose="020B0004020202020204" pitchFamily="34" charset="0"/>
                <a:ea typeface="Aptos" panose="020B0004020202020204" pitchFamily="34" charset="0"/>
                <a:cs typeface="Arial" panose="020B0604020202020204" pitchFamily="34" charset="0"/>
              </a:rPr>
              <a:t>1) After it happened that we had pulled ourselves away from them, we raised our sails, sailing a straight course, we came to Kos/Cos. Then, the next day to Rhodes, and then to </a:t>
            </a:r>
            <a:r>
              <a:rPr lang="en-US" sz="2800" i="1" dirty="0" err="1">
                <a:effectLst/>
                <a:latin typeface="Aptos" panose="020B0004020202020204" pitchFamily="34" charset="0"/>
                <a:ea typeface="Aptos" panose="020B0004020202020204" pitchFamily="34" charset="0"/>
                <a:cs typeface="Arial" panose="020B0604020202020204" pitchFamily="34" charset="0"/>
              </a:rPr>
              <a:t>Patara</a:t>
            </a:r>
            <a:r>
              <a:rPr lang="en-US" sz="2800" i="1" dirty="0">
                <a:effectLst/>
                <a:latin typeface="Aptos" panose="020B0004020202020204" pitchFamily="34" charset="0"/>
                <a:ea typeface="Aptos" panose="020B0004020202020204" pitchFamily="34" charset="0"/>
                <a:cs typeface="Arial" panose="020B0604020202020204" pitchFamily="34" charset="0"/>
              </a:rPr>
              <a:t>. </a:t>
            </a:r>
            <a:r>
              <a:rPr lang="en-US" sz="2800" dirty="0">
                <a:effectLst/>
                <a:latin typeface="Aptos" panose="020B0004020202020204" pitchFamily="34" charset="0"/>
                <a:ea typeface="Aptos" panose="020B0004020202020204" pitchFamily="34" charset="0"/>
                <a:cs typeface="Arial" panose="020B0604020202020204" pitchFamily="34" charset="0"/>
              </a:rPr>
              <a:t>[PJT] </a:t>
            </a:r>
            <a:endParaRPr lang="en-US" sz="2800" dirty="0"/>
          </a:p>
        </p:txBody>
      </p:sp>
    </p:spTree>
    <p:extLst>
      <p:ext uri="{BB962C8B-B14F-4D97-AF65-F5344CB8AC3E}">
        <p14:creationId xmlns:p14="http://schemas.microsoft.com/office/powerpoint/2010/main" val="363181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DB5E24-7F54-A85A-0154-2EEC9C67CC3E}"/>
              </a:ext>
            </a:extLst>
          </p:cNvPr>
          <p:cNvSpPr>
            <a:spLocks noGrp="1"/>
          </p:cNvSpPr>
          <p:nvPr>
            <p:ph type="title"/>
          </p:nvPr>
        </p:nvSpPr>
        <p:spPr>
          <a:xfrm>
            <a:off x="615245" y="365125"/>
            <a:ext cx="10738555" cy="1325563"/>
          </a:xfrm>
        </p:spPr>
        <p:txBody>
          <a:bodyPr/>
          <a:lstStyle/>
          <a:p>
            <a:pPr algn="ctr"/>
            <a:r>
              <a:rPr lang="en-US" dirty="0"/>
              <a:t>Rhodes and </a:t>
            </a:r>
            <a:r>
              <a:rPr lang="en-US" dirty="0" err="1"/>
              <a:t>Patara</a:t>
            </a:r>
            <a:endParaRPr lang="en-US" dirty="0"/>
          </a:p>
        </p:txBody>
      </p:sp>
      <p:pic>
        <p:nvPicPr>
          <p:cNvPr id="8" name="Content Placeholder 7" descr="Aerial view of a city and a harbor&#10;&#10;Description automatically generated">
            <a:extLst>
              <a:ext uri="{FF2B5EF4-FFF2-40B4-BE49-F238E27FC236}">
                <a16:creationId xmlns:a16="http://schemas.microsoft.com/office/drawing/2014/main" id="{708B8AAB-D6C7-E380-DF00-90DC48E5DB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5245" y="2083325"/>
            <a:ext cx="5462682" cy="3723586"/>
          </a:xfrm>
          <a:ln w="50800">
            <a:solidFill>
              <a:schemeClr val="accent4">
                <a:lumMod val="60000"/>
                <a:lumOff val="40000"/>
              </a:schemeClr>
            </a:solidFill>
          </a:ln>
        </p:spPr>
      </p:pic>
      <p:pic>
        <p:nvPicPr>
          <p:cNvPr id="10" name="Content Placeholder 9" descr="A body of water with ruins and hills in the background&#10;&#10;Description automatically generated">
            <a:extLst>
              <a:ext uri="{FF2B5EF4-FFF2-40B4-BE49-F238E27FC236}">
                <a16:creationId xmlns:a16="http://schemas.microsoft.com/office/drawing/2014/main" id="{2A8385FC-15C1-A8A3-2061-AF147079E4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7240" y="2346461"/>
            <a:ext cx="4983254" cy="3326552"/>
          </a:xfrm>
          <a:ln w="50800">
            <a:solidFill>
              <a:schemeClr val="accent4">
                <a:lumMod val="60000"/>
                <a:lumOff val="40000"/>
              </a:schemeClr>
            </a:solidFill>
          </a:ln>
        </p:spPr>
      </p:pic>
      <p:sp>
        <p:nvSpPr>
          <p:cNvPr id="11" name="Oval 10">
            <a:extLst>
              <a:ext uri="{FF2B5EF4-FFF2-40B4-BE49-F238E27FC236}">
                <a16:creationId xmlns:a16="http://schemas.microsoft.com/office/drawing/2014/main" id="{BB6F6D2D-3F90-D986-45AC-2EE028EEA806}"/>
              </a:ext>
            </a:extLst>
          </p:cNvPr>
          <p:cNvSpPr/>
          <p:nvPr/>
        </p:nvSpPr>
        <p:spPr>
          <a:xfrm>
            <a:off x="3713018" y="3851564"/>
            <a:ext cx="803564" cy="3048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A241-BF45-4D0F-C513-428AE9679303}"/>
            </a:ext>
          </a:extLst>
        </p:cNvPr>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62A08795-A9F6-BD7F-68A3-AD503826E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 y="0"/>
            <a:ext cx="112633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06513D8-3D05-3A23-CC2B-AD1F5F48C235}"/>
              </a:ext>
            </a:extLst>
          </p:cNvPr>
          <p:cNvCxnSpPr>
            <a:cxnSpLocks/>
          </p:cNvCxnSpPr>
          <p:nvPr/>
        </p:nvCxnSpPr>
        <p:spPr>
          <a:xfrm>
            <a:off x="5532582" y="3574472"/>
            <a:ext cx="3731491" cy="19396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Title 3">
            <a:extLst>
              <a:ext uri="{FF2B5EF4-FFF2-40B4-BE49-F238E27FC236}">
                <a16:creationId xmlns:a16="http://schemas.microsoft.com/office/drawing/2014/main" id="{F2DBB76A-307F-07BF-5581-1FB935B016ED}"/>
              </a:ext>
            </a:extLst>
          </p:cNvPr>
          <p:cNvSpPr>
            <a:spLocks noGrp="1"/>
          </p:cNvSpPr>
          <p:nvPr>
            <p:ph type="title"/>
          </p:nvPr>
        </p:nvSpPr>
        <p:spPr>
          <a:xfrm>
            <a:off x="166255" y="228383"/>
            <a:ext cx="11767128" cy="2653362"/>
          </a:xfrm>
          <a:solidFill>
            <a:schemeClr val="accent4">
              <a:lumMod val="20000"/>
              <a:lumOff val="80000"/>
            </a:schemeClr>
          </a:solidFill>
        </p:spPr>
        <p:txBody>
          <a:bodyPr>
            <a:normAutofit fontScale="90000"/>
          </a:bodyPr>
          <a:lstStyle/>
          <a:p>
            <a:r>
              <a:rPr lang="en-US" sz="3100" b="1" i="1" dirty="0">
                <a:effectLst/>
                <a:latin typeface="Calibri" panose="020F0502020204030204" pitchFamily="34" charset="0"/>
                <a:ea typeface="Aptos" panose="020B0004020202020204" pitchFamily="34" charset="0"/>
              </a:rPr>
              <a:t>2) So, finding a ship crossing over to Phoenicia, we embarked, raising our sails. </a:t>
            </a:r>
            <a:r>
              <a:rPr lang="en-US" sz="3100" b="1" i="1" kern="0" dirty="0">
                <a:effectLst/>
                <a:latin typeface="Calibri" panose="020F0502020204030204" pitchFamily="34" charset="0"/>
                <a:ea typeface="Aptos" panose="020B0004020202020204" pitchFamily="34" charset="0"/>
                <a:cs typeface="Arial" panose="020B0604020202020204" pitchFamily="34" charset="0"/>
              </a:rPr>
              <a:t>3) Coming in sight of Cyprus, we passed by to the port side [lit. “left-hand side,” so south], we sailed to Syria, coming down to </a:t>
            </a:r>
            <a:r>
              <a:rPr lang="en-US" sz="3100" b="1" i="1" kern="0" dirty="0" err="1">
                <a:effectLst/>
                <a:latin typeface="Calibri" panose="020F0502020204030204" pitchFamily="34" charset="0"/>
                <a:ea typeface="Aptos" panose="020B0004020202020204" pitchFamily="34" charset="0"/>
                <a:cs typeface="Arial" panose="020B0604020202020204" pitchFamily="34" charset="0"/>
              </a:rPr>
              <a:t>Tyre</a:t>
            </a:r>
            <a:r>
              <a:rPr lang="en-US" sz="3100" b="1" i="1" kern="0" dirty="0">
                <a:effectLst/>
                <a:latin typeface="Calibri" panose="020F0502020204030204" pitchFamily="34" charset="0"/>
                <a:ea typeface="Aptos" panose="020B0004020202020204" pitchFamily="34" charset="0"/>
                <a:cs typeface="Arial" panose="020B0604020202020204" pitchFamily="34" charset="0"/>
              </a:rPr>
              <a:t>, for there, the ship was [as usual] unloading the cargo. 4) So, having searched out the disciples, we remained for seven days, some continuing to speak to Paul by means of the Spirit not to go up to Jerusalem. </a:t>
            </a:r>
            <a:r>
              <a:rPr lang="en-US" sz="2800" b="1" dirty="0">
                <a:effectLst/>
                <a:latin typeface="Calibri" panose="020F0502020204030204" pitchFamily="34" charset="0"/>
                <a:ea typeface="Aptos" panose="020B0004020202020204" pitchFamily="34" charset="0"/>
              </a:rPr>
              <a:t>[PJT</a:t>
            </a:r>
            <a:r>
              <a:rPr lang="en-US" sz="2800" b="1" kern="0" dirty="0">
                <a:effectLst/>
                <a:latin typeface="Calibri" panose="020F0502020204030204" pitchFamily="34" charset="0"/>
                <a:ea typeface="Aptos" panose="020B0004020202020204" pitchFamily="34" charset="0"/>
              </a:rPr>
              <a:t>]</a:t>
            </a:r>
            <a:endParaRPr lang="en-US" sz="2800" dirty="0"/>
          </a:p>
        </p:txBody>
      </p:sp>
    </p:spTree>
    <p:extLst>
      <p:ext uri="{BB962C8B-B14F-4D97-AF65-F5344CB8AC3E}">
        <p14:creationId xmlns:p14="http://schemas.microsoft.com/office/powerpoint/2010/main" val="18865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1E5CA-9C69-5B68-FC95-06D13113DA9C}"/>
              </a:ext>
            </a:extLst>
          </p:cNvPr>
          <p:cNvSpPr>
            <a:spLocks noGrp="1"/>
          </p:cNvSpPr>
          <p:nvPr>
            <p:ph type="title"/>
          </p:nvPr>
        </p:nvSpPr>
        <p:spPr/>
        <p:txBody>
          <a:bodyPr/>
          <a:lstStyle/>
          <a:p>
            <a:pPr algn="ctr"/>
            <a:r>
              <a:rPr lang="en-US" dirty="0" err="1"/>
              <a:t>Tyre</a:t>
            </a:r>
            <a:r>
              <a:rPr lang="en-US" dirty="0"/>
              <a:t> [Major Port of Antiquity]</a:t>
            </a:r>
          </a:p>
        </p:txBody>
      </p:sp>
      <p:pic>
        <p:nvPicPr>
          <p:cNvPr id="8" name="Content Placeholder 7" descr="A city in the background&#10;&#10;Description automatically generated">
            <a:extLst>
              <a:ext uri="{FF2B5EF4-FFF2-40B4-BE49-F238E27FC236}">
                <a16:creationId xmlns:a16="http://schemas.microsoft.com/office/drawing/2014/main" id="{220D7E75-6E74-E906-ED72-F7AFA22BED2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a:ln w="50800">
            <a:solidFill>
              <a:schemeClr val="accent4">
                <a:lumMod val="60000"/>
                <a:lumOff val="40000"/>
              </a:schemeClr>
            </a:solidFill>
          </a:ln>
        </p:spPr>
      </p:pic>
      <p:pic>
        <p:nvPicPr>
          <p:cNvPr id="10" name="Content Placeholder 9" descr="A stone archway and pillars with Tyre, Lebanon in the background&#10;&#10;Description automatically generated with medium confidence">
            <a:extLst>
              <a:ext uri="{FF2B5EF4-FFF2-40B4-BE49-F238E27FC236}">
                <a16:creationId xmlns:a16="http://schemas.microsoft.com/office/drawing/2014/main" id="{B35FEC26-BF4D-51FE-0FCF-BF199D9D99A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23357"/>
            <a:ext cx="5181600" cy="3555873"/>
          </a:xfrm>
          <a:ln w="50800">
            <a:solidFill>
              <a:schemeClr val="accent4">
                <a:lumMod val="60000"/>
                <a:lumOff val="40000"/>
              </a:schemeClr>
            </a:solidFill>
          </a:ln>
        </p:spPr>
      </p:pic>
    </p:spTree>
    <p:extLst>
      <p:ext uri="{BB962C8B-B14F-4D97-AF65-F5344CB8AC3E}">
        <p14:creationId xmlns:p14="http://schemas.microsoft.com/office/powerpoint/2010/main" val="159104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E986-1A8A-9C89-D5E1-E35875B675AA}"/>
            </a:ext>
          </a:extLst>
        </p:cNvPr>
        <p:cNvGrpSpPr/>
        <p:nvPr/>
      </p:nvGrpSpPr>
      <p:grpSpPr>
        <a:xfrm>
          <a:off x="0" y="0"/>
          <a:ext cx="0" cy="0"/>
          <a:chOff x="0" y="0"/>
          <a:chExt cx="0" cy="0"/>
        </a:xfrm>
      </p:grpSpPr>
      <p:pic>
        <p:nvPicPr>
          <p:cNvPr id="16386" name="Picture 2" descr="Paul's Third Missionary Journey Map - Third Mission Itinerary">
            <a:extLst>
              <a:ext uri="{FF2B5EF4-FFF2-40B4-BE49-F238E27FC236}">
                <a16:creationId xmlns:a16="http://schemas.microsoft.com/office/drawing/2014/main" id="{CE37E9E4-1D14-0230-BD22-CCECE7075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 y="0"/>
            <a:ext cx="112633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596C026-550A-35E4-CC42-0E4B501F275F}"/>
              </a:ext>
            </a:extLst>
          </p:cNvPr>
          <p:cNvCxnSpPr>
            <a:cxnSpLocks/>
          </p:cNvCxnSpPr>
          <p:nvPr/>
        </p:nvCxnSpPr>
        <p:spPr>
          <a:xfrm flipH="1">
            <a:off x="9042400" y="5504873"/>
            <a:ext cx="175491" cy="24938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E59EBF49-CE69-F825-E036-5F7DD84A26A7}"/>
              </a:ext>
            </a:extLst>
          </p:cNvPr>
          <p:cNvSpPr>
            <a:spLocks noGrp="1"/>
          </p:cNvSpPr>
          <p:nvPr>
            <p:ph type="title"/>
          </p:nvPr>
        </p:nvSpPr>
        <p:spPr>
          <a:xfrm>
            <a:off x="166255" y="228383"/>
            <a:ext cx="11767128" cy="2653362"/>
          </a:xfrm>
          <a:solidFill>
            <a:schemeClr val="accent4">
              <a:lumMod val="20000"/>
              <a:lumOff val="80000"/>
            </a:schemeClr>
          </a:solidFill>
        </p:spPr>
        <p:txBody>
          <a:bodyPr>
            <a:normAutofit fontScale="90000"/>
          </a:bodyPr>
          <a:lstStyle/>
          <a:p>
            <a:r>
              <a:rPr lang="en-US" sz="2800" i="1" kern="100" dirty="0">
                <a:effectLst/>
                <a:latin typeface="Calibri" panose="020F0502020204030204" pitchFamily="34" charset="0"/>
                <a:ea typeface="Aptos" panose="020B0004020202020204" pitchFamily="34" charset="0"/>
                <a:cs typeface="Arial" panose="020B0604020202020204" pitchFamily="34" charset="0"/>
              </a:rPr>
              <a:t>5) So, when the days of outfitting [the ship] were over [lit. happened], we continued [lit. “went”] our voyage and everyone, along with women and children, accompanied us outside of the city, and kneeling (lit. “sitting down the knees”] on the beach, we prayed. 6) We said good-bye to each other and went up into the boat, but they returned to their [respective] places [idiom for “home”].</a:t>
            </a:r>
            <a:r>
              <a:rPr lang="en-US" sz="3100" i="1" kern="100" dirty="0">
                <a:effectLst/>
                <a:latin typeface="Calibri" panose="020F0502020204030204" pitchFamily="34" charset="0"/>
                <a:ea typeface="Aptos" panose="020B0004020202020204" pitchFamily="34" charset="0"/>
                <a:cs typeface="Arial" panose="020B0604020202020204" pitchFamily="34" charset="0"/>
              </a:rPr>
              <a:t> </a:t>
            </a:r>
            <a:r>
              <a:rPr lang="en-US" sz="2700" b="1" i="1" dirty="0">
                <a:effectLst/>
                <a:latin typeface="Calibri" panose="020F0502020204030204" pitchFamily="34" charset="0"/>
                <a:ea typeface="Aptos" panose="020B0004020202020204" pitchFamily="34" charset="0"/>
              </a:rPr>
              <a:t>7) So, we completed [or “continued”] our voyage from </a:t>
            </a:r>
            <a:r>
              <a:rPr lang="en-US" sz="2700" b="1" i="1" dirty="0" err="1">
                <a:effectLst/>
                <a:latin typeface="Calibri" panose="020F0502020204030204" pitchFamily="34" charset="0"/>
                <a:ea typeface="Aptos" panose="020B0004020202020204" pitchFamily="34" charset="0"/>
              </a:rPr>
              <a:t>Tyre</a:t>
            </a:r>
            <a:r>
              <a:rPr lang="en-US" sz="2700" b="1" i="1" dirty="0">
                <a:effectLst/>
                <a:latin typeface="Calibri" panose="020F0502020204030204" pitchFamily="34" charset="0"/>
                <a:ea typeface="Aptos" panose="020B0004020202020204" pitchFamily="34" charset="0"/>
              </a:rPr>
              <a:t>, we landed at Ptolemais [Acre, </a:t>
            </a:r>
            <a:r>
              <a:rPr lang="en-US" sz="2700" b="1" i="1" dirty="0" err="1">
                <a:effectLst/>
                <a:latin typeface="Calibri" panose="020F0502020204030204" pitchFamily="34" charset="0"/>
                <a:ea typeface="Aptos" panose="020B0004020202020204" pitchFamily="34" charset="0"/>
              </a:rPr>
              <a:t>Acco</a:t>
            </a:r>
            <a:r>
              <a:rPr lang="en-US" sz="2700" b="1" i="1" dirty="0">
                <a:effectLst/>
                <a:latin typeface="Calibri" panose="020F0502020204030204" pitchFamily="34" charset="0"/>
                <a:ea typeface="Aptos" panose="020B0004020202020204" pitchFamily="34" charset="0"/>
              </a:rPr>
              <a:t>] and greeted the brothers, and remained one day with them. </a:t>
            </a:r>
            <a:r>
              <a:rPr lang="en-US" sz="2700" b="1" kern="100" dirty="0">
                <a:effectLst/>
                <a:latin typeface="Calibri" panose="020F0502020204030204" pitchFamily="34" charset="0"/>
                <a:ea typeface="Aptos" panose="020B0004020202020204" pitchFamily="34" charset="0"/>
                <a:cs typeface="Arial" panose="020B0604020202020204" pitchFamily="34" charset="0"/>
              </a:rPr>
              <a:t>[PJT]</a:t>
            </a:r>
            <a:endParaRPr lang="en-US" sz="2700" dirty="0"/>
          </a:p>
        </p:txBody>
      </p:sp>
    </p:spTree>
    <p:extLst>
      <p:ext uri="{BB962C8B-B14F-4D97-AF65-F5344CB8AC3E}">
        <p14:creationId xmlns:p14="http://schemas.microsoft.com/office/powerpoint/2010/main" val="25162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2BE3C6-0D5A-2016-CCCA-E588FD07518D}"/>
              </a:ext>
            </a:extLst>
          </p:cNvPr>
          <p:cNvSpPr>
            <a:spLocks noGrp="1"/>
          </p:cNvSpPr>
          <p:nvPr>
            <p:ph type="title"/>
          </p:nvPr>
        </p:nvSpPr>
        <p:spPr>
          <a:xfrm>
            <a:off x="838200" y="497100"/>
            <a:ext cx="10515600" cy="898067"/>
          </a:xfrm>
        </p:spPr>
        <p:txBody>
          <a:bodyPr/>
          <a:lstStyle/>
          <a:p>
            <a:pPr algn="ctr"/>
            <a:r>
              <a:rPr lang="en-US" dirty="0"/>
              <a:t>Ptolemais / Acre / </a:t>
            </a:r>
            <a:r>
              <a:rPr lang="en-US" dirty="0" err="1"/>
              <a:t>Acco</a:t>
            </a:r>
            <a:endParaRPr lang="en-US" dirty="0"/>
          </a:p>
        </p:txBody>
      </p:sp>
      <p:pic>
        <p:nvPicPr>
          <p:cNvPr id="10" name="Content Placeholder 9" descr="A person standing in a dark tunnel&#10;&#10;Description automatically generated">
            <a:extLst>
              <a:ext uri="{FF2B5EF4-FFF2-40B4-BE49-F238E27FC236}">
                <a16:creationId xmlns:a16="http://schemas.microsoft.com/office/drawing/2014/main" id="{ADAC57E8-0366-7FFC-F0CC-AB5978B704D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1" y="1433317"/>
            <a:ext cx="5181600" cy="2914649"/>
          </a:xfrm>
          <a:ln w="50800">
            <a:solidFill>
              <a:schemeClr val="accent4">
                <a:lumMod val="60000"/>
                <a:lumOff val="40000"/>
              </a:schemeClr>
            </a:solidFill>
          </a:ln>
        </p:spPr>
      </p:pic>
      <p:pic>
        <p:nvPicPr>
          <p:cNvPr id="12" name="Content Placeholder 11" descr="A stone building with arches&#10;&#10;Description automatically generated">
            <a:extLst>
              <a:ext uri="{FF2B5EF4-FFF2-40B4-BE49-F238E27FC236}">
                <a16:creationId xmlns:a16="http://schemas.microsoft.com/office/drawing/2014/main" id="{223CFAEB-10D9-AB7A-EA3C-76B195F96C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1" y="1433317"/>
            <a:ext cx="5181600" cy="2914650"/>
          </a:xfrm>
          <a:ln w="50800">
            <a:solidFill>
              <a:schemeClr val="accent4">
                <a:lumMod val="60000"/>
                <a:lumOff val="40000"/>
              </a:schemeClr>
            </a:solidFill>
          </a:ln>
        </p:spPr>
      </p:pic>
      <p:pic>
        <p:nvPicPr>
          <p:cNvPr id="14" name="Picture 13" descr="A person standing in a stone room&#10;&#10;Description automatically generated">
            <a:extLst>
              <a:ext uri="{FF2B5EF4-FFF2-40B4-BE49-F238E27FC236}">
                <a16:creationId xmlns:a16="http://schemas.microsoft.com/office/drawing/2014/main" id="{D0808FBA-E7C2-5C90-1FFF-CD85101D7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1" y="4042478"/>
            <a:ext cx="4914507" cy="2764410"/>
          </a:xfrm>
          <a:prstGeom prst="rect">
            <a:avLst/>
          </a:prstGeom>
          <a:ln w="50800">
            <a:solidFill>
              <a:schemeClr val="accent4">
                <a:lumMod val="60000"/>
                <a:lumOff val="40000"/>
              </a:schemeClr>
            </a:solidFill>
          </a:ln>
        </p:spPr>
      </p:pic>
    </p:spTree>
    <p:extLst>
      <p:ext uri="{BB962C8B-B14F-4D97-AF65-F5344CB8AC3E}">
        <p14:creationId xmlns:p14="http://schemas.microsoft.com/office/powerpoint/2010/main" val="997061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DDC3BE4-785C-4AD1-862D-89886A40A6E0}" vid="{DBA5D52F-0B7A-437B-A41D-F1D0952ED74F}"/>
    </a:ext>
  </a:extLst>
</a:theme>
</file>

<file path=docProps/app.xml><?xml version="1.0" encoding="utf-8"?>
<Properties xmlns="http://schemas.openxmlformats.org/officeDocument/2006/extended-properties" xmlns:vt="http://schemas.openxmlformats.org/officeDocument/2006/docPropsVTypes">
  <Template>Jerusalem_lion_gate</Template>
  <TotalTime>9133</TotalTime>
  <Words>1328</Words>
  <Application>Microsoft Office PowerPoint</Application>
  <PresentationFormat>Widescreen</PresentationFormat>
  <Paragraphs>74</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Aptos Narrow</vt:lpstr>
      <vt:lpstr>Arial</vt:lpstr>
      <vt:lpstr>Calibri</vt:lpstr>
      <vt:lpstr>Office Theme</vt:lpstr>
      <vt:lpstr>On To Jerusalem</vt:lpstr>
      <vt:lpstr>1) After it happened that we had pulled ourselves away from them, we raised our sails, sailing a straight course, we came to Kos/Cos. Then, the next day to Rhodes, and then to Patara. [PJT] </vt:lpstr>
      <vt:lpstr>Kos/Cos</vt:lpstr>
      <vt:lpstr>1) After it happened that we had pulled ourselves away from them, we raised our sails, sailing a straight course, we came to Kos/Cos. Then, the next day to Rhodes, and then to Patara. [PJT] </vt:lpstr>
      <vt:lpstr>Rhodes and Patara</vt:lpstr>
      <vt:lpstr>2) So, finding a ship crossing over to Phoenicia, we embarked, raising our sails. 3) Coming in sight of Cyprus, we passed by to the port side [lit. “left-hand side,” so south], we sailed to Syria, coming down to Tyre, for there, the ship was [as usual] unloading the cargo. 4) So, having searched out the disciples, we remained for seven days, some continuing to speak to Paul by means of the Spirit not to go up to Jerusalem. [PJT]</vt:lpstr>
      <vt:lpstr>Tyre [Major Port of Antiquity]</vt:lpstr>
      <vt:lpstr>5) So, when the days of outfitting [the ship] were over [lit. happened], we continued [lit. “went”] our voyage and everyone, along with women and children, accompanied us outside of the city, and kneeling (lit. “sitting down the knees”] on the beach, we prayed. 6) We said good-bye to each other and went up into the boat, but they returned to their [respective] places [idiom for “home”]. 7) So, we completed [or “continued”] our voyage from Tyre, we landed at Ptolemais [Acre, Acco] and greeted the brothers, and remained one day with them. [PJT]</vt:lpstr>
      <vt:lpstr>Ptolemais / Acre / Acco</vt:lpstr>
      <vt:lpstr>8) But the coming day we left, coming into Caesarea, then we entered into the house of Philip the Evangelist, one of the seven, remaining with him. 9) Now, he had four daughters, virgins who were prophesying.  [PJT]</vt:lpstr>
      <vt:lpstr>Caesarea Maritima [not Philippi]</vt:lpstr>
      <vt:lpstr>Acts 21:10-14 [PJT]</vt:lpstr>
      <vt:lpstr>Reacting to Agabus</vt:lpstr>
      <vt:lpstr>Summary from William H. Willimon</vt:lpstr>
      <vt:lpstr>This One’s for Fred!</vt:lpstr>
      <vt:lpstr>One Step Forward / One Step Back</vt:lpstr>
      <vt:lpstr>How’d That Work Out?</vt:lpstr>
      <vt:lpstr>The Lord and the Apostle</vt:lpstr>
      <vt:lpstr>Paul’s Defense (Parts 1 &amp; 2)  Schnabel, Eckhard J., Zondervan Exegetical Commentary on the New Testament: Book 5: Acts (Grand Rapids, MI: Zondervan Academic, 2012), p. 1568.</vt:lpstr>
      <vt:lpstr>Paul’s Defense (Part 3) Schnabel, Eckhard J., Zondervan Exegetical Commentary on the New Testament: Book 5: Acts (Grand Rapids, MI: Zondervan Academic, 2012), p. 1568.</vt:lpstr>
      <vt:lpstr>Three Accounts of Paul’s Experience</vt:lpstr>
      <vt:lpstr>Comparison of Paul and Ezekiel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To Jerusalem</dc:title>
  <dc:creator>Johnny Wilson</dc:creator>
  <cp:lastModifiedBy>Johnny Wilson</cp:lastModifiedBy>
  <cp:revision>21</cp:revision>
  <dcterms:created xsi:type="dcterms:W3CDTF">2024-02-29T21:52:53Z</dcterms:created>
  <dcterms:modified xsi:type="dcterms:W3CDTF">2024-03-08T05:51:12Z</dcterms:modified>
</cp:coreProperties>
</file>