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22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CAC5-9696-4048-A077-FAFDCB9A2E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DC004F-8C41-4EF4-82B7-0FE413A3F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5478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E6A9-5397-4836-93E7-9E3869A4EB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0574E5-3866-4F62-A49A-AE6E182E47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795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DCB40-3D6D-43A4-9623-A4B6F7132E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45F42-838D-4051-A26F-6B2E1C49E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618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EA17-65B3-4E1C-9B9F-0BFB73876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4FC3F-3FB4-42E3-AF88-1B4A28F55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96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0D6D-B371-41E8-89B5-57DB65502A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46BBB-074D-43F0-9D8A-BB4FC56CE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742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B6A0-DA01-4CDB-ADF8-CACA3E3FD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386D5-0298-4859-9F4B-9E9A2CDE16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59BA9D-8D15-4D7A-8DCA-0D51301996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90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A8AF-DAA9-4E37-A31E-BC9C67016D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DC6883-E731-4F62-BBEF-E42C285DB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FDABDE-1BB2-4C72-AF25-D65575408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0950AC-8A29-40F9-9267-CBCD5FE3D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730DA-4C0F-4127-B756-3627C249E3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28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174E-4B69-4C61-BF20-39CBEBB4F1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228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37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9FBF-EE0A-4B0A-82C0-BE86146CB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0A60B-01DE-4B6A-B02D-5E57D06098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DB3A2F-F19E-4E54-8153-985EB3CB1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339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60D8-B9C8-473C-BF42-68237268E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48280D-A6B6-44BE-BFCC-47EF4BD23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9469A1C-52AE-433A-BCDE-6832FDC0A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131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uilding, old&#10;&#10;Description automatically generated">
            <a:extLst>
              <a:ext uri="{FF2B5EF4-FFF2-40B4-BE49-F238E27FC236}">
                <a16:creationId xmlns:a16="http://schemas.microsoft.com/office/drawing/2014/main" id="{1FFD12A8-B23F-45E4-A60A-1C322836B0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279" y="-353008"/>
            <a:ext cx="12284279" cy="7564016"/>
          </a:xfrm>
          <a:prstGeom prst="rect">
            <a:avLst/>
          </a:prstGeom>
          <a:solidFill>
            <a:schemeClr val="accent2">
              <a:lumMod val="50000"/>
            </a:schemeClr>
          </a:solidFill>
        </p:spPr>
      </p:pic>
      <p:sp>
        <p:nvSpPr>
          <p:cNvPr id="2" name="Title Placeholder 1">
            <a:extLst>
              <a:ext uri="{FF2B5EF4-FFF2-40B4-BE49-F238E27FC236}">
                <a16:creationId xmlns:a16="http://schemas.microsoft.com/office/drawing/2014/main" id="{E87336F1-BE6A-4194-AB58-CD2768653119}"/>
              </a:ext>
            </a:extLst>
          </p:cNvPr>
          <p:cNvSpPr>
            <a:spLocks noGrp="1"/>
          </p:cNvSpPr>
          <p:nvPr>
            <p:ph type="title"/>
          </p:nvPr>
        </p:nvSpPr>
        <p:spPr>
          <a:xfrm>
            <a:off x="838200" y="365125"/>
            <a:ext cx="10515600" cy="1325563"/>
          </a:xfrm>
          <a:prstGeom prst="rect">
            <a:avLst/>
          </a:prstGeom>
          <a:solidFill>
            <a:schemeClr val="accent2">
              <a:lumMod val="50000"/>
              <a:alpha val="85000"/>
            </a:schemeClr>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22C062-8C1F-409C-84DE-864429C27387}"/>
              </a:ext>
            </a:extLst>
          </p:cNvPr>
          <p:cNvSpPr>
            <a:spLocks noGrp="1"/>
          </p:cNvSpPr>
          <p:nvPr>
            <p:ph type="body" idx="1"/>
          </p:nvPr>
        </p:nvSpPr>
        <p:spPr>
          <a:xfrm>
            <a:off x="838200" y="1825625"/>
            <a:ext cx="10515600" cy="4351338"/>
          </a:xfrm>
          <a:prstGeom prst="rect">
            <a:avLst/>
          </a:prstGeom>
          <a:solidFill>
            <a:schemeClr val="accent2">
              <a:lumMod val="50000"/>
              <a:alpha val="85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08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8C6E-19C0-4B1F-A8D0-98686D8F5604}"/>
              </a:ext>
            </a:extLst>
          </p:cNvPr>
          <p:cNvSpPr>
            <a:spLocks noGrp="1"/>
          </p:cNvSpPr>
          <p:nvPr>
            <p:ph type="ctrTitle"/>
          </p:nvPr>
        </p:nvSpPr>
        <p:spPr/>
        <p:txBody>
          <a:bodyPr/>
          <a:lstStyle/>
          <a:p>
            <a:r>
              <a:rPr lang="en-US" dirty="0"/>
              <a:t>Preparing to Teach</a:t>
            </a:r>
          </a:p>
        </p:txBody>
      </p:sp>
      <p:sp>
        <p:nvSpPr>
          <p:cNvPr id="3" name="Subtitle 2">
            <a:extLst>
              <a:ext uri="{FF2B5EF4-FFF2-40B4-BE49-F238E27FC236}">
                <a16:creationId xmlns:a16="http://schemas.microsoft.com/office/drawing/2014/main" id="{4B12F124-89E7-4FAD-A254-9DABA390B6B3}"/>
              </a:ext>
            </a:extLst>
          </p:cNvPr>
          <p:cNvSpPr>
            <a:spLocks noGrp="1"/>
          </p:cNvSpPr>
          <p:nvPr>
            <p:ph type="subTitle" idx="1"/>
          </p:nvPr>
        </p:nvSpPr>
        <p:spPr/>
        <p:txBody>
          <a:bodyPr/>
          <a:lstStyle/>
          <a:p>
            <a:r>
              <a:rPr lang="en-US" dirty="0"/>
              <a:t>Ecclesiastes 7-8</a:t>
            </a:r>
            <a:br>
              <a:rPr lang="en-US" dirty="0"/>
            </a:br>
            <a:r>
              <a:rPr lang="en-US" dirty="0"/>
              <a:t>Did </a:t>
            </a:r>
            <a:r>
              <a:rPr lang="en-US" dirty="0" err="1"/>
              <a:t>Qohelet</a:t>
            </a:r>
            <a:r>
              <a:rPr lang="en-US" dirty="0"/>
              <a:t>(h) Really Say That?</a:t>
            </a:r>
          </a:p>
        </p:txBody>
      </p:sp>
    </p:spTree>
    <p:extLst>
      <p:ext uri="{BB962C8B-B14F-4D97-AF65-F5344CB8AC3E}">
        <p14:creationId xmlns:p14="http://schemas.microsoft.com/office/powerpoint/2010/main" val="1919047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5AB5-3CAC-C061-EC49-9670EE055006}"/>
              </a:ext>
            </a:extLst>
          </p:cNvPr>
          <p:cNvSpPr>
            <a:spLocks noGrp="1"/>
          </p:cNvSpPr>
          <p:nvPr>
            <p:ph type="title"/>
          </p:nvPr>
        </p:nvSpPr>
        <p:spPr/>
        <p:txBody>
          <a:bodyPr/>
          <a:lstStyle/>
          <a:p>
            <a:r>
              <a:rPr lang="en-US" dirty="0"/>
              <a:t>“With” or “As?” (7:11-12)</a:t>
            </a:r>
          </a:p>
        </p:txBody>
      </p:sp>
      <p:sp>
        <p:nvSpPr>
          <p:cNvPr id="3" name="Content Placeholder 2">
            <a:extLst>
              <a:ext uri="{FF2B5EF4-FFF2-40B4-BE49-F238E27FC236}">
                <a16:creationId xmlns:a16="http://schemas.microsoft.com/office/drawing/2014/main" id="{016B20A1-F834-7398-FA0A-A758E8FCA86B}"/>
              </a:ext>
            </a:extLst>
          </p:cNvPr>
          <p:cNvSpPr>
            <a:spLocks noGrp="1"/>
          </p:cNvSpPr>
          <p:nvPr>
            <p:ph sz="half" idx="1"/>
          </p:nvPr>
        </p:nvSpPr>
        <p:spPr/>
        <p:txBody>
          <a:bodyPr/>
          <a:lstStyle/>
          <a:p>
            <a:pPr marL="0" indent="0">
              <a:buNone/>
            </a:pPr>
            <a:r>
              <a:rPr lang="en-US" b="1" kern="0" baseline="30000" dirty="0">
                <a:effectLst/>
                <a:ea typeface="Times New Roman" panose="02020603050405020304" pitchFamily="18" charset="0"/>
                <a:cs typeface="Arial" panose="020B0604020202020204" pitchFamily="34" charset="0"/>
              </a:rPr>
              <a:t>11-12 </a:t>
            </a:r>
            <a:r>
              <a:rPr lang="en-US" b="1" kern="0" dirty="0">
                <a:effectLst/>
                <a:ea typeface="Times New Roman" panose="02020603050405020304" pitchFamily="18" charset="0"/>
                <a:cs typeface="Arial" panose="020B0604020202020204" pitchFamily="34" charset="0"/>
              </a:rPr>
              <a:t>Wisdom is better when it’s paired with money,</a:t>
            </a:r>
            <a:br>
              <a:rPr lang="en-US" b="1" kern="0" dirty="0">
                <a:effectLst/>
                <a:ea typeface="Times New Roman" panose="02020603050405020304" pitchFamily="18" charset="0"/>
                <a:cs typeface="Arial" panose="020B0604020202020204" pitchFamily="34" charset="0"/>
              </a:rPr>
            </a:br>
            <a:r>
              <a:rPr lang="en-US" b="1" kern="0" dirty="0">
                <a:effectLst/>
                <a:ea typeface="Times New Roman" panose="02020603050405020304" pitchFamily="18" charset="0"/>
                <a:cs typeface="Arial" panose="020B0604020202020204" pitchFamily="34" charset="0"/>
              </a:rPr>
              <a:t>Especially if you get both while you’re still living.</a:t>
            </a:r>
            <a:br>
              <a:rPr lang="en-US" b="1" kern="0" dirty="0">
                <a:effectLst/>
                <a:ea typeface="Times New Roman" panose="02020603050405020304" pitchFamily="18" charset="0"/>
                <a:cs typeface="Arial" panose="020B0604020202020204" pitchFamily="34" charset="0"/>
              </a:rPr>
            </a:br>
            <a:r>
              <a:rPr lang="en-US" b="1" kern="0" dirty="0">
                <a:effectLst/>
                <a:ea typeface="Times New Roman" panose="02020603050405020304" pitchFamily="18" charset="0"/>
                <a:cs typeface="Arial" panose="020B0604020202020204" pitchFamily="34" charset="0"/>
              </a:rPr>
              <a:t>Double protection: wisdom and wealth!</a:t>
            </a:r>
            <a:br>
              <a:rPr lang="en-US" b="1" kern="0" dirty="0">
                <a:effectLst/>
                <a:ea typeface="Times New Roman" panose="02020603050405020304" pitchFamily="18" charset="0"/>
                <a:cs typeface="Arial" panose="020B0604020202020204" pitchFamily="34" charset="0"/>
              </a:rPr>
            </a:br>
            <a:r>
              <a:rPr lang="en-US" b="1" kern="0" dirty="0">
                <a:effectLst/>
                <a:ea typeface="Times New Roman" panose="02020603050405020304" pitchFamily="18" charset="0"/>
                <a:cs typeface="Arial" panose="020B0604020202020204" pitchFamily="34" charset="0"/>
              </a:rPr>
              <a:t>Plus this bonus: Wisdom energizes its owner.</a:t>
            </a:r>
            <a:endParaRPr lang="en-US" b="1" kern="100" dirty="0">
              <a:effectLst/>
              <a:ea typeface="Calibri" panose="020F0502020204030204" pitchFamily="34" charset="0"/>
              <a:cs typeface="Arial" panose="020B0604020202020204" pitchFamily="34" charset="0"/>
            </a:endParaRPr>
          </a:p>
          <a:p>
            <a:pPr marL="0" indent="0">
              <a:buNone/>
            </a:pPr>
            <a:r>
              <a:rPr lang="en-US" dirty="0">
                <a:solidFill>
                  <a:schemeClr val="accent4">
                    <a:lumMod val="60000"/>
                    <a:lumOff val="40000"/>
                  </a:schemeClr>
                </a:solidFill>
              </a:rPr>
              <a:t>[Peterson, </a:t>
            </a:r>
            <a:r>
              <a:rPr lang="en-US" i="1" dirty="0">
                <a:solidFill>
                  <a:schemeClr val="accent4">
                    <a:lumMod val="60000"/>
                    <a:lumOff val="40000"/>
                  </a:schemeClr>
                </a:solidFill>
              </a:rPr>
              <a:t>The Message</a:t>
            </a:r>
            <a:r>
              <a:rPr lang="en-US" dirty="0">
                <a:solidFill>
                  <a:schemeClr val="accent4">
                    <a:lumMod val="60000"/>
                    <a:lumOff val="40000"/>
                  </a:schemeClr>
                </a:solidFill>
              </a:rPr>
              <a:t>, 7:11-12]</a:t>
            </a:r>
          </a:p>
        </p:txBody>
      </p:sp>
      <p:pic>
        <p:nvPicPr>
          <p:cNvPr id="6" name="Content Placeholder 5" descr="A money tree with many bills&#10;&#10;Description automatically generated with medium confidence">
            <a:extLst>
              <a:ext uri="{FF2B5EF4-FFF2-40B4-BE49-F238E27FC236}">
                <a16:creationId xmlns:a16="http://schemas.microsoft.com/office/drawing/2014/main" id="{7AB286F5-861D-08E6-E046-F83377B4107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187057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B4A9-72B6-10B4-E380-6D771501543A}"/>
              </a:ext>
            </a:extLst>
          </p:cNvPr>
          <p:cNvSpPr>
            <a:spLocks noGrp="1"/>
          </p:cNvSpPr>
          <p:nvPr>
            <p:ph type="title"/>
          </p:nvPr>
        </p:nvSpPr>
        <p:spPr/>
        <p:txBody>
          <a:bodyPr>
            <a:normAutofit/>
          </a:bodyPr>
          <a:lstStyle/>
          <a:p>
            <a:r>
              <a:rPr lang="en-US" sz="2800" dirty="0">
                <a:latin typeface="+mn-lt"/>
              </a:rPr>
              <a:t>Probably NOT: “</a:t>
            </a:r>
            <a:r>
              <a:rPr lang="en-US" sz="2800" b="1" kern="0" baseline="30000" dirty="0">
                <a:effectLst/>
                <a:latin typeface="+mn-lt"/>
                <a:ea typeface="Times New Roman" panose="02020603050405020304" pitchFamily="18" charset="0"/>
                <a:cs typeface="Arial" panose="020B0604020202020204" pitchFamily="34" charset="0"/>
              </a:rPr>
              <a:t>13 </a:t>
            </a:r>
            <a:r>
              <a:rPr lang="en-US" sz="2800" b="1" kern="0" dirty="0">
                <a:effectLst/>
                <a:latin typeface="+mn-lt"/>
                <a:ea typeface="Times New Roman" panose="02020603050405020304" pitchFamily="18" charset="0"/>
                <a:cs typeface="Arial" panose="020B0604020202020204" pitchFamily="34" charset="0"/>
              </a:rPr>
              <a:t>Take a good look at God’s work. Who could simplify and reduce Creation’s curves and angles To a plain straight line?” </a:t>
            </a:r>
            <a:r>
              <a:rPr lang="en-US" sz="2800" b="1" kern="0" dirty="0">
                <a:solidFill>
                  <a:schemeClr val="accent4">
                    <a:lumMod val="60000"/>
                    <a:lumOff val="40000"/>
                  </a:schemeClr>
                </a:solidFill>
                <a:effectLst/>
                <a:latin typeface="+mn-lt"/>
                <a:ea typeface="Times New Roman" panose="02020603050405020304" pitchFamily="18" charset="0"/>
                <a:cs typeface="Arial" panose="020B0604020202020204" pitchFamily="34" charset="0"/>
              </a:rPr>
              <a:t>[Peterson, </a:t>
            </a:r>
            <a:r>
              <a:rPr lang="en-US" sz="2800" b="1" i="1" kern="0" dirty="0">
                <a:solidFill>
                  <a:schemeClr val="accent4">
                    <a:lumMod val="60000"/>
                    <a:lumOff val="40000"/>
                  </a:schemeClr>
                </a:solidFill>
                <a:effectLst/>
                <a:latin typeface="+mn-lt"/>
                <a:ea typeface="Times New Roman" panose="02020603050405020304" pitchFamily="18" charset="0"/>
                <a:cs typeface="Arial" panose="020B0604020202020204" pitchFamily="34" charset="0"/>
              </a:rPr>
              <a:t>The Message</a:t>
            </a:r>
            <a:r>
              <a:rPr lang="en-US" sz="2800" b="1" kern="0" dirty="0">
                <a:solidFill>
                  <a:schemeClr val="accent4">
                    <a:lumMod val="60000"/>
                    <a:lumOff val="40000"/>
                  </a:schemeClr>
                </a:solidFill>
                <a:effectLst/>
                <a:latin typeface="+mn-lt"/>
                <a:ea typeface="Times New Roman" panose="02020603050405020304" pitchFamily="18" charset="0"/>
                <a:cs typeface="Arial" panose="020B0604020202020204" pitchFamily="34" charset="0"/>
              </a:rPr>
              <a:t>, 7:13]</a:t>
            </a:r>
            <a:endParaRPr lang="en-US" sz="2800" b="1" dirty="0">
              <a:solidFill>
                <a:schemeClr val="accent4">
                  <a:lumMod val="60000"/>
                  <a:lumOff val="40000"/>
                </a:schemeClr>
              </a:solidFill>
              <a:latin typeface="+mn-lt"/>
            </a:endParaRPr>
          </a:p>
        </p:txBody>
      </p:sp>
      <p:pic>
        <p:nvPicPr>
          <p:cNvPr id="6" name="Content Placeholder 5" descr="A paper ball with a map on it&#10;&#10;Description automatically generated">
            <a:extLst>
              <a:ext uri="{FF2B5EF4-FFF2-40B4-BE49-F238E27FC236}">
                <a16:creationId xmlns:a16="http://schemas.microsoft.com/office/drawing/2014/main" id="{B2FA53B1-7F31-6566-4A21-FB91CE34EDB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89665" y="1825625"/>
            <a:ext cx="4078669" cy="4351338"/>
          </a:xfrm>
        </p:spPr>
      </p:pic>
      <p:sp>
        <p:nvSpPr>
          <p:cNvPr id="4" name="Content Placeholder 3">
            <a:extLst>
              <a:ext uri="{FF2B5EF4-FFF2-40B4-BE49-F238E27FC236}">
                <a16:creationId xmlns:a16="http://schemas.microsoft.com/office/drawing/2014/main" id="{DE693514-73EC-A1EF-BC0A-A671306C7AAE}"/>
              </a:ext>
            </a:extLst>
          </p:cNvPr>
          <p:cNvSpPr>
            <a:spLocks noGrp="1"/>
          </p:cNvSpPr>
          <p:nvPr>
            <p:ph sz="half" idx="2"/>
          </p:nvPr>
        </p:nvSpPr>
        <p:spPr/>
        <p:txBody>
          <a:bodyPr>
            <a:normAutofit lnSpcReduction="10000"/>
          </a:bodyPr>
          <a:lstStyle/>
          <a:p>
            <a:pPr marL="0" indent="0">
              <a:buNone/>
            </a:pPr>
            <a:r>
              <a:rPr lang="en-US" b="1" i="0" baseline="30000" dirty="0">
                <a:effectLst/>
              </a:rPr>
              <a:t>13 </a:t>
            </a:r>
            <a:r>
              <a:rPr lang="en-US" b="1" i="0" dirty="0">
                <a:effectLst/>
              </a:rPr>
              <a:t>Consider God’s work! Who can straighten what God has made crooked? </a:t>
            </a:r>
          </a:p>
          <a:p>
            <a:pPr marL="0" indent="0">
              <a:buNone/>
            </a:pPr>
            <a:r>
              <a:rPr lang="en-US" b="1" i="0" baseline="30000" dirty="0">
                <a:effectLst/>
              </a:rPr>
              <a:t>14 </a:t>
            </a:r>
            <a:r>
              <a:rPr lang="en-US" b="1" i="0" dirty="0">
                <a:effectLst/>
              </a:rPr>
              <a:t>When times are good, enjoy the good; when times are bad, consider: God has made the former as well as the latter so that people can’t discover anything that will come to be after them.</a:t>
            </a:r>
            <a:br>
              <a:rPr lang="en-US" b="1" i="0" dirty="0">
                <a:effectLst/>
              </a:rPr>
            </a:br>
            <a:r>
              <a:rPr lang="en-US" b="1" i="0" dirty="0">
                <a:effectLst/>
              </a:rPr>
              <a:t>[CEB]</a:t>
            </a:r>
            <a:endParaRPr lang="en-US" b="1" dirty="0"/>
          </a:p>
        </p:txBody>
      </p:sp>
    </p:spTree>
    <p:extLst>
      <p:ext uri="{BB962C8B-B14F-4D97-AF65-F5344CB8AC3E}">
        <p14:creationId xmlns:p14="http://schemas.microsoft.com/office/powerpoint/2010/main" val="13783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9C87E-DC3F-87CF-1521-F7C7EFA10D38}"/>
              </a:ext>
            </a:extLst>
          </p:cNvPr>
          <p:cNvSpPr>
            <a:spLocks noGrp="1"/>
          </p:cNvSpPr>
          <p:nvPr>
            <p:ph type="title"/>
          </p:nvPr>
        </p:nvSpPr>
        <p:spPr/>
        <p:txBody>
          <a:bodyPr/>
          <a:lstStyle/>
          <a:p>
            <a:r>
              <a:rPr lang="en-US" b="1" dirty="0">
                <a:latin typeface="+mn-lt"/>
              </a:rPr>
              <a:t>Quick Summary of the Rest of the Chapter</a:t>
            </a:r>
            <a:br>
              <a:rPr lang="en-US" dirty="0"/>
            </a:br>
            <a:r>
              <a:rPr lang="en-US" dirty="0">
                <a:solidFill>
                  <a:schemeClr val="accent4">
                    <a:lumMod val="60000"/>
                    <a:lumOff val="40000"/>
                  </a:schemeClr>
                </a:solidFill>
              </a:rPr>
              <a:t>[Miller, </a:t>
            </a:r>
            <a:r>
              <a:rPr lang="en-US" i="1" dirty="0">
                <a:solidFill>
                  <a:schemeClr val="accent4">
                    <a:lumMod val="60000"/>
                    <a:lumOff val="40000"/>
                  </a:schemeClr>
                </a:solidFill>
              </a:rPr>
              <a:t>Symbol</a:t>
            </a:r>
            <a:r>
              <a:rPr lang="en-US" dirty="0">
                <a:solidFill>
                  <a:schemeClr val="accent4">
                    <a:lumMod val="60000"/>
                    <a:lumOff val="40000"/>
                  </a:schemeClr>
                </a:solidFill>
              </a:rPr>
              <a:t>, p. 134.]</a:t>
            </a:r>
          </a:p>
        </p:txBody>
      </p:sp>
      <p:sp>
        <p:nvSpPr>
          <p:cNvPr id="5" name="Content Placeholder 4">
            <a:extLst>
              <a:ext uri="{FF2B5EF4-FFF2-40B4-BE49-F238E27FC236}">
                <a16:creationId xmlns:a16="http://schemas.microsoft.com/office/drawing/2014/main" id="{FBE17469-357F-283F-EB3C-BB45FDE19BEB}"/>
              </a:ext>
            </a:extLst>
          </p:cNvPr>
          <p:cNvSpPr>
            <a:spLocks noGrp="1"/>
          </p:cNvSpPr>
          <p:nvPr>
            <p:ph idx="1"/>
          </p:nvPr>
        </p:nvSpPr>
        <p:spPr>
          <a:xfrm>
            <a:off x="584703" y="1843732"/>
            <a:ext cx="10886038" cy="4351338"/>
          </a:xfrm>
        </p:spPr>
        <p:txBody>
          <a:bodyPr>
            <a:normAutofit/>
          </a:bodyPr>
          <a:lstStyle/>
          <a:p>
            <a:pPr marL="0" marR="0" indent="0">
              <a:lnSpc>
                <a:spcPct val="107000"/>
              </a:lnSpc>
              <a:spcBef>
                <a:spcPts val="0"/>
              </a:spcBef>
              <a:spcAft>
                <a:spcPts val="800"/>
              </a:spcAft>
              <a:buNone/>
            </a:pPr>
            <a:r>
              <a:rPr lang="en-US" sz="3600" b="1" kern="100" dirty="0">
                <a:effectLst/>
                <a:latin typeface="Calibri" panose="020F0502020204030204" pitchFamily="34" charset="0"/>
                <a:ea typeface="Calibri" panose="020F0502020204030204" pitchFamily="34" charset="0"/>
                <a:cs typeface="Arial" panose="020B0604020202020204" pitchFamily="34" charset="0"/>
              </a:rPr>
              <a:t>1</a:t>
            </a:r>
            <a:r>
              <a:rPr lang="en-US" sz="3600" b="1" kern="100" baseline="30000" dirty="0">
                <a:effectLst/>
                <a:latin typeface="Calibri" panose="020F0502020204030204" pitchFamily="34" charset="0"/>
                <a:ea typeface="Calibri" panose="020F0502020204030204" pitchFamily="34" charset="0"/>
                <a:cs typeface="Arial" panose="020B0604020202020204" pitchFamily="34" charset="0"/>
              </a:rPr>
              <a:t>st</a:t>
            </a:r>
            <a:r>
              <a:rPr lang="en-US" sz="3600" b="1" kern="100" dirty="0">
                <a:effectLst/>
                <a:latin typeface="Calibri" panose="020F0502020204030204" pitchFamily="34" charset="0"/>
                <a:ea typeface="Calibri" panose="020F0502020204030204" pitchFamily="34" charset="0"/>
                <a:cs typeface="Arial" panose="020B0604020202020204" pitchFamily="34" charset="0"/>
              </a:rPr>
              <a:t> Unit: Need for Moderation Concerning Righteousness and Wisdom (7:15-18)</a:t>
            </a:r>
          </a:p>
          <a:p>
            <a:pPr marL="0" marR="0" indent="0">
              <a:lnSpc>
                <a:spcPct val="107000"/>
              </a:lnSpc>
              <a:spcBef>
                <a:spcPts val="0"/>
              </a:spcBef>
              <a:spcAft>
                <a:spcPts val="800"/>
              </a:spcAft>
              <a:buNone/>
            </a:pPr>
            <a:r>
              <a:rPr lang="en-US" sz="36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2</a:t>
            </a:r>
            <a:r>
              <a:rPr lang="en-US" sz="3600" b="1" kern="100" baseline="300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nd</a:t>
            </a:r>
            <a:r>
              <a:rPr lang="en-US" sz="36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 Unit: Wisdom of Righteousness and Others (7:19-22)</a:t>
            </a:r>
          </a:p>
          <a:p>
            <a:pPr marL="0" marR="0" indent="0">
              <a:lnSpc>
                <a:spcPct val="107000"/>
              </a:lnSpc>
              <a:spcBef>
                <a:spcPts val="0"/>
              </a:spcBef>
              <a:spcAft>
                <a:spcPts val="800"/>
              </a:spcAft>
              <a:buNone/>
            </a:pPr>
            <a:r>
              <a:rPr lang="en-US" sz="3600" b="1" kern="100" dirty="0">
                <a:effectLst/>
                <a:latin typeface="Calibri" panose="020F0502020204030204" pitchFamily="34" charset="0"/>
                <a:ea typeface="Calibri" panose="020F0502020204030204" pitchFamily="34" charset="0"/>
                <a:cs typeface="Arial" panose="020B0604020202020204" pitchFamily="34" charset="0"/>
              </a:rPr>
              <a:t>3</a:t>
            </a:r>
            <a:r>
              <a:rPr lang="en-US" sz="3600" b="1" kern="100" baseline="30000" dirty="0">
                <a:effectLst/>
                <a:latin typeface="Calibri" panose="020F0502020204030204" pitchFamily="34" charset="0"/>
                <a:ea typeface="Calibri" panose="020F0502020204030204" pitchFamily="34" charset="0"/>
                <a:cs typeface="Arial" panose="020B0604020202020204" pitchFamily="34" charset="0"/>
              </a:rPr>
              <a:t>rd</a:t>
            </a:r>
            <a:r>
              <a:rPr lang="en-US" sz="3600" b="1" kern="100" dirty="0">
                <a:effectLst/>
                <a:latin typeface="Calibri" panose="020F0502020204030204" pitchFamily="34" charset="0"/>
                <a:ea typeface="Calibri" panose="020F0502020204030204" pitchFamily="34" charset="0"/>
                <a:cs typeface="Arial" panose="020B0604020202020204" pitchFamily="34" charset="0"/>
              </a:rPr>
              <a:t> Unit: Elusiveness of Wisdom and Righteousness/ Threat of Folly and Wickedness (7:23-29)</a:t>
            </a:r>
          </a:p>
        </p:txBody>
      </p:sp>
    </p:spTree>
    <p:extLst>
      <p:ext uri="{BB962C8B-B14F-4D97-AF65-F5344CB8AC3E}">
        <p14:creationId xmlns:p14="http://schemas.microsoft.com/office/powerpoint/2010/main" val="677491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A202-5448-FE63-8E22-FE0865198094}"/>
              </a:ext>
            </a:extLst>
          </p:cNvPr>
          <p:cNvSpPr>
            <a:spLocks noGrp="1"/>
          </p:cNvSpPr>
          <p:nvPr>
            <p:ph type="title"/>
          </p:nvPr>
        </p:nvSpPr>
        <p:spPr/>
        <p:txBody>
          <a:bodyPr/>
          <a:lstStyle/>
          <a:p>
            <a:r>
              <a:rPr lang="en-US" b="1" i="0" baseline="30000" dirty="0">
                <a:effectLst/>
                <a:latin typeface="+mn-lt"/>
              </a:rPr>
              <a:t>16 </a:t>
            </a:r>
            <a:r>
              <a:rPr lang="en-US" b="1" i="0" dirty="0">
                <a:effectLst/>
                <a:latin typeface="+mn-lt"/>
              </a:rPr>
              <a:t>Don’t be too righteous or too wise, or you may be dumbfounded. [CEB]</a:t>
            </a:r>
            <a:r>
              <a:rPr lang="en-US" baseline="30000" dirty="0">
                <a:solidFill>
                  <a:srgbClr val="000000"/>
                </a:solidFill>
                <a:latin typeface="system-ui"/>
              </a:rPr>
              <a:t> </a:t>
            </a:r>
            <a:endParaRPr lang="en-US" dirty="0"/>
          </a:p>
        </p:txBody>
      </p:sp>
      <p:sp>
        <p:nvSpPr>
          <p:cNvPr id="3" name="Content Placeholder 2">
            <a:extLst>
              <a:ext uri="{FF2B5EF4-FFF2-40B4-BE49-F238E27FC236}">
                <a16:creationId xmlns:a16="http://schemas.microsoft.com/office/drawing/2014/main" id="{69DCAF03-B96C-D254-F0FA-F68033E3B129}"/>
              </a:ext>
            </a:extLst>
          </p:cNvPr>
          <p:cNvSpPr>
            <a:spLocks noGrp="1"/>
          </p:cNvSpPr>
          <p:nvPr>
            <p:ph idx="1"/>
          </p:nvPr>
        </p:nvSpPr>
        <p:spPr/>
        <p:txBody>
          <a:bodyPr>
            <a:normAutofit/>
          </a:bodyPr>
          <a:lstStyle/>
          <a:p>
            <a:r>
              <a:rPr lang="en-US" dirty="0"/>
              <a:t>Is the verse REALLY saying that “Sometimes, you have to be a little bit naughty…” [Wright, </a:t>
            </a:r>
            <a:r>
              <a:rPr lang="en-US" i="1" dirty="0"/>
              <a:t>Hearing</a:t>
            </a:r>
            <a:r>
              <a:rPr lang="en-US" dirty="0"/>
              <a:t>, p. 87 n3.]</a:t>
            </a:r>
          </a:p>
          <a:p>
            <a:r>
              <a:rPr lang="en-US" sz="2400" dirty="0"/>
              <a:t>If so, we can’t be “naughty” with:</a:t>
            </a:r>
          </a:p>
          <a:p>
            <a:r>
              <a:rPr lang="en-US" sz="1800" b="1" kern="100" dirty="0">
                <a:effectLst/>
                <a:latin typeface="Calibri" panose="020F0502020204030204" pitchFamily="34" charset="0"/>
                <a:ea typeface="Calibri" panose="020F0502020204030204" pitchFamily="34" charset="0"/>
                <a:cs typeface="Arial" panose="020B0604020202020204" pitchFamily="34" charset="0"/>
              </a:rPr>
              <a:t>Drunkenness (2:3)</a:t>
            </a:r>
          </a:p>
          <a:p>
            <a:r>
              <a:rPr lang="en-US" sz="18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Sensuality (2:8)</a:t>
            </a:r>
          </a:p>
          <a:p>
            <a:r>
              <a:rPr lang="en-US" sz="1800" b="1" kern="100" dirty="0">
                <a:effectLst/>
                <a:latin typeface="Calibri" panose="020F0502020204030204" pitchFamily="34" charset="0"/>
                <a:ea typeface="Calibri" panose="020F0502020204030204" pitchFamily="34" charset="0"/>
                <a:cs typeface="Arial" panose="020B0604020202020204" pitchFamily="34" charset="0"/>
              </a:rPr>
              <a:t>Oppression (3:16-17; 4:1)</a:t>
            </a:r>
          </a:p>
          <a:p>
            <a:r>
              <a:rPr lang="en-US" sz="18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Irreverence (5:1-2)</a:t>
            </a:r>
          </a:p>
          <a:p>
            <a:r>
              <a:rPr lang="en-US" sz="1800" b="1" kern="100" dirty="0">
                <a:effectLst/>
                <a:latin typeface="Calibri" panose="020F0502020204030204" pitchFamily="34" charset="0"/>
                <a:ea typeface="Calibri" panose="020F0502020204030204" pitchFamily="34" charset="0"/>
                <a:cs typeface="Arial" panose="020B0604020202020204" pitchFamily="34" charset="0"/>
              </a:rPr>
              <a:t>Dishonesty (5:4-6)</a:t>
            </a:r>
          </a:p>
          <a:p>
            <a:r>
              <a:rPr lang="en-US" sz="18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Greed (5:11-12)</a:t>
            </a:r>
          </a:p>
          <a:p>
            <a:r>
              <a:rPr lang="en-US" sz="1800" b="1" kern="100" dirty="0">
                <a:effectLst/>
                <a:latin typeface="Calibri" panose="020F0502020204030204" pitchFamily="34" charset="0"/>
                <a:ea typeface="Calibri" panose="020F0502020204030204" pitchFamily="34" charset="0"/>
                <a:cs typeface="Arial" panose="020B0604020202020204" pitchFamily="34" charset="0"/>
              </a:rPr>
              <a:t>Anger Issues (7:9)</a:t>
            </a:r>
          </a:p>
          <a:p>
            <a:r>
              <a:rPr lang="en-US" sz="18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Hypocrisy (8:10)</a:t>
            </a:r>
          </a:p>
          <a:p>
            <a:endParaRPr lang="en-US" dirty="0"/>
          </a:p>
        </p:txBody>
      </p:sp>
    </p:spTree>
    <p:extLst>
      <p:ext uri="{BB962C8B-B14F-4D97-AF65-F5344CB8AC3E}">
        <p14:creationId xmlns:p14="http://schemas.microsoft.com/office/powerpoint/2010/main" val="41746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p:cTn id="71"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6245A5-1A67-1C0C-0818-9A865D67943D}"/>
              </a:ext>
            </a:extLst>
          </p:cNvPr>
          <p:cNvSpPr>
            <a:spLocks noGrp="1"/>
          </p:cNvSpPr>
          <p:nvPr>
            <p:ph type="title"/>
          </p:nvPr>
        </p:nvSpPr>
        <p:spPr>
          <a:xfrm>
            <a:off x="775203" y="365125"/>
            <a:ext cx="10641594" cy="1325563"/>
          </a:xfrm>
        </p:spPr>
        <p:txBody>
          <a:bodyPr/>
          <a:lstStyle/>
          <a:p>
            <a:r>
              <a:rPr lang="en-US" dirty="0"/>
              <a:t>Wisdom and Righteousness Are Elusive</a:t>
            </a:r>
            <a:br>
              <a:rPr lang="en-US" dirty="0"/>
            </a:br>
            <a:r>
              <a:rPr lang="en-US" dirty="0">
                <a:solidFill>
                  <a:schemeClr val="accent4">
                    <a:lumMod val="60000"/>
                    <a:lumOff val="40000"/>
                  </a:schemeClr>
                </a:solidFill>
              </a:rPr>
              <a:t>Ecclesiastes 7:20 quoted in Romans 3:10 [CEB]</a:t>
            </a:r>
          </a:p>
        </p:txBody>
      </p:sp>
      <p:sp>
        <p:nvSpPr>
          <p:cNvPr id="5" name="Content Placeholder 4">
            <a:extLst>
              <a:ext uri="{FF2B5EF4-FFF2-40B4-BE49-F238E27FC236}">
                <a16:creationId xmlns:a16="http://schemas.microsoft.com/office/drawing/2014/main" id="{B9197802-FC65-719E-D7B9-56686B3DED77}"/>
              </a:ext>
            </a:extLst>
          </p:cNvPr>
          <p:cNvSpPr>
            <a:spLocks noGrp="1"/>
          </p:cNvSpPr>
          <p:nvPr>
            <p:ph sz="half" idx="1"/>
          </p:nvPr>
        </p:nvSpPr>
        <p:spPr/>
        <p:txBody>
          <a:bodyPr/>
          <a:lstStyle/>
          <a:p>
            <a:pPr>
              <a:buFont typeface="Wingdings" panose="05000000000000000000" pitchFamily="2" charset="2"/>
              <a:buChar char="v"/>
            </a:pPr>
            <a:r>
              <a:rPr lang="en-US" b="1" i="0" dirty="0">
                <a:effectLst/>
              </a:rPr>
              <a:t>Wisdom better than 10 rulers (v. 19) “council of ten?)</a:t>
            </a:r>
          </a:p>
          <a:p>
            <a:pPr>
              <a:buFont typeface="Wingdings" panose="05000000000000000000" pitchFamily="2" charset="2"/>
              <a:buChar char="v"/>
            </a:pPr>
            <a:r>
              <a:rPr lang="en-US" b="1" i="0" baseline="30000" dirty="0">
                <a:effectLst/>
              </a:rPr>
              <a:t>20 </a:t>
            </a:r>
            <a:r>
              <a:rPr lang="en-US" b="1" i="0" dirty="0">
                <a:effectLst/>
              </a:rPr>
              <a:t>Remember: there’s no one on earth so righteous as to do good only and never make a mistake.</a:t>
            </a:r>
          </a:p>
          <a:p>
            <a:pPr algn="l">
              <a:buFont typeface="Wingdings" panose="05000000000000000000" pitchFamily="2" charset="2"/>
              <a:buChar char="v"/>
            </a:pPr>
            <a:r>
              <a:rPr lang="en-US" b="1" i="0" baseline="30000" dirty="0">
                <a:solidFill>
                  <a:schemeClr val="accent4">
                    <a:lumMod val="60000"/>
                    <a:lumOff val="40000"/>
                  </a:schemeClr>
                </a:solidFill>
                <a:effectLst/>
              </a:rPr>
              <a:t>10 </a:t>
            </a:r>
            <a:r>
              <a:rPr lang="en-US" b="1" i="0" dirty="0">
                <a:solidFill>
                  <a:schemeClr val="accent4">
                    <a:lumMod val="60000"/>
                    <a:lumOff val="40000"/>
                  </a:schemeClr>
                </a:solidFill>
                <a:effectLst/>
              </a:rPr>
              <a:t>As it is written, </a:t>
            </a:r>
            <a:r>
              <a:rPr lang="en-US" b="1" i="1" dirty="0">
                <a:solidFill>
                  <a:schemeClr val="accent4">
                    <a:lumMod val="60000"/>
                    <a:lumOff val="40000"/>
                  </a:schemeClr>
                </a:solidFill>
                <a:effectLst/>
              </a:rPr>
              <a:t>There is no righteous person, not even one.</a:t>
            </a:r>
          </a:p>
          <a:p>
            <a:pPr algn="l">
              <a:buFont typeface="Wingdings" panose="05000000000000000000" pitchFamily="2" charset="2"/>
              <a:buChar char="v"/>
            </a:pPr>
            <a:r>
              <a:rPr lang="en-US" b="1" dirty="0"/>
              <a:t>BUT, wisdom is elusive (v. 23)</a:t>
            </a:r>
          </a:p>
          <a:p>
            <a:pPr algn="l">
              <a:buFont typeface="Wingdings" panose="05000000000000000000" pitchFamily="2" charset="2"/>
              <a:buChar char="v"/>
            </a:pPr>
            <a:r>
              <a:rPr lang="en-US" b="1" dirty="0">
                <a:effectLst/>
              </a:rPr>
              <a:t>THE woman is a trap (v. 26)</a:t>
            </a:r>
          </a:p>
          <a:p>
            <a:pPr algn="l">
              <a:buFont typeface="Wingdings" panose="05000000000000000000" pitchFamily="2" charset="2"/>
              <a:buChar char="v"/>
            </a:pPr>
            <a:endParaRPr lang="en-US" b="1" i="0" dirty="0">
              <a:solidFill>
                <a:schemeClr val="accent4">
                  <a:lumMod val="60000"/>
                  <a:lumOff val="40000"/>
                </a:schemeClr>
              </a:solidFill>
              <a:effectLst/>
            </a:endParaRPr>
          </a:p>
        </p:txBody>
      </p:sp>
      <p:pic>
        <p:nvPicPr>
          <p:cNvPr id="10" name="Content Placeholder 9" descr="A skull and crown design&#10;&#10;Description automatically generated with medium confidence">
            <a:extLst>
              <a:ext uri="{FF2B5EF4-FFF2-40B4-BE49-F238E27FC236}">
                <a16:creationId xmlns:a16="http://schemas.microsoft.com/office/drawing/2014/main" id="{8572DC51-5955-FB5C-3BBC-52E46E9EC0D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2769495"/>
            <a:ext cx="5181600" cy="1974711"/>
          </a:xfrm>
        </p:spPr>
      </p:pic>
    </p:spTree>
    <p:extLst>
      <p:ext uri="{BB962C8B-B14F-4D97-AF65-F5344CB8AC3E}">
        <p14:creationId xmlns:p14="http://schemas.microsoft.com/office/powerpoint/2010/main" val="42829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ircle(in)">
                                      <p:cBhvr>
                                        <p:cTn id="27" dur="2000"/>
                                        <p:tgtEl>
                                          <p:spTgt spid="5">
                                            <p:txEl>
                                              <p:pRg st="4" end="4"/>
                                            </p:txEl>
                                          </p:spTgt>
                                        </p:tgtEl>
                                      </p:cBhvr>
                                    </p:animEffect>
                                  </p:childTnLst>
                                </p:cTn>
                              </p:par>
                            </p:childTnLst>
                          </p:cTn>
                        </p:par>
                        <p:par>
                          <p:cTn id="28" fill="hold">
                            <p:stCondLst>
                              <p:cond delay="2000"/>
                            </p:stCondLst>
                            <p:childTnLst>
                              <p:par>
                                <p:cTn id="29" presetID="16" presetClass="entr" presetSubtype="37"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8C6F-24CB-3CE4-C2EE-8AE8BDA9AD83}"/>
              </a:ext>
            </a:extLst>
          </p:cNvPr>
          <p:cNvSpPr>
            <a:spLocks noGrp="1"/>
          </p:cNvSpPr>
          <p:nvPr>
            <p:ph type="title"/>
          </p:nvPr>
        </p:nvSpPr>
        <p:spPr/>
        <p:txBody>
          <a:bodyPr>
            <a:noAutofit/>
          </a:bodyPr>
          <a:lstStyle/>
          <a:p>
            <a:r>
              <a:rPr lang="en-US" sz="3200" b="1" i="0" baseline="30000" dirty="0">
                <a:effectLst/>
                <a:latin typeface="+mn-lt"/>
              </a:rPr>
              <a:t>29 </a:t>
            </a:r>
            <a:r>
              <a:rPr lang="en-US" sz="3200" b="1" i="0" dirty="0">
                <a:effectLst/>
                <a:latin typeface="+mn-lt"/>
              </a:rPr>
              <a:t>See, this alone I found: God made human beings straightforward, but they search for many complications.[CEB]</a:t>
            </a:r>
            <a:endParaRPr lang="en-US" sz="3200" b="1" dirty="0">
              <a:latin typeface="+mn-lt"/>
            </a:endParaRPr>
          </a:p>
        </p:txBody>
      </p:sp>
      <p:sp>
        <p:nvSpPr>
          <p:cNvPr id="3" name="Content Placeholder 2">
            <a:extLst>
              <a:ext uri="{FF2B5EF4-FFF2-40B4-BE49-F238E27FC236}">
                <a16:creationId xmlns:a16="http://schemas.microsoft.com/office/drawing/2014/main" id="{02FAA18E-58BC-1C1B-7242-6DCA808D03D0}"/>
              </a:ext>
            </a:extLst>
          </p:cNvPr>
          <p:cNvSpPr>
            <a:spLocks noGrp="1"/>
          </p:cNvSpPr>
          <p:nvPr>
            <p:ph sz="half" idx="1"/>
          </p:nvPr>
        </p:nvSpPr>
        <p:spPr/>
        <p:txBody>
          <a:bodyPr/>
          <a:lstStyle/>
          <a:p>
            <a:r>
              <a:rPr lang="en-US" dirty="0"/>
              <a:t>Remember v. 13?</a:t>
            </a:r>
          </a:p>
          <a:p>
            <a:r>
              <a:rPr lang="en-US" dirty="0"/>
              <a:t>Humans can’t straighten God’s crooked lines?</a:t>
            </a:r>
          </a:p>
          <a:p>
            <a:r>
              <a:rPr lang="en-US" dirty="0"/>
              <a:t>But humans create “detours” of God’s good, well-drawn creation</a:t>
            </a:r>
          </a:p>
          <a:p>
            <a:r>
              <a:rPr lang="en-US" dirty="0"/>
              <a:t>Here, Qoheleth realizes the source of his incomprehension and the fault does not lie with God, but with human sin.</a:t>
            </a:r>
          </a:p>
        </p:txBody>
      </p:sp>
      <p:pic>
        <p:nvPicPr>
          <p:cNvPr id="6" name="Content Placeholder 5" descr="A t-shirt with a ship on it&#10;&#10;Description automatically generated">
            <a:extLst>
              <a:ext uri="{FF2B5EF4-FFF2-40B4-BE49-F238E27FC236}">
                <a16:creationId xmlns:a16="http://schemas.microsoft.com/office/drawing/2014/main" id="{5B1126F0-F307-E017-E0C0-22FB54D6DD9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641124"/>
            <a:ext cx="5181600" cy="2720339"/>
          </a:xfrm>
        </p:spPr>
      </p:pic>
    </p:spTree>
    <p:extLst>
      <p:ext uri="{BB962C8B-B14F-4D97-AF65-F5344CB8AC3E}">
        <p14:creationId xmlns:p14="http://schemas.microsoft.com/office/powerpoint/2010/main" val="187391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4)">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4)">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4)">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2F9D6B-EB57-096E-770C-D32BDAF3ADCF}"/>
              </a:ext>
            </a:extLst>
          </p:cNvPr>
          <p:cNvSpPr>
            <a:spLocks noGrp="1"/>
          </p:cNvSpPr>
          <p:nvPr>
            <p:ph type="title"/>
          </p:nvPr>
        </p:nvSpPr>
        <p:spPr/>
        <p:txBody>
          <a:bodyPr/>
          <a:lstStyle/>
          <a:p>
            <a:r>
              <a:rPr lang="en-US" dirty="0"/>
              <a:t>Remember Those Rhetorical Questions?</a:t>
            </a:r>
          </a:p>
        </p:txBody>
      </p:sp>
      <p:sp>
        <p:nvSpPr>
          <p:cNvPr id="6" name="Content Placeholder 5">
            <a:extLst>
              <a:ext uri="{FF2B5EF4-FFF2-40B4-BE49-F238E27FC236}">
                <a16:creationId xmlns:a16="http://schemas.microsoft.com/office/drawing/2014/main" id="{C70C0AE5-B7BC-A93B-8884-6F03247605EF}"/>
              </a:ext>
            </a:extLst>
          </p:cNvPr>
          <p:cNvSpPr>
            <a:spLocks noGrp="1"/>
          </p:cNvSpPr>
          <p:nvPr>
            <p:ph idx="1"/>
          </p:nvPr>
        </p:nvSpPr>
        <p:spPr/>
        <p:txBody>
          <a:bodyPr>
            <a:normAutofit/>
          </a:bodyPr>
          <a:lstStyle/>
          <a:p>
            <a:pPr marL="514350" indent="-514350">
              <a:buAutoNum type="arabicParenR"/>
            </a:pPr>
            <a:r>
              <a:rPr lang="en-US" sz="3200" b="1" i="0" dirty="0">
                <a:effectLst/>
                <a:latin typeface="system-ui"/>
              </a:rPr>
              <a:t>Who is wise? And who knows the meaning of anything?</a:t>
            </a:r>
            <a:br>
              <a:rPr lang="en-US" sz="3200" b="1" dirty="0"/>
            </a:br>
            <a:r>
              <a:rPr lang="en-US" sz="3200" b="1" i="0" dirty="0">
                <a:effectLst/>
                <a:latin typeface="Courier New" panose="02070309020205020404" pitchFamily="49" charset="0"/>
              </a:rPr>
              <a:t>    </a:t>
            </a:r>
            <a:r>
              <a:rPr lang="en-US" sz="3200" b="1" i="0" dirty="0">
                <a:effectLst/>
                <a:latin typeface="system-ui"/>
              </a:rPr>
              <a:t>A person’s wisdom brightens the expression;</a:t>
            </a:r>
            <a:br>
              <a:rPr lang="en-US" sz="3200" b="1" dirty="0"/>
            </a:br>
            <a:r>
              <a:rPr lang="en-US" sz="3200" b="1" i="0" dirty="0">
                <a:effectLst/>
                <a:latin typeface="system-ui"/>
              </a:rPr>
              <a:t>        it changes the hardness of someone’s face. [CEB]</a:t>
            </a:r>
          </a:p>
          <a:p>
            <a:pPr marL="0" indent="0">
              <a:buNone/>
            </a:pPr>
            <a:r>
              <a:rPr lang="en-US" sz="3200" b="1" dirty="0">
                <a:latin typeface="system-ui"/>
              </a:rPr>
              <a:t>They can emphasize the main point.</a:t>
            </a:r>
          </a:p>
          <a:p>
            <a:pPr marL="0" indent="0">
              <a:buNone/>
            </a:pPr>
            <a:r>
              <a:rPr lang="en-US" sz="3200" b="1" dirty="0">
                <a:latin typeface="system-ui"/>
              </a:rPr>
              <a:t>They can serve as warnings, “lest you…” [</a:t>
            </a:r>
            <a:r>
              <a:rPr lang="en-US" sz="3200" b="1" dirty="0" err="1">
                <a:latin typeface="system-ui"/>
              </a:rPr>
              <a:t>Seow</a:t>
            </a:r>
            <a:r>
              <a:rPr lang="en-US" sz="3200" b="1" dirty="0">
                <a:latin typeface="system-ui"/>
              </a:rPr>
              <a:t>, </a:t>
            </a:r>
            <a:r>
              <a:rPr lang="en-US" sz="3200" b="1" i="1" dirty="0">
                <a:latin typeface="system-ui"/>
              </a:rPr>
              <a:t>Ecclesiastes</a:t>
            </a:r>
            <a:r>
              <a:rPr lang="en-US" sz="3200" b="1" dirty="0">
                <a:latin typeface="system-ui"/>
              </a:rPr>
              <a:t>, p. 254.]</a:t>
            </a:r>
          </a:p>
          <a:p>
            <a:pPr marL="0" indent="0">
              <a:buNone/>
            </a:pPr>
            <a:r>
              <a:rPr lang="en-US" sz="3200" b="1" kern="100" dirty="0">
                <a:effectLst/>
                <a:latin typeface="Calibri" panose="020F0502020204030204" pitchFamily="34" charset="0"/>
                <a:ea typeface="Calibri" panose="020F0502020204030204" pitchFamily="34" charset="0"/>
                <a:cs typeface="Arial" panose="020B0604020202020204" pitchFamily="34" charset="0"/>
              </a:rPr>
              <a:t>The idea that even the wise can’t know actually frames this chapter, see vv. 1, 7, 17. </a:t>
            </a:r>
            <a:r>
              <a:rPr lang="en-US" sz="32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[Miller, </a:t>
            </a:r>
            <a:r>
              <a:rPr lang="en-US" sz="3200" b="1" i="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Symbol</a:t>
            </a:r>
            <a:r>
              <a:rPr lang="en-US" sz="32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 p. 136.]</a:t>
            </a:r>
          </a:p>
        </p:txBody>
      </p:sp>
    </p:spTree>
    <p:extLst>
      <p:ext uri="{BB962C8B-B14F-4D97-AF65-F5344CB8AC3E}">
        <p14:creationId xmlns:p14="http://schemas.microsoft.com/office/powerpoint/2010/main" val="155175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61639-35CC-DB6C-87E5-AAEE4152CF8B}"/>
              </a:ext>
            </a:extLst>
          </p:cNvPr>
          <p:cNvSpPr>
            <a:spLocks noGrp="1"/>
          </p:cNvSpPr>
          <p:nvPr>
            <p:ph type="title"/>
          </p:nvPr>
        </p:nvSpPr>
        <p:spPr/>
        <p:txBody>
          <a:bodyPr/>
          <a:lstStyle/>
          <a:p>
            <a:r>
              <a:rPr lang="en-US" dirty="0"/>
              <a:t>Behavior in the Royal Court</a:t>
            </a:r>
          </a:p>
        </p:txBody>
      </p:sp>
      <p:pic>
        <p:nvPicPr>
          <p:cNvPr id="8" name="Content Placeholder 7" descr="A painting of a person in a crown&#10;&#10;Description automatically generated">
            <a:extLst>
              <a:ext uri="{FF2B5EF4-FFF2-40B4-BE49-F238E27FC236}">
                <a16:creationId xmlns:a16="http://schemas.microsoft.com/office/drawing/2014/main" id="{D2E8B479-DF3D-B210-5213-ADDB647BB82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6" name="Content Placeholder 5">
            <a:extLst>
              <a:ext uri="{FF2B5EF4-FFF2-40B4-BE49-F238E27FC236}">
                <a16:creationId xmlns:a16="http://schemas.microsoft.com/office/drawing/2014/main" id="{3134BD9A-58CF-4D87-D577-FE340208561D}"/>
              </a:ext>
            </a:extLst>
          </p:cNvPr>
          <p:cNvSpPr>
            <a:spLocks noGrp="1"/>
          </p:cNvSpPr>
          <p:nvPr>
            <p:ph sz="half" idx="2"/>
          </p:nvPr>
        </p:nvSpPr>
        <p:spPr/>
        <p:txBody>
          <a:bodyPr anchor="ctr"/>
          <a:lstStyle/>
          <a:p>
            <a:pPr marL="0" indent="0" algn="ctr">
              <a:buNone/>
            </a:pPr>
            <a:r>
              <a:rPr lang="en-US" b="1" dirty="0"/>
              <a:t>If one thinks in the light of Proverbs 16:15 where the light of the king’s face is a sign of favor [</a:t>
            </a:r>
            <a:r>
              <a:rPr lang="en-US" b="1" dirty="0" err="1"/>
              <a:t>Seow</a:t>
            </a:r>
            <a:r>
              <a:rPr lang="en-US" b="1" dirty="0"/>
              <a:t>, </a:t>
            </a:r>
            <a:r>
              <a:rPr lang="en-US" b="1" i="1" dirty="0"/>
              <a:t>Ecclesiastes</a:t>
            </a:r>
            <a:r>
              <a:rPr lang="en-US" b="1" dirty="0"/>
              <a:t>, p. 278], or the problem of a downcast face in the royal presence, transition from 1a to 1b and 2 doesn’t seem as abrupt as often taken.</a:t>
            </a:r>
          </a:p>
        </p:txBody>
      </p:sp>
    </p:spTree>
    <p:extLst>
      <p:ext uri="{BB962C8B-B14F-4D97-AF65-F5344CB8AC3E}">
        <p14:creationId xmlns:p14="http://schemas.microsoft.com/office/powerpoint/2010/main" val="1779388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27F06E-7378-5E44-E339-6B1F372A954C}"/>
              </a:ext>
            </a:extLst>
          </p:cNvPr>
          <p:cNvSpPr>
            <a:spLocks noGrp="1"/>
          </p:cNvSpPr>
          <p:nvPr>
            <p:ph type="title"/>
          </p:nvPr>
        </p:nvSpPr>
        <p:spPr/>
        <p:txBody>
          <a:bodyPr/>
          <a:lstStyle/>
          <a:p>
            <a:r>
              <a:rPr lang="en-US" dirty="0"/>
              <a:t>What IS This “Oath” in v. 2?</a:t>
            </a:r>
            <a:br>
              <a:rPr lang="en-US" dirty="0"/>
            </a:br>
            <a:r>
              <a:rPr lang="en-US" dirty="0"/>
              <a:t>What is the “evil matter,” “evil thing” in v. 3?</a:t>
            </a:r>
          </a:p>
        </p:txBody>
      </p:sp>
      <p:sp>
        <p:nvSpPr>
          <p:cNvPr id="6" name="Content Placeholder 5">
            <a:extLst>
              <a:ext uri="{FF2B5EF4-FFF2-40B4-BE49-F238E27FC236}">
                <a16:creationId xmlns:a16="http://schemas.microsoft.com/office/drawing/2014/main" id="{7271B832-3B5C-6D6D-9528-3F8A2B5EB67D}"/>
              </a:ext>
            </a:extLst>
          </p:cNvPr>
          <p:cNvSpPr>
            <a:spLocks noGrp="1"/>
          </p:cNvSpPr>
          <p:nvPr>
            <p:ph idx="1"/>
          </p:nvPr>
        </p:nvSpPr>
        <p:spPr/>
        <p:txBody>
          <a:bodyPr>
            <a:normAutofit/>
          </a:bodyPr>
          <a:lstStyle/>
          <a:p>
            <a:pPr marL="514350" indent="-514350">
              <a:buFont typeface="+mj-lt"/>
              <a:buAutoNum type="alphaUcPeriod"/>
            </a:pPr>
            <a:r>
              <a:rPr lang="en-US" b="1" dirty="0"/>
              <a:t>An oath made before God and affirming fidelity to the king</a:t>
            </a:r>
          </a:p>
          <a:p>
            <a:pPr marL="514350" indent="-514350">
              <a:buFont typeface="+mj-lt"/>
              <a:buAutoNum type="alphaUcPeriod"/>
            </a:pPr>
            <a:r>
              <a:rPr lang="en-US" b="1" dirty="0"/>
              <a:t>An oath sworn by God Himself promising support to the king via “divine grace”</a:t>
            </a:r>
          </a:p>
          <a:p>
            <a:pPr marL="514350" indent="-514350">
              <a:buFont typeface="+mj-lt"/>
              <a:buAutoNum type="alphaUcPeriod"/>
            </a:pPr>
            <a:r>
              <a:rPr lang="en-US" b="1" dirty="0"/>
              <a:t>An oath made to the “divine king” (king as a divine person or deity) </a:t>
            </a:r>
            <a:r>
              <a:rPr lang="en-US" b="1" dirty="0">
                <a:solidFill>
                  <a:schemeClr val="accent4">
                    <a:lumMod val="60000"/>
                    <a:lumOff val="40000"/>
                  </a:schemeClr>
                </a:solidFill>
              </a:rPr>
              <a:t>[Rankin, O.S., </a:t>
            </a:r>
            <a:r>
              <a:rPr lang="en-US" b="1" i="1" dirty="0">
                <a:solidFill>
                  <a:schemeClr val="accent4">
                    <a:lumMod val="60000"/>
                    <a:lumOff val="40000"/>
                  </a:schemeClr>
                </a:solidFill>
              </a:rPr>
              <a:t>Ecclesiastes</a:t>
            </a:r>
            <a:r>
              <a:rPr lang="en-US" b="1" dirty="0">
                <a:solidFill>
                  <a:schemeClr val="accent4">
                    <a:lumMod val="60000"/>
                    <a:lumOff val="40000"/>
                  </a:schemeClr>
                </a:solidFill>
              </a:rPr>
              <a:t>, p. 69.]</a:t>
            </a:r>
          </a:p>
          <a:p>
            <a:pPr marL="0" indent="0">
              <a:buNone/>
            </a:pPr>
            <a:r>
              <a:rPr lang="en-US" b="1" dirty="0"/>
              <a:t>The term “sacred oath” only appears here </a:t>
            </a:r>
            <a:r>
              <a:rPr lang="en-US" b="1" dirty="0">
                <a:solidFill>
                  <a:schemeClr val="accent4">
                    <a:lumMod val="60000"/>
                    <a:lumOff val="40000"/>
                  </a:schemeClr>
                </a:solidFill>
              </a:rPr>
              <a:t>[</a:t>
            </a:r>
            <a:r>
              <a:rPr lang="en-US" b="1" dirty="0" err="1">
                <a:solidFill>
                  <a:schemeClr val="accent4">
                    <a:lumMod val="60000"/>
                    <a:lumOff val="40000"/>
                  </a:schemeClr>
                </a:solidFill>
              </a:rPr>
              <a:t>Seow</a:t>
            </a:r>
            <a:r>
              <a:rPr lang="en-US" b="1" dirty="0">
                <a:solidFill>
                  <a:schemeClr val="accent4">
                    <a:lumMod val="60000"/>
                    <a:lumOff val="40000"/>
                  </a:schemeClr>
                </a:solidFill>
              </a:rPr>
              <a:t>, </a:t>
            </a:r>
            <a:r>
              <a:rPr lang="en-US" b="1" i="1" dirty="0">
                <a:solidFill>
                  <a:schemeClr val="accent4">
                    <a:lumMod val="60000"/>
                    <a:lumOff val="40000"/>
                  </a:schemeClr>
                </a:solidFill>
              </a:rPr>
              <a:t>Ecclesiastes</a:t>
            </a:r>
            <a:r>
              <a:rPr lang="en-US" b="1" dirty="0">
                <a:solidFill>
                  <a:schemeClr val="accent4">
                    <a:lumMod val="60000"/>
                    <a:lumOff val="40000"/>
                  </a:schemeClr>
                </a:solidFill>
              </a:rPr>
              <a:t>, p. 279.]</a:t>
            </a:r>
          </a:p>
          <a:p>
            <a:pPr marL="0" indent="0">
              <a:buNone/>
            </a:pPr>
            <a:r>
              <a:rPr lang="en-US" b="1" dirty="0"/>
              <a:t>Esarhaddon treaty: “You swear that you will neither listen to nor conceal any improper, unsuitable, or unseemly words concerning the kingship.” </a:t>
            </a:r>
            <a:r>
              <a:rPr lang="en-US" b="1" dirty="0">
                <a:solidFill>
                  <a:schemeClr val="accent4">
                    <a:lumMod val="60000"/>
                    <a:lumOff val="40000"/>
                  </a:schemeClr>
                </a:solidFill>
              </a:rPr>
              <a:t>JBL 98:3 </a:t>
            </a:r>
            <a:r>
              <a:rPr lang="en-US" b="1" dirty="0"/>
              <a:t>– See also Psalm 64:5-6</a:t>
            </a:r>
          </a:p>
        </p:txBody>
      </p:sp>
    </p:spTree>
    <p:extLst>
      <p:ext uri="{BB962C8B-B14F-4D97-AF65-F5344CB8AC3E}">
        <p14:creationId xmlns:p14="http://schemas.microsoft.com/office/powerpoint/2010/main" val="288793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D9E02-DA04-C1AE-9810-7B130F04FAC5}"/>
              </a:ext>
            </a:extLst>
          </p:cNvPr>
          <p:cNvSpPr>
            <a:spLocks noGrp="1"/>
          </p:cNvSpPr>
          <p:nvPr>
            <p:ph type="title"/>
          </p:nvPr>
        </p:nvSpPr>
        <p:spPr/>
        <p:txBody>
          <a:bodyPr/>
          <a:lstStyle/>
          <a:p>
            <a:r>
              <a:rPr lang="en-US" dirty="0"/>
              <a:t>What Wisdom Can and Cannot Do!</a:t>
            </a:r>
          </a:p>
        </p:txBody>
      </p:sp>
      <p:sp>
        <p:nvSpPr>
          <p:cNvPr id="5" name="Content Placeholder 4">
            <a:extLst>
              <a:ext uri="{FF2B5EF4-FFF2-40B4-BE49-F238E27FC236}">
                <a16:creationId xmlns:a16="http://schemas.microsoft.com/office/drawing/2014/main" id="{9E607CBA-9265-6518-A213-95F353B13DC2}"/>
              </a:ext>
            </a:extLst>
          </p:cNvPr>
          <p:cNvSpPr>
            <a:spLocks noGrp="1"/>
          </p:cNvSpPr>
          <p:nvPr>
            <p:ph sz="half" idx="1"/>
          </p:nvPr>
        </p:nvSpPr>
        <p:spPr>
          <a:xfrm>
            <a:off x="838199" y="1825625"/>
            <a:ext cx="5571653" cy="4351338"/>
          </a:xfrm>
        </p:spPr>
        <p:txBody>
          <a:bodyPr>
            <a:normAutofit/>
          </a:bodyPr>
          <a:lstStyle/>
          <a:p>
            <a:pPr>
              <a:buFont typeface="Wingdings" panose="05000000000000000000" pitchFamily="2" charset="2"/>
              <a:buChar char="Ø"/>
            </a:pPr>
            <a:r>
              <a:rPr lang="en-US" b="1" dirty="0"/>
              <a:t>Wise person uses discretion since there is a protocol</a:t>
            </a:r>
            <a:br>
              <a:rPr lang="en-US" b="1" dirty="0"/>
            </a:br>
            <a:r>
              <a:rPr lang="en-US" b="1" dirty="0"/>
              <a:t>[lit. “time and judgment” vv. 5-6]</a:t>
            </a:r>
            <a:br>
              <a:rPr lang="en-US" b="1" dirty="0"/>
            </a:br>
            <a:r>
              <a:rPr lang="en-US" b="1" dirty="0"/>
              <a:t>for everything</a:t>
            </a:r>
          </a:p>
          <a:p>
            <a:pPr marL="514350" indent="-514350">
              <a:buFont typeface="+mj-lt"/>
              <a:buAutoNum type="alphaLcParenR"/>
            </a:pPr>
            <a:r>
              <a:rPr lang="en-US" b="1" dirty="0"/>
              <a:t>Wind (breath, spirit) v. 8a</a:t>
            </a:r>
          </a:p>
          <a:p>
            <a:pPr marL="514350" indent="-514350">
              <a:buFont typeface="+mj-lt"/>
              <a:buAutoNum type="alphaLcParenR"/>
            </a:pPr>
            <a:r>
              <a:rPr lang="en-US" b="1" dirty="0"/>
              <a:t>Time (day) of death v. 8b</a:t>
            </a:r>
          </a:p>
          <a:p>
            <a:pPr marL="514350" indent="-514350">
              <a:buFont typeface="+mj-lt"/>
              <a:buAutoNum type="alphaLcParenR"/>
            </a:pPr>
            <a:r>
              <a:rPr lang="en-US" b="1" dirty="0"/>
              <a:t>Ending war v. 8c</a:t>
            </a:r>
          </a:p>
          <a:p>
            <a:pPr marL="514350" indent="-514350">
              <a:buFont typeface="+mj-lt"/>
              <a:buAutoNum type="alphaLcParenR"/>
            </a:pPr>
            <a:r>
              <a:rPr lang="en-US" b="1" dirty="0"/>
              <a:t>Extricating from wickedness</a:t>
            </a:r>
            <a:br>
              <a:rPr lang="en-US" b="1" dirty="0"/>
            </a:br>
            <a:r>
              <a:rPr lang="en-US" b="1" dirty="0"/>
              <a:t>v. 8d</a:t>
            </a:r>
          </a:p>
          <a:p>
            <a:pPr>
              <a:buFont typeface="Wingdings" panose="05000000000000000000" pitchFamily="2" charset="2"/>
              <a:buChar char="Ø"/>
            </a:pPr>
            <a:endParaRPr lang="en-US" dirty="0"/>
          </a:p>
        </p:txBody>
      </p:sp>
      <p:pic>
        <p:nvPicPr>
          <p:cNvPr id="8" name="Content Placeholder 7" descr="A painting of men working on a fire&#10;&#10;Description automatically generated">
            <a:extLst>
              <a:ext uri="{FF2B5EF4-FFF2-40B4-BE49-F238E27FC236}">
                <a16:creationId xmlns:a16="http://schemas.microsoft.com/office/drawing/2014/main" id="{6F850551-E5D4-766E-6867-2D669B15AF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70487" y="1825625"/>
            <a:ext cx="3985026" cy="4351338"/>
          </a:xfrm>
        </p:spPr>
      </p:pic>
    </p:spTree>
    <p:extLst>
      <p:ext uri="{BB962C8B-B14F-4D97-AF65-F5344CB8AC3E}">
        <p14:creationId xmlns:p14="http://schemas.microsoft.com/office/powerpoint/2010/main" val="34727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1925-5E4E-09F0-A8FF-178008AB4FDB}"/>
              </a:ext>
            </a:extLst>
          </p:cNvPr>
          <p:cNvSpPr>
            <a:spLocks noGrp="1"/>
          </p:cNvSpPr>
          <p:nvPr>
            <p:ph type="title"/>
          </p:nvPr>
        </p:nvSpPr>
        <p:spPr/>
        <p:txBody>
          <a:bodyPr/>
          <a:lstStyle/>
          <a:p>
            <a:r>
              <a:rPr lang="en-US" dirty="0"/>
              <a:t>Structure of Chapter 7</a:t>
            </a:r>
          </a:p>
        </p:txBody>
      </p:sp>
      <p:sp>
        <p:nvSpPr>
          <p:cNvPr id="3" name="Content Placeholder 2">
            <a:extLst>
              <a:ext uri="{FF2B5EF4-FFF2-40B4-BE49-F238E27FC236}">
                <a16:creationId xmlns:a16="http://schemas.microsoft.com/office/drawing/2014/main" id="{815C3A6E-2302-F43E-8D92-741F111C4278}"/>
              </a:ext>
            </a:extLst>
          </p:cNvPr>
          <p:cNvSpPr>
            <a:spLocks noGrp="1"/>
          </p:cNvSpPr>
          <p:nvPr>
            <p:ph idx="1"/>
          </p:nvPr>
        </p:nvSpPr>
        <p:spPr/>
        <p:txBody>
          <a:bodyPr>
            <a:normAutofit fontScale="92500" lnSpcReduction="10000"/>
          </a:bodyPr>
          <a:lstStyle/>
          <a:p>
            <a:pPr>
              <a:buFont typeface="Wingdings" panose="05000000000000000000" pitchFamily="2" charset="2"/>
              <a:buChar char="q"/>
            </a:pPr>
            <a:r>
              <a:rPr lang="en-US" sz="3600" b="1" dirty="0"/>
              <a:t>First Collection of Proverbs (7:1-14)</a:t>
            </a:r>
          </a:p>
          <a:p>
            <a:pPr>
              <a:buFont typeface="Wingdings" panose="05000000000000000000" pitchFamily="2" charset="2"/>
              <a:buChar char="q"/>
            </a:pPr>
            <a:r>
              <a:rPr lang="en-US" sz="3600" b="1" dirty="0">
                <a:solidFill>
                  <a:schemeClr val="accent4">
                    <a:lumMod val="60000"/>
                    <a:lumOff val="40000"/>
                  </a:schemeClr>
                </a:solidFill>
              </a:rPr>
              <a:t>     Personal Observations/Testimony (7:15-18)</a:t>
            </a:r>
          </a:p>
          <a:p>
            <a:pPr>
              <a:buFont typeface="Wingdings" panose="05000000000000000000" pitchFamily="2" charset="2"/>
              <a:buChar char="q"/>
            </a:pPr>
            <a:r>
              <a:rPr lang="en-US" sz="3600" b="1" dirty="0"/>
              <a:t>Second Collection of Proverbs (7:19-22)</a:t>
            </a:r>
          </a:p>
          <a:p>
            <a:pPr>
              <a:buFont typeface="Wingdings" panose="05000000000000000000" pitchFamily="2" charset="2"/>
              <a:buChar char="q"/>
            </a:pPr>
            <a:r>
              <a:rPr lang="en-US" sz="3600" b="1" dirty="0"/>
              <a:t>     Observations on Wisdom/Righteousness (7:23-29)</a:t>
            </a:r>
          </a:p>
          <a:p>
            <a:pPr>
              <a:buFont typeface="Wingdings" panose="05000000000000000000" pitchFamily="2" charset="2"/>
              <a:buChar char="q"/>
            </a:pPr>
            <a:r>
              <a:rPr lang="en-US" sz="3600" b="1" dirty="0"/>
              <a:t>Purpose of “Proverbs” = “More than banal truisms, proverbs employ concrete images as metaphors to evoke reflection and prompt prudent or moral action.</a:t>
            </a:r>
          </a:p>
          <a:p>
            <a:pPr marL="0" indent="0">
              <a:buNone/>
            </a:pPr>
            <a:r>
              <a:rPr lang="en-US" sz="2600" b="1" dirty="0">
                <a:solidFill>
                  <a:schemeClr val="accent4">
                    <a:lumMod val="60000"/>
                    <a:lumOff val="40000"/>
                  </a:schemeClr>
                </a:solidFill>
              </a:rPr>
              <a:t>P. Brown, William. </a:t>
            </a:r>
            <a:r>
              <a:rPr lang="en-US" sz="2600" b="1" i="1" dirty="0">
                <a:solidFill>
                  <a:schemeClr val="accent4">
                    <a:lumMod val="60000"/>
                    <a:lumOff val="40000"/>
                  </a:schemeClr>
                </a:solidFill>
              </a:rPr>
              <a:t>Ecclesiastes: Interpretation: A Bible Commentary for Teaching and Preaching</a:t>
            </a:r>
            <a:r>
              <a:rPr lang="en-US" sz="2600" b="1" dirty="0">
                <a:solidFill>
                  <a:schemeClr val="accent4">
                    <a:lumMod val="60000"/>
                    <a:lumOff val="40000"/>
                  </a:schemeClr>
                </a:solidFill>
              </a:rPr>
              <a:t> (p. 71).</a:t>
            </a:r>
          </a:p>
          <a:p>
            <a:pPr marL="457200" lvl="1" indent="0">
              <a:buNone/>
            </a:pPr>
            <a:endParaRPr lang="en-US" sz="3200" dirty="0"/>
          </a:p>
        </p:txBody>
      </p:sp>
    </p:spTree>
    <p:extLst>
      <p:ext uri="{BB962C8B-B14F-4D97-AF65-F5344CB8AC3E}">
        <p14:creationId xmlns:p14="http://schemas.microsoft.com/office/powerpoint/2010/main" val="428248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DA59-4613-0D49-47EA-C2FA17E91220}"/>
              </a:ext>
            </a:extLst>
          </p:cNvPr>
          <p:cNvSpPr>
            <a:spLocks noGrp="1"/>
          </p:cNvSpPr>
          <p:nvPr>
            <p:ph type="title"/>
          </p:nvPr>
        </p:nvSpPr>
        <p:spPr/>
        <p:txBody>
          <a:bodyPr>
            <a:normAutofit/>
          </a:bodyPr>
          <a:lstStyle/>
          <a:p>
            <a:r>
              <a:rPr lang="en-US" sz="2800" b="1" i="0" baseline="30000" dirty="0">
                <a:effectLst/>
                <a:latin typeface="+mn-lt"/>
              </a:rPr>
              <a:t>10 </a:t>
            </a:r>
            <a:r>
              <a:rPr lang="en-US" sz="2800" b="1" i="0" dirty="0">
                <a:effectLst/>
                <a:latin typeface="+mn-lt"/>
              </a:rPr>
              <a:t>Then I saw the wicked brought to their graves, with people processing from a holy place, while those who had lived honestly were neglected in the city. This too is pointless. [CEB]</a:t>
            </a:r>
            <a:endParaRPr lang="en-US" sz="2800" b="1" dirty="0">
              <a:latin typeface="+mn-lt"/>
            </a:endParaRPr>
          </a:p>
        </p:txBody>
      </p:sp>
      <p:sp>
        <p:nvSpPr>
          <p:cNvPr id="6" name="Content Placeholder 5">
            <a:extLst>
              <a:ext uri="{FF2B5EF4-FFF2-40B4-BE49-F238E27FC236}">
                <a16:creationId xmlns:a16="http://schemas.microsoft.com/office/drawing/2014/main" id="{DA6C6B35-72C4-61B7-A88D-988A043986DF}"/>
              </a:ext>
            </a:extLst>
          </p:cNvPr>
          <p:cNvSpPr>
            <a:spLocks noGrp="1"/>
          </p:cNvSpPr>
          <p:nvPr>
            <p:ph idx="1"/>
          </p:nvPr>
        </p:nvSpPr>
        <p:spPr/>
        <p:txBody>
          <a:bodyPr>
            <a:normAutofit fontScale="92500"/>
          </a:bodyPr>
          <a:lstStyle/>
          <a:p>
            <a:pPr marL="514350" indent="-514350">
              <a:buFont typeface="+mj-lt"/>
              <a:buAutoNum type="arabicPeriod"/>
            </a:pPr>
            <a:r>
              <a:rPr lang="en-US" b="1" dirty="0"/>
              <a:t>All recognize that the delay of justice enabled the wicked</a:t>
            </a:r>
          </a:p>
          <a:p>
            <a:pPr marL="514350" indent="-514350">
              <a:buFont typeface="+mj-lt"/>
              <a:buAutoNum type="arabicPeriod"/>
            </a:pPr>
            <a:r>
              <a:rPr lang="en-US" b="1" dirty="0"/>
              <a:t>Might </a:t>
            </a:r>
            <a:r>
              <a:rPr lang="en-US" b="1" kern="100" dirty="0">
                <a:effectLst/>
                <a:latin typeface="Calibri" panose="020F0502020204030204" pitchFamily="34" charset="0"/>
                <a:ea typeface="Calibri" panose="020F0502020204030204" pitchFamily="34" charset="0"/>
                <a:cs typeface="Arial" panose="020B0604020202020204" pitchFamily="34" charset="0"/>
              </a:rPr>
              <a:t>be wicked men who worship, come in, go out to do their own thing and boast of it away from the Holy Place </a:t>
            </a:r>
            <a:r>
              <a:rPr lang="en-US"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[Rankin</a:t>
            </a:r>
            <a:r>
              <a:rPr lang="en-US" b="1" i="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 Ecclesiastes</a:t>
            </a:r>
            <a:r>
              <a:rPr lang="en-US"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 p. 71.]</a:t>
            </a:r>
          </a:p>
          <a:p>
            <a:pPr marL="114300" marR="0" indent="-342900">
              <a:lnSpc>
                <a:spcPct val="107000"/>
              </a:lnSpc>
              <a:spcBef>
                <a:spcPts val="0"/>
              </a:spcBef>
              <a:spcAft>
                <a:spcPts val="800"/>
              </a:spcAft>
              <a:buFont typeface="+mj-lt"/>
              <a:buAutoNum type="alphaLcParenR"/>
            </a:pPr>
            <a:r>
              <a:rPr lang="en-US" b="1" kern="100" dirty="0">
                <a:effectLst/>
                <a:latin typeface="Calibri" panose="020F0502020204030204" pitchFamily="34" charset="0"/>
                <a:ea typeface="Calibri" panose="020F0502020204030204" pitchFamily="34" charset="0"/>
                <a:cs typeface="Arial" panose="020B0604020202020204" pitchFamily="34" charset="0"/>
              </a:rPr>
              <a:t>wicked entered the holy place and boasted that they acted righteously</a:t>
            </a:r>
          </a:p>
          <a:p>
            <a:pPr marL="114300" marR="0" indent="-342900">
              <a:lnSpc>
                <a:spcPct val="107000"/>
              </a:lnSpc>
              <a:spcBef>
                <a:spcPts val="0"/>
              </a:spcBef>
              <a:spcAft>
                <a:spcPts val="800"/>
              </a:spcAft>
              <a:buFont typeface="+mj-lt"/>
              <a:buAutoNum type="alphaLcParenR"/>
            </a:pPr>
            <a:r>
              <a:rPr lang="en-US" b="1" kern="100" dirty="0">
                <a:effectLst/>
                <a:latin typeface="Calibri" panose="020F0502020204030204" pitchFamily="34" charset="0"/>
                <a:ea typeface="Calibri" panose="020F0502020204030204" pitchFamily="34" charset="0"/>
                <a:cs typeface="Arial" panose="020B0604020202020204" pitchFamily="34" charset="0"/>
              </a:rPr>
              <a:t>wicked were buried and everyone praised them</a:t>
            </a:r>
          </a:p>
          <a:p>
            <a:pPr marL="114300" marR="0" indent="-342900">
              <a:lnSpc>
                <a:spcPct val="107000"/>
              </a:lnSpc>
              <a:spcBef>
                <a:spcPts val="0"/>
              </a:spcBef>
              <a:spcAft>
                <a:spcPts val="800"/>
              </a:spcAft>
              <a:buFont typeface="+mj-lt"/>
              <a:buAutoNum type="alphaLcParenR"/>
            </a:pPr>
            <a:r>
              <a:rPr lang="en-US" b="1" kern="100" dirty="0">
                <a:effectLst/>
                <a:latin typeface="Calibri" panose="020F0502020204030204" pitchFamily="34" charset="0"/>
                <a:ea typeface="Calibri" panose="020F0502020204030204" pitchFamily="34" charset="0"/>
                <a:cs typeface="Arial" panose="020B0604020202020204" pitchFamily="34" charset="0"/>
              </a:rPr>
              <a:t>wicked were buried and their wickedness forgotten</a:t>
            </a:r>
          </a:p>
          <a:p>
            <a:pPr marL="114300" marR="0" indent="-342900">
              <a:lnSpc>
                <a:spcPct val="107000"/>
              </a:lnSpc>
              <a:spcBef>
                <a:spcPts val="0"/>
              </a:spcBef>
              <a:spcAft>
                <a:spcPts val="800"/>
              </a:spcAft>
              <a:buFont typeface="+mj-lt"/>
              <a:buAutoNum type="alphaLcParenR"/>
            </a:pPr>
            <a:r>
              <a:rPr lang="en-US" b="1" kern="100" dirty="0">
                <a:effectLst/>
                <a:latin typeface="Calibri" panose="020F0502020204030204" pitchFamily="34" charset="0"/>
                <a:ea typeface="Calibri" panose="020F0502020204030204" pitchFamily="34" charset="0"/>
                <a:cs typeface="Arial" panose="020B0604020202020204" pitchFamily="34" charset="0"/>
              </a:rPr>
              <a:t>the wicked were buried and those who were righteous were forgotten</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[Miller, </a:t>
            </a:r>
            <a:r>
              <a:rPr lang="en-US" b="1" i="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Symbol</a:t>
            </a:r>
            <a:r>
              <a:rPr lang="en-US"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 pp. 137-138.]</a:t>
            </a:r>
          </a:p>
          <a:p>
            <a:pPr marL="514350" indent="-514350">
              <a:buFont typeface="+mj-lt"/>
              <a:buAutoNum type="arabicPeriod"/>
            </a:pPr>
            <a:endParaRPr lang="en-US"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99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5F19-CC75-59FB-4225-06A34B5355C2}"/>
              </a:ext>
            </a:extLst>
          </p:cNvPr>
          <p:cNvSpPr>
            <a:spLocks noGrp="1"/>
          </p:cNvSpPr>
          <p:nvPr>
            <p:ph type="title"/>
          </p:nvPr>
        </p:nvSpPr>
        <p:spPr>
          <a:xfrm>
            <a:off x="838200" y="246470"/>
            <a:ext cx="10515600" cy="1009651"/>
          </a:xfrm>
        </p:spPr>
        <p:txBody>
          <a:bodyPr/>
          <a:lstStyle/>
          <a:p>
            <a:r>
              <a:rPr lang="en-US" dirty="0"/>
              <a:t>Imbalance in the World</a:t>
            </a:r>
          </a:p>
        </p:txBody>
      </p:sp>
      <p:sp>
        <p:nvSpPr>
          <p:cNvPr id="3" name="Content Placeholder 2">
            <a:extLst>
              <a:ext uri="{FF2B5EF4-FFF2-40B4-BE49-F238E27FC236}">
                <a16:creationId xmlns:a16="http://schemas.microsoft.com/office/drawing/2014/main" id="{194B8EA9-456A-D328-494E-580E35BDD632}"/>
              </a:ext>
            </a:extLst>
          </p:cNvPr>
          <p:cNvSpPr>
            <a:spLocks noGrp="1"/>
          </p:cNvSpPr>
          <p:nvPr>
            <p:ph idx="1"/>
          </p:nvPr>
        </p:nvSpPr>
        <p:spPr>
          <a:xfrm>
            <a:off x="633743" y="1367074"/>
            <a:ext cx="10918479" cy="4809890"/>
          </a:xfrm>
        </p:spPr>
        <p:txBody>
          <a:bodyPr>
            <a:normAutofit lnSpcReduction="10000"/>
          </a:bodyPr>
          <a:lstStyle/>
          <a:p>
            <a:r>
              <a:rPr lang="en-US" b="1" dirty="0"/>
              <a:t>“Happily, Qoheleth thought that God was generous beyond comprehension. The only problem was that the gifts seemed to follow no identifiable pattern, so that an element of arbitrariness prevailed.” </a:t>
            </a:r>
            <a:r>
              <a:rPr lang="en-US" b="1" dirty="0">
                <a:solidFill>
                  <a:schemeClr val="accent4">
                    <a:lumMod val="60000"/>
                    <a:lumOff val="40000"/>
                  </a:schemeClr>
                </a:solidFill>
              </a:rPr>
              <a:t>[Crenshaw, </a:t>
            </a:r>
            <a:r>
              <a:rPr lang="en-US" b="1" i="1" dirty="0">
                <a:solidFill>
                  <a:schemeClr val="accent4">
                    <a:lumMod val="60000"/>
                    <a:lumOff val="40000"/>
                  </a:schemeClr>
                </a:solidFill>
              </a:rPr>
              <a:t>Wisdom</a:t>
            </a:r>
            <a:r>
              <a:rPr lang="en-US" b="1" dirty="0">
                <a:solidFill>
                  <a:schemeClr val="accent4">
                    <a:lumMod val="60000"/>
                    <a:lumOff val="40000"/>
                  </a:schemeClr>
                </a:solidFill>
              </a:rPr>
              <a:t>, p. 136.]</a:t>
            </a:r>
          </a:p>
          <a:p>
            <a:r>
              <a:rPr lang="en-US" b="1" dirty="0"/>
              <a:t>“In both 7:15–18 and 8:10–13, Qoheleth makes the case that indulgence in wickedness increases the likelihood of an untimely demise.” </a:t>
            </a:r>
            <a:r>
              <a:rPr lang="en-US" b="1" dirty="0">
                <a:solidFill>
                  <a:schemeClr val="accent4">
                    <a:lumMod val="60000"/>
                    <a:lumOff val="40000"/>
                  </a:schemeClr>
                </a:solidFill>
              </a:rPr>
              <a:t>[Brown, </a:t>
            </a:r>
            <a:r>
              <a:rPr lang="en-US" b="1" i="1" dirty="0">
                <a:solidFill>
                  <a:schemeClr val="accent4">
                    <a:lumMod val="60000"/>
                    <a:lumOff val="40000"/>
                  </a:schemeClr>
                </a:solidFill>
              </a:rPr>
              <a:t>Ecclesiastes</a:t>
            </a:r>
            <a:r>
              <a:rPr lang="en-US" b="1" dirty="0">
                <a:solidFill>
                  <a:schemeClr val="accent4">
                    <a:lumMod val="60000"/>
                    <a:lumOff val="40000"/>
                  </a:schemeClr>
                </a:solidFill>
              </a:rPr>
              <a:t>, p. 89.]</a:t>
            </a:r>
          </a:p>
          <a:p>
            <a:r>
              <a:rPr lang="en-US" b="1" dirty="0"/>
              <a:t>Verses 12-13 seem to contradict each other, but it is likely that v. 13 is what the sage WISHES would happen, but v. 12 is what he “knows”/”sees” </a:t>
            </a:r>
            <a:r>
              <a:rPr lang="en-US" b="1" dirty="0">
                <a:solidFill>
                  <a:schemeClr val="accent4">
                    <a:lumMod val="60000"/>
                    <a:lumOff val="40000"/>
                  </a:schemeClr>
                </a:solidFill>
              </a:rPr>
              <a:t>[Wright, </a:t>
            </a:r>
            <a:r>
              <a:rPr lang="en-US" b="1" i="1" dirty="0">
                <a:solidFill>
                  <a:schemeClr val="accent4">
                    <a:lumMod val="60000"/>
                    <a:lumOff val="40000"/>
                  </a:schemeClr>
                </a:solidFill>
              </a:rPr>
              <a:t>Hearing</a:t>
            </a:r>
            <a:r>
              <a:rPr lang="en-US" b="1" dirty="0">
                <a:solidFill>
                  <a:schemeClr val="accent4">
                    <a:lumMod val="60000"/>
                    <a:lumOff val="40000"/>
                  </a:schemeClr>
                </a:solidFill>
              </a:rPr>
              <a:t>, p. 99.]</a:t>
            </a:r>
          </a:p>
          <a:p>
            <a:r>
              <a:rPr lang="en-US" b="1" dirty="0"/>
              <a:t>Think of it as </a:t>
            </a:r>
            <a:r>
              <a:rPr lang="en-US" b="1" i="1" dirty="0" err="1"/>
              <a:t>zwar-aber</a:t>
            </a:r>
            <a:r>
              <a:rPr lang="en-US" b="1" dirty="0"/>
              <a:t> [although, but = paradox] </a:t>
            </a:r>
            <a:br>
              <a:rPr lang="en-US" b="1" dirty="0"/>
            </a:br>
            <a:r>
              <a:rPr lang="en-US" b="1" dirty="0">
                <a:solidFill>
                  <a:schemeClr val="accent4">
                    <a:lumMod val="60000"/>
                    <a:lumOff val="40000"/>
                  </a:schemeClr>
                </a:solidFill>
              </a:rPr>
              <a:t>[Miller, </a:t>
            </a:r>
            <a:r>
              <a:rPr lang="en-US" b="1" i="1" dirty="0">
                <a:solidFill>
                  <a:schemeClr val="accent4">
                    <a:lumMod val="60000"/>
                    <a:lumOff val="40000"/>
                  </a:schemeClr>
                </a:solidFill>
              </a:rPr>
              <a:t>Symbol</a:t>
            </a:r>
            <a:r>
              <a:rPr lang="en-US" b="1" dirty="0">
                <a:solidFill>
                  <a:schemeClr val="accent4">
                    <a:lumMod val="60000"/>
                    <a:lumOff val="40000"/>
                  </a:schemeClr>
                </a:solidFill>
              </a:rPr>
              <a:t>, p. 140.]</a:t>
            </a:r>
          </a:p>
        </p:txBody>
      </p:sp>
    </p:spTree>
    <p:extLst>
      <p:ext uri="{BB962C8B-B14F-4D97-AF65-F5344CB8AC3E}">
        <p14:creationId xmlns:p14="http://schemas.microsoft.com/office/powerpoint/2010/main" val="13438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2D0C-087F-4BD9-165C-0FC9905B149E}"/>
              </a:ext>
            </a:extLst>
          </p:cNvPr>
          <p:cNvSpPr>
            <a:spLocks noGrp="1"/>
          </p:cNvSpPr>
          <p:nvPr>
            <p:ph type="title"/>
          </p:nvPr>
        </p:nvSpPr>
        <p:spPr>
          <a:xfrm>
            <a:off x="838200" y="365125"/>
            <a:ext cx="10515600" cy="1871081"/>
          </a:xfrm>
        </p:spPr>
        <p:txBody>
          <a:bodyPr>
            <a:noAutofit/>
          </a:bodyPr>
          <a:lstStyle/>
          <a:p>
            <a:r>
              <a:rPr lang="en-US" sz="2800" b="1" dirty="0">
                <a:effectLst/>
                <a:latin typeface="+mn-lt"/>
                <a:ea typeface="Times New Roman" panose="02020603050405020304" pitchFamily="18" charset="0"/>
              </a:rPr>
              <a:t>The only earthly good men and women can look forward to is to eat and drink well and have a good time—compensation for the struggle for survival these few years God gives us on earth.</a:t>
            </a:r>
            <a:r>
              <a:rPr lang="en-US" sz="2800" b="1" dirty="0">
                <a:latin typeface="+mn-lt"/>
                <a:ea typeface="Times New Roman" panose="02020603050405020304" pitchFamily="18" charset="0"/>
              </a:rPr>
              <a:t> [Peterson, The Message, 8:15]</a:t>
            </a:r>
            <a:endParaRPr lang="en-US" sz="2800" b="1" dirty="0">
              <a:latin typeface="+mn-lt"/>
            </a:endParaRPr>
          </a:p>
        </p:txBody>
      </p:sp>
      <p:sp>
        <p:nvSpPr>
          <p:cNvPr id="3" name="Content Placeholder 2">
            <a:extLst>
              <a:ext uri="{FF2B5EF4-FFF2-40B4-BE49-F238E27FC236}">
                <a16:creationId xmlns:a16="http://schemas.microsoft.com/office/drawing/2014/main" id="{77B45744-9BF9-62AE-2108-E7BBBCF7CD35}"/>
              </a:ext>
            </a:extLst>
          </p:cNvPr>
          <p:cNvSpPr>
            <a:spLocks noGrp="1"/>
          </p:cNvSpPr>
          <p:nvPr>
            <p:ph sz="half" idx="1"/>
          </p:nvPr>
        </p:nvSpPr>
        <p:spPr>
          <a:xfrm>
            <a:off x="838200" y="2353901"/>
            <a:ext cx="5181600" cy="3823062"/>
          </a:xfrm>
        </p:spPr>
        <p:txBody>
          <a:bodyPr/>
          <a:lstStyle/>
          <a:p>
            <a:r>
              <a:rPr lang="en-US" dirty="0"/>
              <a:t>Not overindulgence, but</a:t>
            </a:r>
          </a:p>
          <a:p>
            <a:r>
              <a:rPr lang="en-US" dirty="0"/>
              <a:t>Similar to “</a:t>
            </a:r>
            <a:r>
              <a:rPr lang="en-US" dirty="0" err="1"/>
              <a:t>buen</a:t>
            </a:r>
            <a:r>
              <a:rPr lang="en-US" dirty="0"/>
              <a:t> </a:t>
            </a:r>
            <a:r>
              <a:rPr lang="en-US" dirty="0" err="1"/>
              <a:t>provecho</a:t>
            </a:r>
            <a:r>
              <a:rPr lang="en-US" dirty="0"/>
              <a:t>” in Spanish</a:t>
            </a:r>
          </a:p>
          <a:p>
            <a:r>
              <a:rPr lang="en-US" kern="100" dirty="0">
                <a:effectLst/>
                <a:latin typeface="Calibri" panose="020F0502020204030204" pitchFamily="34" charset="0"/>
                <a:ea typeface="Calibri" panose="020F0502020204030204" pitchFamily="34" charset="0"/>
                <a:cs typeface="Arial" panose="020B0604020202020204" pitchFamily="34" charset="0"/>
              </a:rPr>
              <a:t>“</a:t>
            </a:r>
            <a:r>
              <a:rPr lang="en-US" kern="100" dirty="0" err="1">
                <a:effectLst/>
                <a:latin typeface="Calibri" panose="020F0502020204030204" pitchFamily="34" charset="0"/>
                <a:ea typeface="Calibri" panose="020F0502020204030204" pitchFamily="34" charset="0"/>
                <a:cs typeface="Arial" panose="020B0604020202020204" pitchFamily="34" charset="0"/>
              </a:rPr>
              <a:t>provecho</a:t>
            </a:r>
            <a:r>
              <a:rPr lang="en-US" kern="100" dirty="0">
                <a:effectLst/>
                <a:latin typeface="Calibri" panose="020F0502020204030204" pitchFamily="34" charset="0"/>
                <a:ea typeface="Calibri" panose="020F0502020204030204" pitchFamily="34" charset="0"/>
                <a:cs typeface="Arial" panose="020B0604020202020204" pitchFamily="34" charset="0"/>
              </a:rPr>
              <a:t>” comes from </a:t>
            </a:r>
            <a:r>
              <a:rPr lang="en-US" i="1" kern="100" dirty="0" err="1">
                <a:effectLst/>
                <a:latin typeface="Calibri" panose="020F0502020204030204" pitchFamily="34" charset="0"/>
                <a:ea typeface="Calibri" panose="020F0502020204030204" pitchFamily="34" charset="0"/>
                <a:cs typeface="Arial" panose="020B0604020202020204" pitchFamily="34" charset="0"/>
              </a:rPr>
              <a:t>aprovechar</a:t>
            </a:r>
            <a:r>
              <a:rPr lang="en-US" kern="100" dirty="0">
                <a:effectLst/>
                <a:latin typeface="Calibri" panose="020F0502020204030204" pitchFamily="34" charset="0"/>
                <a:ea typeface="Calibri" panose="020F0502020204030204" pitchFamily="34" charset="0"/>
                <a:cs typeface="Arial" panose="020B0604020202020204" pitchFamily="34" charset="0"/>
              </a:rPr>
              <a:t> that means to use something wisely or take advantage of what has been provided to you.</a:t>
            </a:r>
          </a:p>
        </p:txBody>
      </p:sp>
      <p:pic>
        <p:nvPicPr>
          <p:cNvPr id="6" name="Content Placeholder 5" descr="A group of people around a table&#10;&#10;Description automatically generated">
            <a:extLst>
              <a:ext uri="{FF2B5EF4-FFF2-40B4-BE49-F238E27FC236}">
                <a16:creationId xmlns:a16="http://schemas.microsoft.com/office/drawing/2014/main" id="{2BBCCB92-6960-FE88-1340-482854962E5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8999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8908A-6358-679D-F45D-03CC2F222530}"/>
              </a:ext>
            </a:extLst>
          </p:cNvPr>
          <p:cNvSpPr>
            <a:spLocks noGrp="1"/>
          </p:cNvSpPr>
          <p:nvPr>
            <p:ph type="title"/>
          </p:nvPr>
        </p:nvSpPr>
        <p:spPr/>
        <p:txBody>
          <a:bodyPr/>
          <a:lstStyle/>
          <a:p>
            <a:r>
              <a:rPr lang="en-US" dirty="0"/>
              <a:t>Qoheleth’s Personal Frustration?</a:t>
            </a:r>
          </a:p>
        </p:txBody>
      </p:sp>
      <p:pic>
        <p:nvPicPr>
          <p:cNvPr id="8" name="Content Placeholder 7" descr="A person sitting on a bed&#10;&#10;Description automatically generated">
            <a:extLst>
              <a:ext uri="{FF2B5EF4-FFF2-40B4-BE49-F238E27FC236}">
                <a16:creationId xmlns:a16="http://schemas.microsoft.com/office/drawing/2014/main" id="{E0411DE7-D891-B486-9595-2AC3A9D03D0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2817321" cy="4351338"/>
          </a:xfrm>
        </p:spPr>
      </p:pic>
      <p:sp>
        <p:nvSpPr>
          <p:cNvPr id="6" name="Content Placeholder 5">
            <a:extLst>
              <a:ext uri="{FF2B5EF4-FFF2-40B4-BE49-F238E27FC236}">
                <a16:creationId xmlns:a16="http://schemas.microsoft.com/office/drawing/2014/main" id="{52E0C82B-6FD3-51D7-235A-E42218E4F7BD}"/>
              </a:ext>
            </a:extLst>
          </p:cNvPr>
          <p:cNvSpPr>
            <a:spLocks noGrp="1"/>
          </p:cNvSpPr>
          <p:nvPr>
            <p:ph sz="half" idx="2"/>
          </p:nvPr>
        </p:nvSpPr>
        <p:spPr>
          <a:xfrm>
            <a:off x="3965418" y="1825625"/>
            <a:ext cx="7388382" cy="4351338"/>
          </a:xfrm>
        </p:spPr>
        <p:txBody>
          <a:bodyPr>
            <a:norm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Arial" panose="020B0604020202020204" pitchFamily="34" charset="0"/>
              </a:rPr>
              <a:t>Qoheleth “…defiantly challenges sages who claim success in finding wisdom (Ecclesiastes 8:16-17).” [Crenshaw, </a:t>
            </a:r>
            <a:r>
              <a:rPr lang="en-US" b="1" i="1" kern="100" dirty="0">
                <a:effectLst/>
                <a:latin typeface="Calibri" panose="020F0502020204030204" pitchFamily="34" charset="0"/>
                <a:ea typeface="Calibri" panose="020F0502020204030204" pitchFamily="34" charset="0"/>
                <a:cs typeface="Arial" panose="020B0604020202020204" pitchFamily="34" charset="0"/>
              </a:rPr>
              <a:t>Wisdom</a:t>
            </a:r>
            <a:r>
              <a:rPr lang="en-US" b="1" kern="100" dirty="0">
                <a:effectLst/>
                <a:latin typeface="Calibri" panose="020F0502020204030204" pitchFamily="34" charset="0"/>
                <a:ea typeface="Calibri" panose="020F0502020204030204" pitchFamily="34" charset="0"/>
                <a:cs typeface="Arial" panose="020B0604020202020204" pitchFamily="34" charset="0"/>
              </a:rPr>
              <a:t>, p. 61.]</a:t>
            </a:r>
          </a:p>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Arial" panose="020B0604020202020204" pitchFamily="34" charset="0"/>
              </a:rPr>
              <a:t>“Deprivation of sleep is a motif found in the ancient Near East for religious fervor; people who describe their total dedication to certain tasks speak of their efforts day and night and how they deprive themselves of sleep.” [</a:t>
            </a:r>
            <a:r>
              <a:rPr lang="en-US" b="1" kern="100" dirty="0" err="1">
                <a:effectLst/>
                <a:latin typeface="Calibri" panose="020F0502020204030204" pitchFamily="34" charset="0"/>
                <a:ea typeface="Calibri" panose="020F0502020204030204" pitchFamily="34" charset="0"/>
                <a:cs typeface="Arial" panose="020B0604020202020204" pitchFamily="34" charset="0"/>
              </a:rPr>
              <a:t>Seow</a:t>
            </a:r>
            <a:r>
              <a:rPr lang="en-US" b="1" kern="100" dirty="0">
                <a:effectLst/>
                <a:latin typeface="Calibri" panose="020F0502020204030204" pitchFamily="34" charset="0"/>
                <a:ea typeface="Calibri" panose="020F0502020204030204" pitchFamily="34" charset="0"/>
                <a:cs typeface="Arial" panose="020B0604020202020204" pitchFamily="34" charset="0"/>
              </a:rPr>
              <a:t>, p. 289.]</a:t>
            </a:r>
          </a:p>
        </p:txBody>
      </p:sp>
    </p:spTree>
    <p:extLst>
      <p:ext uri="{BB962C8B-B14F-4D97-AF65-F5344CB8AC3E}">
        <p14:creationId xmlns:p14="http://schemas.microsoft.com/office/powerpoint/2010/main" val="283544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2)">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2)">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FB100C-E774-7952-7621-A2B32B4FE837}"/>
              </a:ext>
            </a:extLst>
          </p:cNvPr>
          <p:cNvSpPr>
            <a:spLocks noGrp="1"/>
          </p:cNvSpPr>
          <p:nvPr>
            <p:ph type="title"/>
          </p:nvPr>
        </p:nvSpPr>
        <p:spPr/>
        <p:txBody>
          <a:bodyPr>
            <a:normAutofit/>
          </a:bodyPr>
          <a:lstStyle/>
          <a:p>
            <a:r>
              <a:rPr lang="en-US" sz="2800" kern="100" dirty="0">
                <a:effectLst/>
                <a:latin typeface="Calibri" panose="020F0502020204030204" pitchFamily="34" charset="0"/>
                <a:ea typeface="Calibri" panose="020F0502020204030204" pitchFamily="34" charset="0"/>
                <a:cs typeface="Arial" panose="020B0604020202020204" pitchFamily="34" charset="0"/>
              </a:rPr>
              <a:t>Many [</a:t>
            </a:r>
            <a:r>
              <a:rPr lang="en-US" sz="2800" kern="100" dirty="0" err="1">
                <a:effectLst/>
                <a:latin typeface="Calibri" panose="020F0502020204030204" pitchFamily="34" charset="0"/>
                <a:ea typeface="Calibri" panose="020F0502020204030204" pitchFamily="34" charset="0"/>
                <a:cs typeface="Arial" panose="020B0604020202020204" pitchFamily="34" charset="0"/>
              </a:rPr>
              <a:t>Lohfink</a:t>
            </a:r>
            <a:r>
              <a:rPr lang="en-US" sz="2800" kern="100" dirty="0">
                <a:effectLst/>
                <a:latin typeface="Calibri" panose="020F0502020204030204" pitchFamily="34" charset="0"/>
                <a:ea typeface="Calibri" panose="020F0502020204030204" pitchFamily="34" charset="0"/>
                <a:cs typeface="Arial" panose="020B0604020202020204" pitchFamily="34" charset="0"/>
              </a:rPr>
              <a:t>, Miller, </a:t>
            </a:r>
            <a:r>
              <a:rPr lang="en-US" sz="2800" kern="100" dirty="0" err="1">
                <a:effectLst/>
                <a:latin typeface="Calibri" panose="020F0502020204030204" pitchFamily="34" charset="0"/>
                <a:ea typeface="Calibri" panose="020F0502020204030204" pitchFamily="34" charset="0"/>
                <a:cs typeface="Arial" panose="020B0604020202020204" pitchFamily="34" charset="0"/>
              </a:rPr>
              <a:t>Seow</a:t>
            </a:r>
            <a:r>
              <a:rPr lang="en-US" sz="2800" kern="100" dirty="0">
                <a:effectLst/>
                <a:latin typeface="Calibri" panose="020F0502020204030204" pitchFamily="34" charset="0"/>
                <a:ea typeface="Calibri" panose="020F0502020204030204" pitchFamily="34" charset="0"/>
                <a:cs typeface="Arial" panose="020B0604020202020204" pitchFamily="34" charset="0"/>
              </a:rPr>
              <a:t> ] think the traditional form is used so that Qoheleth can subvert the black and white answers of traditional wisdom [Miller, </a:t>
            </a:r>
            <a:r>
              <a:rPr lang="en-US" sz="2800" i="1" kern="100" dirty="0">
                <a:effectLst/>
                <a:latin typeface="Calibri" panose="020F0502020204030204" pitchFamily="34" charset="0"/>
                <a:ea typeface="Calibri" panose="020F0502020204030204" pitchFamily="34" charset="0"/>
                <a:cs typeface="Arial" panose="020B0604020202020204" pitchFamily="34" charset="0"/>
              </a:rPr>
              <a:t>Symbol</a:t>
            </a:r>
            <a:r>
              <a:rPr lang="en-US" sz="2800" kern="100" dirty="0">
                <a:effectLst/>
                <a:latin typeface="Calibri" panose="020F0502020204030204" pitchFamily="34" charset="0"/>
                <a:ea typeface="Calibri" panose="020F0502020204030204" pitchFamily="34" charset="0"/>
                <a:cs typeface="Arial" panose="020B0604020202020204" pitchFamily="34" charset="0"/>
              </a:rPr>
              <a:t>, p. 133].</a:t>
            </a:r>
            <a:endParaRPr lang="en-US" sz="2800" dirty="0"/>
          </a:p>
        </p:txBody>
      </p:sp>
      <p:sp>
        <p:nvSpPr>
          <p:cNvPr id="8" name="Text Placeholder 7">
            <a:extLst>
              <a:ext uri="{FF2B5EF4-FFF2-40B4-BE49-F238E27FC236}">
                <a16:creationId xmlns:a16="http://schemas.microsoft.com/office/drawing/2014/main" id="{575B7B0B-757B-E525-5673-5FE6A62973C6}"/>
              </a:ext>
            </a:extLst>
          </p:cNvPr>
          <p:cNvSpPr>
            <a:spLocks noGrp="1"/>
          </p:cNvSpPr>
          <p:nvPr>
            <p:ph type="body" idx="1"/>
          </p:nvPr>
        </p:nvSpPr>
        <p:spPr/>
        <p:txBody>
          <a:bodyPr>
            <a:normAutofit/>
          </a:bodyPr>
          <a:lstStyle/>
          <a:p>
            <a:r>
              <a:rPr lang="en-US" sz="4800" dirty="0">
                <a:solidFill>
                  <a:schemeClr val="accent4">
                    <a:lumMod val="60000"/>
                    <a:lumOff val="40000"/>
                  </a:schemeClr>
                </a:solidFill>
              </a:rPr>
              <a:t>Better</a:t>
            </a:r>
          </a:p>
        </p:txBody>
      </p:sp>
      <p:sp>
        <p:nvSpPr>
          <p:cNvPr id="9" name="Content Placeholder 8">
            <a:extLst>
              <a:ext uri="{FF2B5EF4-FFF2-40B4-BE49-F238E27FC236}">
                <a16:creationId xmlns:a16="http://schemas.microsoft.com/office/drawing/2014/main" id="{2C5ECBEF-835E-DCD9-DF47-E52E67361B09}"/>
              </a:ext>
            </a:extLst>
          </p:cNvPr>
          <p:cNvSpPr>
            <a:spLocks noGrp="1"/>
          </p:cNvSpPr>
          <p:nvPr>
            <p:ph sz="half" idx="2"/>
          </p:nvPr>
        </p:nvSpPr>
        <p:spPr/>
        <p:txBody>
          <a:bodyPr/>
          <a:lstStyle/>
          <a:p>
            <a:pPr>
              <a:buFont typeface="Wingdings" panose="05000000000000000000" pitchFamily="2" charset="2"/>
              <a:buChar char="§"/>
            </a:pPr>
            <a:r>
              <a:rPr lang="en-US" dirty="0"/>
              <a:t>1a = name, reputation</a:t>
            </a:r>
          </a:p>
          <a:p>
            <a:pPr>
              <a:buFont typeface="Wingdings" panose="05000000000000000000" pitchFamily="2" charset="2"/>
              <a:buChar char="§"/>
            </a:pPr>
            <a:r>
              <a:rPr lang="en-US" dirty="0"/>
              <a:t>1b = day of death</a:t>
            </a:r>
          </a:p>
          <a:p>
            <a:pPr>
              <a:buFont typeface="Wingdings" panose="05000000000000000000" pitchFamily="2" charset="2"/>
              <a:buChar char="§"/>
            </a:pPr>
            <a:r>
              <a:rPr lang="en-US" dirty="0"/>
              <a:t>2a = mourning</a:t>
            </a:r>
          </a:p>
          <a:p>
            <a:pPr>
              <a:buFont typeface="Wingdings" panose="05000000000000000000" pitchFamily="2" charset="2"/>
              <a:buChar char="§"/>
            </a:pPr>
            <a:r>
              <a:rPr lang="en-US" dirty="0"/>
              <a:t>3a = aggravation, vexation</a:t>
            </a:r>
          </a:p>
          <a:p>
            <a:pPr>
              <a:buFont typeface="Wingdings" panose="05000000000000000000" pitchFamily="2" charset="2"/>
              <a:buChar char="§"/>
            </a:pPr>
            <a:r>
              <a:rPr lang="en-US" dirty="0"/>
              <a:t>5a = reprimand of wise</a:t>
            </a:r>
          </a:p>
          <a:p>
            <a:pPr>
              <a:buFont typeface="Wingdings" panose="05000000000000000000" pitchFamily="2" charset="2"/>
              <a:buChar char="§"/>
            </a:pPr>
            <a:r>
              <a:rPr lang="en-US" dirty="0"/>
              <a:t>8a = end of something</a:t>
            </a:r>
          </a:p>
          <a:p>
            <a:pPr>
              <a:buFont typeface="Wingdings" panose="05000000000000000000" pitchFamily="2" charset="2"/>
              <a:buChar char="§"/>
            </a:pPr>
            <a:r>
              <a:rPr lang="en-US" dirty="0"/>
              <a:t>8b = patience</a:t>
            </a:r>
          </a:p>
        </p:txBody>
      </p:sp>
      <p:sp>
        <p:nvSpPr>
          <p:cNvPr id="10" name="Text Placeholder 9">
            <a:extLst>
              <a:ext uri="{FF2B5EF4-FFF2-40B4-BE49-F238E27FC236}">
                <a16:creationId xmlns:a16="http://schemas.microsoft.com/office/drawing/2014/main" id="{82E543B5-59C6-ADF6-280C-1E56D8D56089}"/>
              </a:ext>
            </a:extLst>
          </p:cNvPr>
          <p:cNvSpPr>
            <a:spLocks noGrp="1"/>
          </p:cNvSpPr>
          <p:nvPr>
            <p:ph type="body" sz="quarter" idx="3"/>
          </p:nvPr>
        </p:nvSpPr>
        <p:spPr/>
        <p:txBody>
          <a:bodyPr>
            <a:normAutofit/>
          </a:bodyPr>
          <a:lstStyle/>
          <a:p>
            <a:r>
              <a:rPr lang="en-US" sz="4800" dirty="0">
                <a:solidFill>
                  <a:schemeClr val="accent4">
                    <a:lumMod val="60000"/>
                    <a:lumOff val="40000"/>
                  </a:schemeClr>
                </a:solidFill>
              </a:rPr>
              <a:t>Than…</a:t>
            </a:r>
          </a:p>
        </p:txBody>
      </p:sp>
      <p:sp>
        <p:nvSpPr>
          <p:cNvPr id="11" name="Content Placeholder 10">
            <a:extLst>
              <a:ext uri="{FF2B5EF4-FFF2-40B4-BE49-F238E27FC236}">
                <a16:creationId xmlns:a16="http://schemas.microsoft.com/office/drawing/2014/main" id="{85B7DC36-DF51-AD01-1016-70016336A322}"/>
              </a:ext>
            </a:extLst>
          </p:cNvPr>
          <p:cNvSpPr>
            <a:spLocks noGrp="1"/>
          </p:cNvSpPr>
          <p:nvPr>
            <p:ph sz="quarter" idx="4"/>
          </p:nvPr>
        </p:nvSpPr>
        <p:spPr/>
        <p:txBody>
          <a:bodyPr/>
          <a:lstStyle/>
          <a:p>
            <a:pPr>
              <a:buFont typeface="Wingdings" panose="05000000000000000000" pitchFamily="2" charset="2"/>
              <a:buChar char="§"/>
            </a:pPr>
            <a:r>
              <a:rPr lang="en-US" dirty="0"/>
              <a:t>1a = expensive ointment</a:t>
            </a:r>
          </a:p>
          <a:p>
            <a:pPr>
              <a:buFont typeface="Wingdings" panose="05000000000000000000" pitchFamily="2" charset="2"/>
              <a:buChar char="§"/>
            </a:pPr>
            <a:r>
              <a:rPr lang="en-US" dirty="0"/>
              <a:t>1b = day of birth</a:t>
            </a:r>
          </a:p>
          <a:p>
            <a:pPr>
              <a:buFont typeface="Wingdings" panose="05000000000000000000" pitchFamily="2" charset="2"/>
              <a:buChar char="§"/>
            </a:pPr>
            <a:r>
              <a:rPr lang="en-US" dirty="0"/>
              <a:t>2a = feast, celebration</a:t>
            </a:r>
          </a:p>
          <a:p>
            <a:pPr>
              <a:buFont typeface="Wingdings" panose="05000000000000000000" pitchFamily="2" charset="2"/>
              <a:buChar char="§"/>
            </a:pPr>
            <a:r>
              <a:rPr lang="en-US" dirty="0"/>
              <a:t>3a = celebration, ecstasy</a:t>
            </a:r>
          </a:p>
          <a:p>
            <a:pPr>
              <a:buFont typeface="Wingdings" panose="05000000000000000000" pitchFamily="2" charset="2"/>
              <a:buChar char="§"/>
            </a:pPr>
            <a:r>
              <a:rPr lang="en-US" dirty="0"/>
              <a:t>5a = drinking songs of fools</a:t>
            </a:r>
          </a:p>
          <a:p>
            <a:pPr>
              <a:buFont typeface="Wingdings" panose="05000000000000000000" pitchFamily="2" charset="2"/>
              <a:buChar char="§"/>
            </a:pPr>
            <a:r>
              <a:rPr lang="en-US" dirty="0"/>
              <a:t>8a = beginning of something</a:t>
            </a:r>
          </a:p>
          <a:p>
            <a:pPr>
              <a:buFont typeface="Wingdings" panose="05000000000000000000" pitchFamily="2" charset="2"/>
              <a:buChar char="§"/>
            </a:pPr>
            <a:r>
              <a:rPr lang="en-US" dirty="0"/>
              <a:t>8b = arrogance</a:t>
            </a:r>
          </a:p>
        </p:txBody>
      </p:sp>
    </p:spTree>
    <p:extLst>
      <p:ext uri="{BB962C8B-B14F-4D97-AF65-F5344CB8AC3E}">
        <p14:creationId xmlns:p14="http://schemas.microsoft.com/office/powerpoint/2010/main" val="90218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righ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righ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right)">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left)">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wipe(right)">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wipe(left)">
                                      <p:cBhvr>
                                        <p:cTn id="47" dur="50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wipe(right)">
                                      <p:cBhvr>
                                        <p:cTn id="52" dur="500"/>
                                        <p:tgtEl>
                                          <p:spTgt spid="1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
                                            <p:txEl>
                                              <p:pRg st="5" end="5"/>
                                            </p:txEl>
                                          </p:spTgt>
                                        </p:tgtEl>
                                        <p:attrNameLst>
                                          <p:attrName>style.visibility</p:attrName>
                                        </p:attrNameLst>
                                      </p:cBhvr>
                                      <p:to>
                                        <p:strVal val="visible"/>
                                      </p:to>
                                    </p:set>
                                    <p:animEffect transition="in" filter="wipe(left)">
                                      <p:cBhvr>
                                        <p:cTn id="57" dur="500"/>
                                        <p:tgtEl>
                                          <p:spTgt spid="9">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1">
                                            <p:txEl>
                                              <p:pRg st="5" end="5"/>
                                            </p:txEl>
                                          </p:spTgt>
                                        </p:tgtEl>
                                        <p:attrNameLst>
                                          <p:attrName>style.visibility</p:attrName>
                                        </p:attrNameLst>
                                      </p:cBhvr>
                                      <p:to>
                                        <p:strVal val="visible"/>
                                      </p:to>
                                    </p:set>
                                    <p:animEffect transition="in" filter="wipe(right)">
                                      <p:cBhvr>
                                        <p:cTn id="62" dur="500"/>
                                        <p:tgtEl>
                                          <p:spTgt spid="11">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
                                            <p:txEl>
                                              <p:pRg st="6" end="6"/>
                                            </p:txEl>
                                          </p:spTgt>
                                        </p:tgtEl>
                                        <p:attrNameLst>
                                          <p:attrName>style.visibility</p:attrName>
                                        </p:attrNameLst>
                                      </p:cBhvr>
                                      <p:to>
                                        <p:strVal val="visible"/>
                                      </p:to>
                                    </p:set>
                                    <p:animEffect transition="in" filter="wipe(left)">
                                      <p:cBhvr>
                                        <p:cTn id="67" dur="500"/>
                                        <p:tgtEl>
                                          <p:spTgt spid="9">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11">
                                            <p:txEl>
                                              <p:pRg st="6" end="6"/>
                                            </p:txEl>
                                          </p:spTgt>
                                        </p:tgtEl>
                                        <p:attrNameLst>
                                          <p:attrName>style.visibility</p:attrName>
                                        </p:attrNameLst>
                                      </p:cBhvr>
                                      <p:to>
                                        <p:strVal val="visible"/>
                                      </p:to>
                                    </p:set>
                                    <p:animEffect transition="in" filter="wipe(right)">
                                      <p:cBhvr>
                                        <p:cTn id="7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F658BF-F13B-0FAC-1F13-25A51B5F16F1}"/>
              </a:ext>
            </a:extLst>
          </p:cNvPr>
          <p:cNvSpPr>
            <a:spLocks noGrp="1"/>
          </p:cNvSpPr>
          <p:nvPr>
            <p:ph type="title"/>
          </p:nvPr>
        </p:nvSpPr>
        <p:spPr/>
        <p:txBody>
          <a:bodyPr/>
          <a:lstStyle/>
          <a:p>
            <a:r>
              <a:rPr lang="en-US" dirty="0"/>
              <a:t>How Do Name/Death Fit Together? (7:1)</a:t>
            </a:r>
          </a:p>
        </p:txBody>
      </p:sp>
      <p:sp>
        <p:nvSpPr>
          <p:cNvPr id="5" name="Content Placeholder 4">
            <a:extLst>
              <a:ext uri="{FF2B5EF4-FFF2-40B4-BE49-F238E27FC236}">
                <a16:creationId xmlns:a16="http://schemas.microsoft.com/office/drawing/2014/main" id="{16D5FF4D-133A-C656-10EF-A0B2789E83AC}"/>
              </a:ext>
            </a:extLst>
          </p:cNvPr>
          <p:cNvSpPr>
            <a:spLocks noGrp="1"/>
          </p:cNvSpPr>
          <p:nvPr>
            <p:ph sz="half" idx="1"/>
          </p:nvPr>
        </p:nvSpPr>
        <p:spPr>
          <a:xfrm>
            <a:off x="838199" y="1825625"/>
            <a:ext cx="5444905" cy="4351338"/>
          </a:xfrm>
        </p:spPr>
        <p:txBody>
          <a:bodyPr>
            <a:normAutofit/>
          </a:bodyPr>
          <a:lstStyle/>
          <a:p>
            <a:pPr>
              <a:buFont typeface="Wingdings" panose="05000000000000000000" pitchFamily="2" charset="2"/>
              <a:buChar char="ü"/>
            </a:pPr>
            <a:r>
              <a:rPr lang="en-US" b="1" dirty="0">
                <a:effectLst/>
                <a:latin typeface="Calibri" panose="020F0502020204030204" pitchFamily="34" charset="0"/>
                <a:ea typeface="Calibri" panose="020F0502020204030204" pitchFamily="34" charset="0"/>
                <a:cs typeface="Arial" panose="020B0604020202020204" pitchFamily="34" charset="0"/>
              </a:rPr>
              <a:t>“Your reputation matters more than your aftershave, …” </a:t>
            </a:r>
            <a:br>
              <a:rPr lang="en-US" b="1" dirty="0">
                <a:effectLst/>
                <a:latin typeface="Calibri" panose="020F0502020204030204" pitchFamily="34" charset="0"/>
                <a:ea typeface="Calibri" panose="020F0502020204030204" pitchFamily="34" charset="0"/>
                <a:cs typeface="Arial" panose="020B0604020202020204" pitchFamily="34" charset="0"/>
              </a:rPr>
            </a:br>
            <a:r>
              <a:rPr lang="en-US" sz="2400" b="1"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[Wright, </a:t>
            </a:r>
            <a:r>
              <a:rPr lang="en-US" sz="2400" b="1" i="1"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Hearing</a:t>
            </a:r>
            <a:r>
              <a:rPr lang="en-US" sz="2400" b="1"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 p. 80.]</a:t>
            </a: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Arial" panose="020B0604020202020204" pitchFamily="34" charset="0"/>
              </a:rPr>
              <a:t>“</a:t>
            </a:r>
            <a:r>
              <a:rPr lang="en-US" b="1" kern="0" dirty="0">
                <a:effectLst/>
                <a:ea typeface="Times New Roman" panose="02020603050405020304" pitchFamily="18" charset="0"/>
                <a:cs typeface="Arial" panose="020B0604020202020204" pitchFamily="34" charset="0"/>
              </a:rPr>
              <a:t>A good reputation is better than a fat bank account. Your death date tells more than your birth date.”</a:t>
            </a:r>
            <a:r>
              <a:rPr lang="en-US" sz="2400" b="1" kern="0" dirty="0">
                <a:effectLst/>
                <a:ea typeface="Times New Roman" panose="02020603050405020304" pitchFamily="18" charset="0"/>
                <a:cs typeface="Arial" panose="020B0604020202020204" pitchFamily="34" charset="0"/>
              </a:rPr>
              <a:t> </a:t>
            </a:r>
            <a:r>
              <a:rPr lang="en-US" sz="2400" b="1" kern="0" dirty="0">
                <a:solidFill>
                  <a:schemeClr val="accent4">
                    <a:lumMod val="60000"/>
                    <a:lumOff val="40000"/>
                  </a:schemeClr>
                </a:solidFill>
                <a:effectLst/>
                <a:ea typeface="Times New Roman" panose="02020603050405020304" pitchFamily="18" charset="0"/>
                <a:cs typeface="Arial" panose="020B0604020202020204" pitchFamily="34" charset="0"/>
              </a:rPr>
              <a:t>[Peterson, The Message, 7:1]</a:t>
            </a:r>
          </a:p>
          <a:p>
            <a:pPr>
              <a:buFont typeface="Wingdings" panose="05000000000000000000" pitchFamily="2" charset="2"/>
              <a:buChar char="ü"/>
            </a:pPr>
            <a:r>
              <a:rPr lang="en-US" b="1" kern="0" dirty="0">
                <a:ea typeface="Calibri" panose="020F0502020204030204" pitchFamily="34" charset="0"/>
                <a:cs typeface="Arial" panose="020B0604020202020204" pitchFamily="34" charset="0"/>
              </a:rPr>
              <a:t>ש</a:t>
            </a:r>
            <a:r>
              <a:rPr lang="he-IL" b="1" kern="0" dirty="0">
                <a:ea typeface="Calibri" panose="020F0502020204030204" pitchFamily="34" charset="0"/>
                <a:cs typeface="Arial" panose="020B0604020202020204" pitchFamily="34" charset="0"/>
              </a:rPr>
              <a:t>ם</a:t>
            </a:r>
            <a:r>
              <a:rPr lang="en-US" b="1" kern="0" dirty="0">
                <a:ea typeface="Calibri" panose="020F0502020204030204" pitchFamily="34" charset="0"/>
                <a:cs typeface="Arial" panose="020B0604020202020204" pitchFamily="34" charset="0"/>
              </a:rPr>
              <a:t> = “SHEHM” = “name”</a:t>
            </a:r>
          </a:p>
          <a:p>
            <a:pPr>
              <a:buFont typeface="Wingdings" panose="05000000000000000000" pitchFamily="2" charset="2"/>
              <a:buChar char="ü"/>
            </a:pPr>
            <a:r>
              <a:rPr lang="en-US" b="1" kern="0" dirty="0">
                <a:effectLst/>
                <a:ea typeface="Calibri" panose="020F0502020204030204" pitchFamily="34" charset="0"/>
                <a:cs typeface="Arial" panose="020B0604020202020204" pitchFamily="34" charset="0"/>
              </a:rPr>
              <a:t>ש</a:t>
            </a:r>
            <a:r>
              <a:rPr lang="he-IL" b="1" kern="0" dirty="0">
                <a:effectLst/>
                <a:ea typeface="Calibri" panose="020F0502020204030204" pitchFamily="34" charset="0"/>
                <a:cs typeface="Arial" panose="020B0604020202020204" pitchFamily="34" charset="0"/>
              </a:rPr>
              <a:t>מן</a:t>
            </a:r>
            <a:r>
              <a:rPr lang="en-US" b="1" kern="0" dirty="0">
                <a:effectLst/>
                <a:ea typeface="Calibri" panose="020F0502020204030204" pitchFamily="34" charset="0"/>
                <a:cs typeface="Arial" panose="020B0604020202020204" pitchFamily="34" charset="0"/>
              </a:rPr>
              <a:t> = “SHEH-</a:t>
            </a:r>
            <a:r>
              <a:rPr lang="en-US" b="1" kern="0" dirty="0" err="1">
                <a:effectLst/>
                <a:ea typeface="Calibri" panose="020F0502020204030204" pitchFamily="34" charset="0"/>
                <a:cs typeface="Arial" panose="020B0604020202020204" pitchFamily="34" charset="0"/>
              </a:rPr>
              <a:t>mehn</a:t>
            </a:r>
            <a:r>
              <a:rPr lang="en-US" b="1" kern="0" dirty="0">
                <a:effectLst/>
                <a:ea typeface="Calibri" panose="020F0502020204030204" pitchFamily="34" charset="0"/>
                <a:cs typeface="Arial" panose="020B0604020202020204" pitchFamily="34" charset="0"/>
              </a:rPr>
              <a:t>” = “ointment”</a:t>
            </a:r>
            <a:endParaRPr lang="en-US" b="1" kern="100" dirty="0">
              <a:effectLst/>
              <a:ea typeface="Calibri" panose="020F0502020204030204" pitchFamily="34" charset="0"/>
              <a:cs typeface="Arial" panose="020B0604020202020204" pitchFamily="34" charset="0"/>
            </a:endParaRPr>
          </a:p>
        </p:txBody>
      </p:sp>
      <p:pic>
        <p:nvPicPr>
          <p:cNvPr id="8" name="Content Placeholder 7" descr="A group of perfumes on a shelf&#10;&#10;Description automatically generated">
            <a:extLst>
              <a:ext uri="{FF2B5EF4-FFF2-40B4-BE49-F238E27FC236}">
                <a16:creationId xmlns:a16="http://schemas.microsoft.com/office/drawing/2014/main" id="{E4CBF195-6914-5623-2998-CEB7E903AB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1377" y="2174506"/>
            <a:ext cx="4886360" cy="3257573"/>
          </a:xfrm>
        </p:spPr>
      </p:pic>
    </p:spTree>
    <p:extLst>
      <p:ext uri="{BB962C8B-B14F-4D97-AF65-F5344CB8AC3E}">
        <p14:creationId xmlns:p14="http://schemas.microsoft.com/office/powerpoint/2010/main" val="268598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49D2-07A6-E614-C061-1B525D168935}"/>
              </a:ext>
            </a:extLst>
          </p:cNvPr>
          <p:cNvSpPr>
            <a:spLocks noGrp="1"/>
          </p:cNvSpPr>
          <p:nvPr>
            <p:ph type="title"/>
          </p:nvPr>
        </p:nvSpPr>
        <p:spPr/>
        <p:txBody>
          <a:bodyPr>
            <a:normAutofit fontScale="90000"/>
          </a:bodyPr>
          <a:lstStyle/>
          <a:p>
            <a:r>
              <a:rPr lang="en-US" sz="3100" b="1" dirty="0">
                <a:latin typeface="+mn-lt"/>
              </a:rPr>
              <a:t>The inescapable reality of death is for Qoheleth the point of departure for life (v. 2b). Death orients the self toward authentic, rather than false, living. </a:t>
            </a:r>
            <a:r>
              <a:rPr lang="en-US" sz="2700" b="1" dirty="0">
                <a:solidFill>
                  <a:schemeClr val="accent4">
                    <a:lumMod val="60000"/>
                    <a:lumOff val="40000"/>
                  </a:schemeClr>
                </a:solidFill>
                <a:latin typeface="+mn-lt"/>
              </a:rPr>
              <a:t>[Brown, Ecclesiastes, p. 73.]</a:t>
            </a:r>
            <a:endParaRPr lang="en-US" b="1" dirty="0">
              <a:solidFill>
                <a:schemeClr val="accent4">
                  <a:lumMod val="60000"/>
                  <a:lumOff val="40000"/>
                </a:schemeClr>
              </a:solidFill>
              <a:latin typeface="+mn-lt"/>
            </a:endParaRPr>
          </a:p>
        </p:txBody>
      </p:sp>
      <p:sp>
        <p:nvSpPr>
          <p:cNvPr id="3" name="Content Placeholder 2">
            <a:extLst>
              <a:ext uri="{FF2B5EF4-FFF2-40B4-BE49-F238E27FC236}">
                <a16:creationId xmlns:a16="http://schemas.microsoft.com/office/drawing/2014/main" id="{DCA8419F-137E-FD23-902A-694DF6ADBAAD}"/>
              </a:ext>
            </a:extLst>
          </p:cNvPr>
          <p:cNvSpPr>
            <a:spLocks noGrp="1"/>
          </p:cNvSpPr>
          <p:nvPr>
            <p:ph sz="half" idx="1"/>
          </p:nvPr>
        </p:nvSpPr>
        <p:spPr>
          <a:xfrm>
            <a:off x="838200" y="1825625"/>
            <a:ext cx="5535440" cy="4351338"/>
          </a:xfrm>
        </p:spPr>
        <p:txBody>
          <a:bodyPr>
            <a:normAutofit lnSpcReduction="10000"/>
          </a:bodyPr>
          <a:lstStyle/>
          <a:p>
            <a:pPr marL="0" indent="0">
              <a:buNone/>
            </a:pPr>
            <a:r>
              <a:rPr lang="en-US" dirty="0"/>
              <a:t>“</a:t>
            </a:r>
            <a:r>
              <a:rPr lang="en-US" b="1" kern="0" baseline="30000" dirty="0">
                <a:effectLst/>
                <a:ea typeface="Times New Roman" panose="02020603050405020304" pitchFamily="18" charset="0"/>
                <a:cs typeface="Arial" panose="020B0604020202020204" pitchFamily="34" charset="0"/>
              </a:rPr>
              <a:t>2 </a:t>
            </a:r>
            <a:r>
              <a:rPr lang="en-US" b="1" kern="0" dirty="0">
                <a:effectLst/>
                <a:ea typeface="Times New Roman" panose="02020603050405020304" pitchFamily="18" charset="0"/>
                <a:cs typeface="Arial" panose="020B0604020202020204" pitchFamily="34" charset="0"/>
              </a:rPr>
              <a:t>You learn more at a funeral than at a feast—After all, that’s where we’ll end up. We might discover something from it.”</a:t>
            </a:r>
            <a:br>
              <a:rPr lang="en-US" b="1" kern="0" dirty="0">
                <a:effectLst/>
                <a:ea typeface="Times New Roman" panose="02020603050405020304" pitchFamily="18" charset="0"/>
                <a:cs typeface="Arial" panose="020B0604020202020204" pitchFamily="34" charset="0"/>
              </a:rPr>
            </a:br>
            <a:r>
              <a:rPr lang="en-US" sz="2400" b="1" kern="0" dirty="0">
                <a:solidFill>
                  <a:schemeClr val="accent4">
                    <a:lumMod val="60000"/>
                    <a:lumOff val="40000"/>
                  </a:schemeClr>
                </a:solidFill>
                <a:effectLst/>
                <a:ea typeface="Times New Roman" panose="02020603050405020304" pitchFamily="18" charset="0"/>
                <a:cs typeface="Arial" panose="020B0604020202020204" pitchFamily="34" charset="0"/>
              </a:rPr>
              <a:t>[Peterson, The Message, 7:2]</a:t>
            </a:r>
          </a:p>
          <a:p>
            <a:pPr marL="0" indent="0">
              <a:buNone/>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b="1" kern="100" dirty="0">
                <a:effectLst/>
                <a:latin typeface="Calibri" panose="020F0502020204030204" pitchFamily="34" charset="0"/>
                <a:ea typeface="Calibri" panose="020F0502020204030204" pitchFamily="34" charset="0"/>
                <a:cs typeface="Arial" panose="020B0604020202020204" pitchFamily="34" charset="0"/>
              </a:rPr>
              <a:t>7:2 – Why is house of mourning better than the house of mirth? Because in the house of mourning,</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“…the living will learn the meaning of life.” </a:t>
            </a:r>
            <a:r>
              <a:rPr lang="en-US" sz="26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[Peterson, </a:t>
            </a:r>
            <a:r>
              <a:rPr lang="en-US" sz="2600" b="1" i="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Broadman</a:t>
            </a:r>
            <a:r>
              <a:rPr lang="en-US" sz="2600" b="1"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 p. 119]</a:t>
            </a:r>
          </a:p>
          <a:p>
            <a:pPr marL="0" indent="0">
              <a:buNone/>
            </a:pPr>
            <a:endParaRPr lang="en-US" b="1" kern="100" dirty="0">
              <a:effectLst/>
              <a:ea typeface="Calibri" panose="020F0502020204030204" pitchFamily="34" charset="0"/>
              <a:cs typeface="Arial" panose="020B0604020202020204" pitchFamily="34" charset="0"/>
            </a:endParaRPr>
          </a:p>
          <a:p>
            <a:pPr marL="0" indent="0">
              <a:buNone/>
            </a:pPr>
            <a:endParaRPr lang="en-US" dirty="0"/>
          </a:p>
        </p:txBody>
      </p:sp>
      <p:pic>
        <p:nvPicPr>
          <p:cNvPr id="8" name="Content Placeholder 7" descr="A stone building in a hill&#10;&#10;Description automatically generated with medium confidence">
            <a:extLst>
              <a:ext uri="{FF2B5EF4-FFF2-40B4-BE49-F238E27FC236}">
                <a16:creationId xmlns:a16="http://schemas.microsoft.com/office/drawing/2014/main" id="{EE83BCFD-CCA3-FFEA-F5A3-E943F3D6BA7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43804" y="2485841"/>
            <a:ext cx="4646691" cy="2766732"/>
          </a:xfrm>
        </p:spPr>
      </p:pic>
    </p:spTree>
    <p:extLst>
      <p:ext uri="{BB962C8B-B14F-4D97-AF65-F5344CB8AC3E}">
        <p14:creationId xmlns:p14="http://schemas.microsoft.com/office/powerpoint/2010/main" val="220767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3)">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3)">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3)">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58BD3E-8ECF-F513-22FD-768509251A96}"/>
              </a:ext>
            </a:extLst>
          </p:cNvPr>
          <p:cNvSpPr>
            <a:spLocks noGrp="1"/>
          </p:cNvSpPr>
          <p:nvPr>
            <p:ph type="title"/>
          </p:nvPr>
        </p:nvSpPr>
        <p:spPr/>
        <p:txBody>
          <a:bodyPr>
            <a:normAutofit/>
          </a:bodyPr>
          <a:lstStyle/>
          <a:p>
            <a:r>
              <a:rPr lang="en-US" sz="3200" b="1" i="0" dirty="0">
                <a:effectLst/>
                <a:latin typeface="+mn-lt"/>
              </a:rPr>
              <a:t>3) Aggravation is better than merriment</a:t>
            </a:r>
            <a:br>
              <a:rPr lang="en-US" sz="3200" b="1" dirty="0">
                <a:latin typeface="+mn-lt"/>
              </a:rPr>
            </a:br>
            <a:r>
              <a:rPr lang="en-US" sz="3200" b="1" i="0" dirty="0">
                <a:effectLst/>
                <a:latin typeface="+mn-lt"/>
              </a:rPr>
              <a:t>    because a sad face may lead to a glad heart. [CEB]</a:t>
            </a:r>
            <a:endParaRPr lang="en-US" sz="3200" b="1" dirty="0">
              <a:latin typeface="+mn-lt"/>
            </a:endParaRPr>
          </a:p>
        </p:txBody>
      </p:sp>
      <p:sp>
        <p:nvSpPr>
          <p:cNvPr id="6" name="Content Placeholder 5">
            <a:extLst>
              <a:ext uri="{FF2B5EF4-FFF2-40B4-BE49-F238E27FC236}">
                <a16:creationId xmlns:a16="http://schemas.microsoft.com/office/drawing/2014/main" id="{CD055C58-B59E-E059-79BB-F81697841AB9}"/>
              </a:ext>
            </a:extLst>
          </p:cNvPr>
          <p:cNvSpPr>
            <a:spLocks noGrp="1"/>
          </p:cNvSpPr>
          <p:nvPr>
            <p:ph idx="1"/>
          </p:nvPr>
        </p:nvSpPr>
        <p:spPr/>
        <p:txBody>
          <a:bodyPr>
            <a:normAutofit/>
          </a:bodyPr>
          <a:lstStyle/>
          <a:p>
            <a:pPr>
              <a:buFont typeface="Wingdings" panose="05000000000000000000" pitchFamily="2" charset="2"/>
              <a:buChar char="Ø"/>
            </a:pPr>
            <a:r>
              <a:rPr lang="en-US" sz="3200" dirty="0"/>
              <a:t>“Joy that is not born of sorrow is artificial. Such an observation is critical to Qoheleth’s larger analysis of joy, for it reveals that joy is not simply an antidote to the toilsome task of living, an opium for the toiling masses, as it were. To the contrary, like the phoenix rising from the ashes, true gladness emerges from sorrow (v. 3b). If anything, such joy, born from grief, is resilient to the harsh realities of life, much in contrast to the merriment of fools, whose perception is woefully limited. </a:t>
            </a:r>
            <a:r>
              <a:rPr lang="en-US" sz="2400" dirty="0"/>
              <a:t>[Brown, </a:t>
            </a:r>
            <a:r>
              <a:rPr lang="en-US" sz="2400" i="1" dirty="0"/>
              <a:t>Ecclesiastes</a:t>
            </a:r>
            <a:r>
              <a:rPr lang="en-US" sz="2400" dirty="0"/>
              <a:t>, pp. 73-74.]</a:t>
            </a:r>
          </a:p>
        </p:txBody>
      </p:sp>
    </p:spTree>
    <p:extLst>
      <p:ext uri="{BB962C8B-B14F-4D97-AF65-F5344CB8AC3E}">
        <p14:creationId xmlns:p14="http://schemas.microsoft.com/office/powerpoint/2010/main" val="4245782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BC75B-B6DA-25C8-378E-A9A751A40187}"/>
              </a:ext>
            </a:extLst>
          </p:cNvPr>
          <p:cNvSpPr>
            <a:spLocks noGrp="1"/>
          </p:cNvSpPr>
          <p:nvPr>
            <p:ph type="title"/>
          </p:nvPr>
        </p:nvSpPr>
        <p:spPr>
          <a:xfrm>
            <a:off x="838200" y="365125"/>
            <a:ext cx="10895090" cy="1325563"/>
          </a:xfrm>
        </p:spPr>
        <p:txBody>
          <a:bodyPr/>
          <a:lstStyle/>
          <a:p>
            <a:r>
              <a:rPr lang="en-US" dirty="0"/>
              <a:t>We Need Perspective</a:t>
            </a:r>
          </a:p>
        </p:txBody>
      </p:sp>
      <p:sp>
        <p:nvSpPr>
          <p:cNvPr id="5" name="Content Placeholder 4">
            <a:extLst>
              <a:ext uri="{FF2B5EF4-FFF2-40B4-BE49-F238E27FC236}">
                <a16:creationId xmlns:a16="http://schemas.microsoft.com/office/drawing/2014/main" id="{C2169036-560A-F0AC-D302-F147765D8085}"/>
              </a:ext>
            </a:extLst>
          </p:cNvPr>
          <p:cNvSpPr>
            <a:spLocks noGrp="1"/>
          </p:cNvSpPr>
          <p:nvPr>
            <p:ph sz="half" idx="1"/>
          </p:nvPr>
        </p:nvSpPr>
        <p:spPr/>
        <p:txBody>
          <a:bodyPr>
            <a:normAutofit fontScale="92500" lnSpcReduction="20000"/>
          </a:bodyPr>
          <a:lstStyle/>
          <a:p>
            <a:pPr marL="0" indent="0">
              <a:buNone/>
            </a:pPr>
            <a:r>
              <a:rPr lang="en-US" b="1" dirty="0"/>
              <a:t>In a 1975 survey of 55 full-time comedians making six figures or more, 80%: </a:t>
            </a:r>
            <a:r>
              <a:rPr lang="en-US" b="1" i="0" dirty="0">
                <a:effectLst/>
              </a:rPr>
              <a:t>“</a:t>
            </a:r>
            <a:r>
              <a:rPr lang="en-US" b="1" dirty="0"/>
              <a:t>…</a:t>
            </a:r>
            <a:r>
              <a:rPr lang="en-US" b="1" i="0" dirty="0">
                <a:effectLst/>
              </a:rPr>
              <a:t>repeatedly expressed the fear that if they were successful in analysis, to the point where their suffering was greatly relieved, they would then cease to be funny.” There was not only an observable correlation between mental distress and comedy, but the comedians themselves saw this distress as integral to their abilities.</a:t>
            </a:r>
            <a:endParaRPr lang="en-US" b="1" dirty="0"/>
          </a:p>
        </p:txBody>
      </p:sp>
      <p:sp>
        <p:nvSpPr>
          <p:cNvPr id="6" name="Content Placeholder 5">
            <a:extLst>
              <a:ext uri="{FF2B5EF4-FFF2-40B4-BE49-F238E27FC236}">
                <a16:creationId xmlns:a16="http://schemas.microsoft.com/office/drawing/2014/main" id="{91972FD8-D433-0970-4DA2-30D143A8E18E}"/>
              </a:ext>
            </a:extLst>
          </p:cNvPr>
          <p:cNvSpPr>
            <a:spLocks noGrp="1"/>
          </p:cNvSpPr>
          <p:nvPr>
            <p:ph sz="half" idx="2"/>
          </p:nvPr>
        </p:nvSpPr>
        <p:spPr>
          <a:xfrm>
            <a:off x="6172199" y="1825625"/>
            <a:ext cx="5561091" cy="4351338"/>
          </a:xfrm>
        </p:spPr>
        <p:txBody>
          <a:bodyPr>
            <a:normAutofit fontScale="92500" lnSpcReduction="20000"/>
          </a:bodyPr>
          <a:lstStyle/>
          <a:p>
            <a:pPr marL="0" indent="0">
              <a:buNone/>
            </a:pPr>
            <a:r>
              <a:rPr lang="en-US" b="1" kern="0" dirty="0">
                <a:effectLst/>
                <a:ea typeface="Times New Roman" panose="02020603050405020304" pitchFamily="18" charset="0"/>
              </a:rPr>
              <a:t>4) Sages invest themselves in hurt and grieving.</a:t>
            </a:r>
            <a:br>
              <a:rPr lang="en-US" b="1" kern="0" dirty="0">
                <a:effectLst/>
                <a:ea typeface="Times New Roman" panose="02020603050405020304" pitchFamily="18" charset="0"/>
              </a:rPr>
            </a:br>
            <a:r>
              <a:rPr lang="en-US" b="1" kern="0" dirty="0">
                <a:effectLst/>
                <a:ea typeface="Times New Roman" panose="02020603050405020304" pitchFamily="18" charset="0"/>
              </a:rPr>
              <a:t>Fools waste their lives in fun and games. </a:t>
            </a:r>
            <a:r>
              <a:rPr lang="en-US" sz="2400" b="1" kern="0" dirty="0">
                <a:solidFill>
                  <a:schemeClr val="accent4">
                    <a:lumMod val="60000"/>
                    <a:lumOff val="40000"/>
                  </a:schemeClr>
                </a:solidFill>
                <a:effectLst/>
                <a:ea typeface="Times New Roman" panose="02020603050405020304" pitchFamily="18" charset="0"/>
              </a:rPr>
              <a:t>[Peterson, The Message, 7:4]</a:t>
            </a:r>
          </a:p>
          <a:p>
            <a:pPr>
              <a:buFont typeface="Wingdings" panose="05000000000000000000" pitchFamily="2" charset="2"/>
              <a:buChar char="ü"/>
            </a:pPr>
            <a:r>
              <a:rPr lang="en-US" sz="3000" b="1" kern="0" dirty="0"/>
              <a:t>Fools don’t consider life seriously (v. 4)</a:t>
            </a:r>
          </a:p>
          <a:p>
            <a:pPr>
              <a:buFont typeface="Wingdings" panose="05000000000000000000" pitchFamily="2" charset="2"/>
              <a:buChar char="ü"/>
            </a:pPr>
            <a:r>
              <a:rPr lang="en-US" sz="3000" b="1" kern="0" dirty="0"/>
              <a:t>Fools sing without reflection (v. 5)</a:t>
            </a:r>
          </a:p>
          <a:p>
            <a:pPr>
              <a:buFont typeface="Wingdings" panose="05000000000000000000" pitchFamily="2" charset="2"/>
              <a:buChar char="ü"/>
            </a:pPr>
            <a:r>
              <a:rPr lang="en-US" sz="3000" b="1" kern="0" dirty="0"/>
              <a:t>Thorns burn-out quickly and make noise without providing much heat (v. 6)</a:t>
            </a:r>
          </a:p>
          <a:p>
            <a:pPr>
              <a:buFont typeface="Wingdings" panose="05000000000000000000" pitchFamily="2" charset="2"/>
              <a:buChar char="ü"/>
            </a:pPr>
            <a:r>
              <a:rPr lang="he-IL" sz="3000" b="1" i="0" dirty="0">
                <a:effectLst/>
              </a:rPr>
              <a:t>הַסִּירִים תַּחַת הַסִּיר</a:t>
            </a:r>
            <a:r>
              <a:rPr lang="en-US" sz="3000" b="1" i="0" dirty="0">
                <a:effectLst/>
              </a:rPr>
              <a:t> </a:t>
            </a:r>
            <a:br>
              <a:rPr lang="en-US" sz="3000" b="1" i="0" dirty="0">
                <a:effectLst/>
              </a:rPr>
            </a:br>
            <a:r>
              <a:rPr lang="en-US" sz="3000" b="1" i="0" dirty="0">
                <a:effectLst/>
              </a:rPr>
              <a:t>“nettles under kettles”</a:t>
            </a:r>
            <a:endParaRPr lang="en-US" sz="3000" b="1" dirty="0"/>
          </a:p>
        </p:txBody>
      </p:sp>
      <p:sp>
        <p:nvSpPr>
          <p:cNvPr id="7" name="Oval 6">
            <a:extLst>
              <a:ext uri="{FF2B5EF4-FFF2-40B4-BE49-F238E27FC236}">
                <a16:creationId xmlns:a16="http://schemas.microsoft.com/office/drawing/2014/main" id="{E4ACDF8A-D06A-92FA-9DDB-CA69F6B345C1}"/>
              </a:ext>
            </a:extLst>
          </p:cNvPr>
          <p:cNvSpPr/>
          <p:nvPr/>
        </p:nvSpPr>
        <p:spPr>
          <a:xfrm>
            <a:off x="8455936" y="5124261"/>
            <a:ext cx="570369" cy="590975"/>
          </a:xfrm>
          <a:prstGeom prst="ellipse">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DFBE7F-DCF9-331F-A1C9-F3D0330F0311}"/>
              </a:ext>
            </a:extLst>
          </p:cNvPr>
          <p:cNvSpPr/>
          <p:nvPr/>
        </p:nvSpPr>
        <p:spPr>
          <a:xfrm>
            <a:off x="6472848" y="5124261"/>
            <a:ext cx="570369" cy="590975"/>
          </a:xfrm>
          <a:prstGeom prst="ellipse">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standing in front of a red poster&#10;&#10;Description automatically generated">
            <a:extLst>
              <a:ext uri="{FF2B5EF4-FFF2-40B4-BE49-F238E27FC236}">
                <a16:creationId xmlns:a16="http://schemas.microsoft.com/office/drawing/2014/main" id="{310A9401-A8ED-D506-EF18-4E2C3D331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028" y="205581"/>
            <a:ext cx="2952750" cy="1552575"/>
          </a:xfrm>
          <a:prstGeom prst="rect">
            <a:avLst/>
          </a:prstGeom>
        </p:spPr>
      </p:pic>
      <p:pic>
        <p:nvPicPr>
          <p:cNvPr id="3" name="Picture 2" descr="A metal kettle on a campfire&#10;&#10;Description automatically generated">
            <a:extLst>
              <a:ext uri="{FF2B5EF4-FFF2-40B4-BE49-F238E27FC236}">
                <a16:creationId xmlns:a16="http://schemas.microsoft.com/office/drawing/2014/main" id="{4F00B594-F5B9-9565-71D0-44E421FA7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068" y="1452885"/>
            <a:ext cx="4050671" cy="5405115"/>
          </a:xfrm>
          <a:prstGeom prst="rect">
            <a:avLst/>
          </a:prstGeom>
        </p:spPr>
      </p:pic>
    </p:spTree>
    <p:extLst>
      <p:ext uri="{BB962C8B-B14F-4D97-AF65-F5344CB8AC3E}">
        <p14:creationId xmlns:p14="http://schemas.microsoft.com/office/powerpoint/2010/main" val="410757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up)">
                                      <p:cBhvr>
                                        <p:cTn id="19" dur="500"/>
                                        <p:tgtEl>
                                          <p:spTgt spid="5">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additive="base">
                                        <p:cTn id="3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4)">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heel(4)">
                                      <p:cBhvr>
                                        <p:cTn id="5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6DDF-658A-299A-D01E-C7586F842782}"/>
              </a:ext>
            </a:extLst>
          </p:cNvPr>
          <p:cNvSpPr>
            <a:spLocks noGrp="1"/>
          </p:cNvSpPr>
          <p:nvPr>
            <p:ph type="title"/>
          </p:nvPr>
        </p:nvSpPr>
        <p:spPr/>
        <p:txBody>
          <a:bodyPr/>
          <a:lstStyle/>
          <a:p>
            <a:r>
              <a:rPr lang="en-US" b="1" i="0" baseline="30000" dirty="0">
                <a:effectLst/>
                <a:latin typeface="system-ui"/>
              </a:rPr>
              <a:t>7 </a:t>
            </a:r>
            <a:r>
              <a:rPr lang="en-US" b="1" i="0" dirty="0">
                <a:effectLst/>
                <a:latin typeface="system-ui"/>
              </a:rPr>
              <a:t>Oppression turns the wise into fools;</a:t>
            </a:r>
            <a:br>
              <a:rPr lang="en-US" b="1" dirty="0"/>
            </a:br>
            <a:r>
              <a:rPr lang="en-US" b="1" i="0" dirty="0">
                <a:effectLst/>
                <a:latin typeface="Courier New" panose="02070309020205020404" pitchFamily="49" charset="0"/>
              </a:rPr>
              <a:t>    </a:t>
            </a:r>
            <a:r>
              <a:rPr lang="en-US" b="1" i="0" dirty="0">
                <a:effectLst/>
                <a:latin typeface="system-ui"/>
              </a:rPr>
              <a:t>a bribe corrupts the heart. [CEB]</a:t>
            </a:r>
            <a:endParaRPr lang="en-US" b="1" dirty="0"/>
          </a:p>
        </p:txBody>
      </p:sp>
      <p:pic>
        <p:nvPicPr>
          <p:cNvPr id="6" name="Content Placeholder 5" descr="A person holding a hammer and knife to cut food&#10;&#10;Description automatically generated">
            <a:extLst>
              <a:ext uri="{FF2B5EF4-FFF2-40B4-BE49-F238E27FC236}">
                <a16:creationId xmlns:a16="http://schemas.microsoft.com/office/drawing/2014/main" id="{E8047339-373D-1D4D-F174-9CDE379CA5C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11517" y="1690688"/>
            <a:ext cx="3326161" cy="4739780"/>
          </a:xfrm>
        </p:spPr>
      </p:pic>
      <p:pic>
        <p:nvPicPr>
          <p:cNvPr id="8" name="Content Placeholder 7" descr="A grill with meat on it&#10;&#10;Description automatically generated">
            <a:extLst>
              <a:ext uri="{FF2B5EF4-FFF2-40B4-BE49-F238E27FC236}">
                <a16:creationId xmlns:a16="http://schemas.microsoft.com/office/drawing/2014/main" id="{59EBEFA2-8527-750E-B09B-1C954ED8E9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14134" y="2250514"/>
            <a:ext cx="5739666" cy="3878682"/>
          </a:xfrm>
        </p:spPr>
      </p:pic>
    </p:spTree>
    <p:extLst>
      <p:ext uri="{BB962C8B-B14F-4D97-AF65-F5344CB8AC3E}">
        <p14:creationId xmlns:p14="http://schemas.microsoft.com/office/powerpoint/2010/main" val="24204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6C1E-08FE-AEA7-809F-6D2E5976A022}"/>
              </a:ext>
            </a:extLst>
          </p:cNvPr>
          <p:cNvSpPr>
            <a:spLocks noGrp="1"/>
          </p:cNvSpPr>
          <p:nvPr>
            <p:ph type="title"/>
          </p:nvPr>
        </p:nvSpPr>
        <p:spPr/>
        <p:txBody>
          <a:bodyPr/>
          <a:lstStyle/>
          <a:p>
            <a:r>
              <a:rPr lang="en-US" dirty="0"/>
              <a:t>Too Much Expectation or Too Much Nostalgia</a:t>
            </a:r>
          </a:p>
        </p:txBody>
      </p:sp>
      <p:sp>
        <p:nvSpPr>
          <p:cNvPr id="3" name="Content Placeholder 2">
            <a:extLst>
              <a:ext uri="{FF2B5EF4-FFF2-40B4-BE49-F238E27FC236}">
                <a16:creationId xmlns:a16="http://schemas.microsoft.com/office/drawing/2014/main" id="{25BB3152-00E1-7DED-D778-DB96E11A7CC5}"/>
              </a:ext>
            </a:extLst>
          </p:cNvPr>
          <p:cNvSpPr>
            <a:spLocks noGrp="1"/>
          </p:cNvSpPr>
          <p:nvPr>
            <p:ph sz="half" idx="1"/>
          </p:nvPr>
        </p:nvSpPr>
        <p:spPr/>
        <p:txBody>
          <a:bodyPr>
            <a:normAutofit lnSpcReduction="10000"/>
          </a:bodyPr>
          <a:lstStyle/>
          <a:p>
            <a:pPr marL="0" indent="0">
              <a:buNone/>
            </a:pPr>
            <a:r>
              <a:rPr lang="en-US" b="1" i="0" baseline="30000" dirty="0">
                <a:effectLst/>
                <a:latin typeface="system-ui"/>
              </a:rPr>
              <a:t>8 </a:t>
            </a:r>
            <a:r>
              <a:rPr lang="en-US" b="1" i="0" dirty="0">
                <a:effectLst/>
                <a:latin typeface="system-ui"/>
              </a:rPr>
              <a:t>The end of something is better than its beginning.</a:t>
            </a:r>
            <a:br>
              <a:rPr lang="en-US" b="1" dirty="0"/>
            </a:br>
            <a:r>
              <a:rPr lang="en-US" b="1" i="0" dirty="0">
                <a:effectLst/>
                <a:latin typeface="Courier New" panose="02070309020205020404" pitchFamily="49" charset="0"/>
              </a:rPr>
              <a:t>    </a:t>
            </a:r>
            <a:r>
              <a:rPr lang="en-US" b="1" i="0" dirty="0">
                <a:effectLst/>
                <a:latin typeface="system-ui"/>
              </a:rPr>
              <a:t>Patience is better than arrogance.</a:t>
            </a:r>
            <a:br>
              <a:rPr lang="en-US" b="1" dirty="0"/>
            </a:br>
            <a:r>
              <a:rPr lang="en-US" b="1" i="0" baseline="30000" dirty="0">
                <a:effectLst/>
                <a:latin typeface="system-ui"/>
              </a:rPr>
              <a:t>9 </a:t>
            </a:r>
            <a:r>
              <a:rPr lang="en-US" b="1" i="0" dirty="0">
                <a:effectLst/>
                <a:latin typeface="system-ui"/>
              </a:rPr>
              <a:t>Don’t be too quick to get angry</a:t>
            </a:r>
            <a:br>
              <a:rPr lang="en-US" b="1" dirty="0"/>
            </a:br>
            <a:r>
              <a:rPr lang="en-US" b="1" i="0" dirty="0">
                <a:effectLst/>
                <a:latin typeface="Courier New" panose="02070309020205020404" pitchFamily="49" charset="0"/>
              </a:rPr>
              <a:t>    </a:t>
            </a:r>
            <a:r>
              <a:rPr lang="en-US" b="1" i="0" dirty="0">
                <a:effectLst/>
                <a:latin typeface="system-ui"/>
              </a:rPr>
              <a:t>because anger lives in the fool’s heart.</a:t>
            </a:r>
            <a:br>
              <a:rPr lang="en-US" b="1" dirty="0"/>
            </a:br>
            <a:r>
              <a:rPr lang="en-US" b="1" i="0" baseline="30000" dirty="0">
                <a:effectLst/>
                <a:latin typeface="system-ui"/>
              </a:rPr>
              <a:t>10 </a:t>
            </a:r>
            <a:r>
              <a:rPr lang="en-US" b="1" i="0" dirty="0">
                <a:effectLst/>
                <a:latin typeface="system-ui"/>
              </a:rPr>
              <a:t>Don’t ask, “How is it that the former days were better than these?”</a:t>
            </a:r>
            <a:br>
              <a:rPr lang="en-US" b="1" dirty="0"/>
            </a:br>
            <a:r>
              <a:rPr lang="en-US" b="1" i="0" dirty="0">
                <a:effectLst/>
                <a:latin typeface="Courier New" panose="02070309020205020404" pitchFamily="49" charset="0"/>
              </a:rPr>
              <a:t>    </a:t>
            </a:r>
            <a:r>
              <a:rPr lang="en-US" b="1" i="0" dirty="0">
                <a:effectLst/>
                <a:latin typeface="system-ui"/>
              </a:rPr>
              <a:t>because it isn’t wise to ask this. [CEB]</a:t>
            </a:r>
            <a:endParaRPr lang="en-US" b="1" dirty="0"/>
          </a:p>
        </p:txBody>
      </p:sp>
      <p:pic>
        <p:nvPicPr>
          <p:cNvPr id="6" name="Content Placeholder 5" descr="A screenshot of a project&#10;&#10;Description automatically generated">
            <a:extLst>
              <a:ext uri="{FF2B5EF4-FFF2-40B4-BE49-F238E27FC236}">
                <a16:creationId xmlns:a16="http://schemas.microsoft.com/office/drawing/2014/main" id="{574C5FBF-FF3E-19FA-CDBB-A0F0E42029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28168" y="2625504"/>
            <a:ext cx="5964085" cy="2592511"/>
          </a:xfrm>
        </p:spPr>
      </p:pic>
      <p:pic>
        <p:nvPicPr>
          <p:cNvPr id="8" name="Picture 7" descr="A person in a garment&#10;&#10;Description automatically generated">
            <a:extLst>
              <a:ext uri="{FF2B5EF4-FFF2-40B4-BE49-F238E27FC236}">
                <a16:creationId xmlns:a16="http://schemas.microsoft.com/office/drawing/2014/main" id="{6D025529-CB12-AD3A-E946-53FA2F7AD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168" y="1971833"/>
            <a:ext cx="5964085" cy="3972081"/>
          </a:xfrm>
          <a:prstGeom prst="rect">
            <a:avLst/>
          </a:prstGeom>
        </p:spPr>
      </p:pic>
    </p:spTree>
    <p:extLst>
      <p:ext uri="{BB962C8B-B14F-4D97-AF65-F5344CB8AC3E}">
        <p14:creationId xmlns:p14="http://schemas.microsoft.com/office/powerpoint/2010/main" val="18283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7B8D84C-98B6-4EDC-B5B4-3C02D520F9DC}" vid="{06F55C70-E3A9-4B99-A505-46E7335B70F7}"/>
    </a:ext>
  </a:extLst>
</a:theme>
</file>

<file path=docProps/app.xml><?xml version="1.0" encoding="utf-8"?>
<Properties xmlns="http://schemas.openxmlformats.org/officeDocument/2006/extended-properties" xmlns:vt="http://schemas.openxmlformats.org/officeDocument/2006/docPropsVTypes">
  <Template>Ashurbanipal</Template>
  <TotalTime>1187</TotalTime>
  <Words>2035</Words>
  <Application>Microsoft Office PowerPoint</Application>
  <PresentationFormat>Widescreen</PresentationFormat>
  <Paragraphs>117</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Courier New</vt:lpstr>
      <vt:lpstr>system-ui</vt:lpstr>
      <vt:lpstr>Wingdings</vt:lpstr>
      <vt:lpstr>Office Theme</vt:lpstr>
      <vt:lpstr>Preparing to Teach</vt:lpstr>
      <vt:lpstr>Structure of Chapter 7</vt:lpstr>
      <vt:lpstr>Many [Lohfink, Miller, Seow ] think the traditional form is used so that Qoheleth can subvert the black and white answers of traditional wisdom [Miller, Symbol, p. 133].</vt:lpstr>
      <vt:lpstr>How Do Name/Death Fit Together? (7:1)</vt:lpstr>
      <vt:lpstr>The inescapable reality of death is for Qoheleth the point of departure for life (v. 2b). Death orients the self toward authentic, rather than false, living. [Brown, Ecclesiastes, p. 73.]</vt:lpstr>
      <vt:lpstr>3) Aggravation is better than merriment     because a sad face may lead to a glad heart. [CEB]</vt:lpstr>
      <vt:lpstr>We Need Perspective</vt:lpstr>
      <vt:lpstr>7 Oppression turns the wise into fools;     a bribe corrupts the heart. [CEB]</vt:lpstr>
      <vt:lpstr>Too Much Expectation or Too Much Nostalgia</vt:lpstr>
      <vt:lpstr>“With” or “As?” (7:11-12)</vt:lpstr>
      <vt:lpstr>Probably NOT: “13 Take a good look at God’s work. Who could simplify and reduce Creation’s curves and angles To a plain straight line?” [Peterson, The Message, 7:13]</vt:lpstr>
      <vt:lpstr>Quick Summary of the Rest of the Chapter [Miller, Symbol, p. 134.]</vt:lpstr>
      <vt:lpstr>16 Don’t be too righteous or too wise, or you may be dumbfounded. [CEB] </vt:lpstr>
      <vt:lpstr>Wisdom and Righteousness Are Elusive Ecclesiastes 7:20 quoted in Romans 3:10 [CEB]</vt:lpstr>
      <vt:lpstr>29 See, this alone I found: God made human beings straightforward, but they search for many complications.[CEB]</vt:lpstr>
      <vt:lpstr>Remember Those Rhetorical Questions?</vt:lpstr>
      <vt:lpstr>Behavior in the Royal Court</vt:lpstr>
      <vt:lpstr>What IS This “Oath” in v. 2? What is the “evil matter,” “evil thing” in v. 3?</vt:lpstr>
      <vt:lpstr>What Wisdom Can and Cannot Do!</vt:lpstr>
      <vt:lpstr>10 Then I saw the wicked brought to their graves, with people processing from a holy place, while those who had lived honestly were neglected in the city. This too is pointless. [CEB]</vt:lpstr>
      <vt:lpstr>Imbalance in the World</vt:lpstr>
      <vt:lpstr>The only earthly good men and women can look forward to is to eat and drink well and have a good time—compensation for the struggle for survival these few years God gives us on earth. [Peterson, The Message, 8:15]</vt:lpstr>
      <vt:lpstr>Qoheleth’s Personal Frustration?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Teach</dc:title>
  <dc:creator>Johnny Wilson</dc:creator>
  <cp:lastModifiedBy>Johnny Wilson</cp:lastModifiedBy>
  <cp:revision>25</cp:revision>
  <dcterms:created xsi:type="dcterms:W3CDTF">2023-08-16T02:21:27Z</dcterms:created>
  <dcterms:modified xsi:type="dcterms:W3CDTF">2023-08-17T04:51:37Z</dcterms:modified>
</cp:coreProperties>
</file>