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634D-6D25-16B6-8BFC-0771719D4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5AEA2-D578-150D-056B-732A1E4F9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520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B3F0-BAF3-A11E-16DB-E2BAB9BC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C6E9E-4EB6-3901-FA8E-03CB18960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98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1FB4B-6299-1B22-A2EE-EDDD9722B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4BF5F-D699-E017-053A-C302260A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54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C715B-F89F-D033-643A-6F26CC97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CC72-2A61-55A0-739E-14C14E5A0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78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4AD3-B6FC-ECBC-13DB-81D9DA87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8E351-22FB-4640-11DF-A29C65DFA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99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8A5E-85DF-01FE-CBC6-96860E0A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521A-1E70-5F0B-FA23-92C8F7C14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75C92-8AA2-D88D-D106-766F87055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6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4A5BF-06FD-6191-7CCC-686AF9EB1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99903-5C6C-B354-EF34-5131284D9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DBE37-8452-BAF6-CD5C-085D0F12C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462E9A-A648-24B8-BFFE-BEB32E03F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3F6A7-E34B-6772-304C-E44297704C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66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2ED3-EBA5-43B5-05C6-5FD85653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27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2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6156-C805-1379-58CE-7EC190E5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0E1F6-6CB0-9964-CCC8-49B2F35E6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B3A38-732F-1CE1-1900-E59D3B155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58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AF58-5CE2-19AE-966C-F4539582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D589D-AB0B-6335-61F2-4CFECA73D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1B834-674C-CDFD-D119-BAED8D58C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tues of statues on display&#10;&#10;Description automatically generated">
            <a:extLst>
              <a:ext uri="{FF2B5EF4-FFF2-40B4-BE49-F238E27FC236}">
                <a16:creationId xmlns:a16="http://schemas.microsoft.com/office/drawing/2014/main" id="{6E0E3810-2947-69FD-F934-35CEE779D0A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863" y="0"/>
            <a:ext cx="17284218" cy="703810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896EE3-509E-EB77-74DD-79A79BB0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B4E0E-91C2-8827-E3BC-5B7B5CC81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85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82F3-CAF2-D739-3490-5675374DE4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Preparing to Teach</a:t>
            </a:r>
            <a:br>
              <a:rPr lang="en-US" dirty="0"/>
            </a:br>
            <a:r>
              <a:rPr lang="en-US" dirty="0"/>
              <a:t>Acts 14-15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F041C-623D-489C-7E0E-BF5E71F825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Grace Chinese Christian Church Sunday School</a:t>
            </a:r>
          </a:p>
        </p:txBody>
      </p:sp>
    </p:spTree>
    <p:extLst>
      <p:ext uri="{BB962C8B-B14F-4D97-AF65-F5344CB8AC3E}">
        <p14:creationId xmlns:p14="http://schemas.microsoft.com/office/powerpoint/2010/main" val="1484099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E73A6-F8AE-F89C-F0C2-D50E129D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7" y="365125"/>
            <a:ext cx="11704780" cy="1325563"/>
          </a:xfrm>
        </p:spPr>
        <p:txBody>
          <a:bodyPr/>
          <a:lstStyle/>
          <a:p>
            <a:pPr algn="ctr"/>
            <a:r>
              <a:rPr lang="en-US" dirty="0"/>
              <a:t>The Miracle at Lystra (and Aftermath)</a:t>
            </a:r>
          </a:p>
        </p:txBody>
      </p:sp>
      <p:pic>
        <p:nvPicPr>
          <p:cNvPr id="6" name="Content Placeholder 5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C856FB04-BE60-724A-38E7-893CBF84A1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6" y="1690688"/>
            <a:ext cx="5756564" cy="3701913"/>
          </a:xfrm>
        </p:spPr>
      </p:pic>
      <p:pic>
        <p:nvPicPr>
          <p:cNvPr id="8" name="Content Placeholder 7" descr="A painting of a person in a white robe&#10;&#10;Description automatically generated">
            <a:extLst>
              <a:ext uri="{FF2B5EF4-FFF2-40B4-BE49-F238E27FC236}">
                <a16:creationId xmlns:a16="http://schemas.microsoft.com/office/drawing/2014/main" id="{35EFFC78-602E-6C61-1925-619C0698A2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10" y="2699408"/>
            <a:ext cx="6051774" cy="4018756"/>
          </a:xfrm>
        </p:spPr>
      </p:pic>
    </p:spTree>
    <p:extLst>
      <p:ext uri="{BB962C8B-B14F-4D97-AF65-F5344CB8AC3E}">
        <p14:creationId xmlns:p14="http://schemas.microsoft.com/office/powerpoint/2010/main" val="342328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581267-5B75-9F93-4C04-7101AC49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Stoning of Paul at Lystra</a:t>
            </a:r>
          </a:p>
        </p:txBody>
      </p:sp>
      <p:pic>
        <p:nvPicPr>
          <p:cNvPr id="8" name="Content Placeholder 7" descr="A painting of a person raising his hands&#10;&#10;Description automatically generated">
            <a:extLst>
              <a:ext uri="{FF2B5EF4-FFF2-40B4-BE49-F238E27FC236}">
                <a16:creationId xmlns:a16="http://schemas.microsoft.com/office/drawing/2014/main" id="{B1BB28F0-BFB4-EE0C-5CF3-5A7B8DF92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12" y="1786008"/>
            <a:ext cx="10393487" cy="4379122"/>
          </a:xfrm>
        </p:spPr>
      </p:pic>
    </p:spTree>
    <p:extLst>
      <p:ext uri="{BB962C8B-B14F-4D97-AF65-F5344CB8AC3E}">
        <p14:creationId xmlns:p14="http://schemas.microsoft.com/office/powerpoint/2010/main" val="3197128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4768-5E45-93BD-5207-008D0EB9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Ugly Pattern of Persecution in 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DA611-13D8-54E4-5684-8476322C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Lystra (14:8-20)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Thessalonica (17:1-10a)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Beroea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(17:10b-14)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Corinth (18:1-18)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Ephesus (19:8-10)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74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urkey with red lines&#10;&#10;Description automatically generated">
            <a:extLst>
              <a:ext uri="{FF2B5EF4-FFF2-40B4-BE49-F238E27FC236}">
                <a16:creationId xmlns:a16="http://schemas.microsoft.com/office/drawing/2014/main" id="{66F5B509-0D5C-D15D-9991-D676D45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637"/>
            <a:ext cx="12431523" cy="6728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8AB5F78-56BD-1EB8-0CA3-F15D4CB26CC3}"/>
              </a:ext>
            </a:extLst>
          </p:cNvPr>
          <p:cNvSpPr/>
          <p:nvPr/>
        </p:nvSpPr>
        <p:spPr>
          <a:xfrm>
            <a:off x="4765965" y="4433454"/>
            <a:ext cx="905162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88BC05-80F0-3630-8F46-79FD17C07BA1}"/>
              </a:ext>
            </a:extLst>
          </p:cNvPr>
          <p:cNvSpPr/>
          <p:nvPr/>
        </p:nvSpPr>
        <p:spPr>
          <a:xfrm>
            <a:off x="4618182" y="4784435"/>
            <a:ext cx="692727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F7F355-289C-989E-5489-01632587EDC0}"/>
              </a:ext>
            </a:extLst>
          </p:cNvPr>
          <p:cNvSpPr/>
          <p:nvPr/>
        </p:nvSpPr>
        <p:spPr>
          <a:xfrm>
            <a:off x="5569527" y="4992251"/>
            <a:ext cx="526473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192C0E-B6E7-A503-EB6E-9D4E6D108417}"/>
              </a:ext>
            </a:extLst>
          </p:cNvPr>
          <p:cNvCxnSpPr/>
          <p:nvPr/>
        </p:nvCxnSpPr>
        <p:spPr>
          <a:xfrm flipH="1">
            <a:off x="5061527" y="4608944"/>
            <a:ext cx="157019" cy="31486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DCC8EF9-F890-AA00-DD61-83057C7D475F}"/>
              </a:ext>
            </a:extLst>
          </p:cNvPr>
          <p:cNvSpPr/>
          <p:nvPr/>
        </p:nvSpPr>
        <p:spPr>
          <a:xfrm>
            <a:off x="3897748" y="4082473"/>
            <a:ext cx="905162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F4CDAB-02F1-CE9B-B5F3-18EF25F5DEC3}"/>
              </a:ext>
            </a:extLst>
          </p:cNvPr>
          <p:cNvSpPr/>
          <p:nvPr/>
        </p:nvSpPr>
        <p:spPr>
          <a:xfrm>
            <a:off x="3435930" y="5370940"/>
            <a:ext cx="905162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1409A-2BDC-C619-73DA-649B9B2C9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Paul’s Usual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68D94-3A44-F66A-8803-E2B8DAAC0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Revisit the churches to encourage and strengthen (and/or provide correspondence)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 for local church leadership, even as v. 23 is the first reference to elders/presbyters as an office in Acts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Joined in prayer and fasting as part of the commissioning process for these new elders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Preaching wherever possible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Reporting back (as at Antioch)</a:t>
            </a:r>
          </a:p>
        </p:txBody>
      </p:sp>
    </p:spTree>
    <p:extLst>
      <p:ext uri="{BB962C8B-B14F-4D97-AF65-F5344CB8AC3E}">
        <p14:creationId xmlns:p14="http://schemas.microsoft.com/office/powerpoint/2010/main" val="230190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8CE61F-97AA-AA81-6493-06971266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Spending Time in </a:t>
            </a:r>
            <a:r>
              <a:rPr lang="en-US" dirty="0" err="1"/>
              <a:t>Perga</a:t>
            </a:r>
            <a:r>
              <a:rPr lang="en-US" dirty="0"/>
              <a:t> and </a:t>
            </a:r>
            <a:r>
              <a:rPr lang="en-US" dirty="0" err="1"/>
              <a:t>Attalia</a:t>
            </a:r>
            <a:endParaRPr lang="en-US" dirty="0"/>
          </a:p>
        </p:txBody>
      </p:sp>
      <p:pic>
        <p:nvPicPr>
          <p:cNvPr id="8" name="Content Placeholder 7" descr="A body of water with a lighthouse and buildings&#10;&#10;Description automatically generated">
            <a:extLst>
              <a:ext uri="{FF2B5EF4-FFF2-40B4-BE49-F238E27FC236}">
                <a16:creationId xmlns:a16="http://schemas.microsoft.com/office/drawing/2014/main" id="{47EE4435-7964-F77A-0B0E-F7D1D73395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10" name="Content Placeholder 9" descr="A statue of a person lying on a bed&#10;&#10;Description automatically generated">
            <a:extLst>
              <a:ext uri="{FF2B5EF4-FFF2-40B4-BE49-F238E27FC236}">
                <a16:creationId xmlns:a16="http://schemas.microsoft.com/office/drawing/2014/main" id="{C3DFC10C-FAC3-DE5C-CB71-FE9B6F5467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95" y="1825624"/>
            <a:ext cx="5660010" cy="4245008"/>
          </a:xfrm>
        </p:spPr>
      </p:pic>
    </p:spTree>
    <p:extLst>
      <p:ext uri="{BB962C8B-B14F-4D97-AF65-F5344CB8AC3E}">
        <p14:creationId xmlns:p14="http://schemas.microsoft.com/office/powerpoint/2010/main" val="2126205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96CFD-D2FB-009D-EF61-C6C7FEA9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Acts 15:1-2 / Dissension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E8C7E-D582-DC93-6FE4-4D0483471E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Must be circumcised and accept Mosaic law to be saved (v. 10</a:t>
            </a:r>
          </a:p>
          <a:p>
            <a:r>
              <a:rPr lang="en-US" dirty="0"/>
              <a:t>CURS = </a:t>
            </a:r>
            <a:r>
              <a:rPr lang="el-GR" dirty="0"/>
              <a:t>κύνας</a:t>
            </a:r>
            <a:endParaRPr lang="en-US" dirty="0"/>
          </a:p>
          <a:p>
            <a:r>
              <a:rPr lang="en-US" dirty="0"/>
              <a:t>CORRUPTORS = </a:t>
            </a:r>
            <a:r>
              <a:rPr lang="el-GR" dirty="0"/>
              <a:t>κακοὺς</a:t>
            </a:r>
            <a:r>
              <a:rPr lang="en-US" dirty="0"/>
              <a:t> </a:t>
            </a:r>
          </a:p>
          <a:p>
            <a:r>
              <a:rPr lang="en-US" dirty="0"/>
              <a:t>CASTRATORS = </a:t>
            </a:r>
            <a:r>
              <a:rPr lang="el-GR" dirty="0"/>
              <a:t>κατατομήν</a:t>
            </a:r>
            <a:endParaRPr lang="en-US" dirty="0"/>
          </a:p>
        </p:txBody>
      </p:sp>
      <p:pic>
        <p:nvPicPr>
          <p:cNvPr id="6" name="Content Placeholder 5" descr="A painting of a person standing in a room with a group of people&#10;&#10;Description automatically generated">
            <a:extLst>
              <a:ext uri="{FF2B5EF4-FFF2-40B4-BE49-F238E27FC236}">
                <a16:creationId xmlns:a16="http://schemas.microsoft.com/office/drawing/2014/main" id="{60CB1CA5-77A1-D8B5-0DA5-75ABCFDFDF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08" y="2375555"/>
            <a:ext cx="5393009" cy="3091991"/>
          </a:xfrm>
        </p:spPr>
      </p:pic>
    </p:spTree>
    <p:extLst>
      <p:ext uri="{BB962C8B-B14F-4D97-AF65-F5344CB8AC3E}">
        <p14:creationId xmlns:p14="http://schemas.microsoft.com/office/powerpoint/2010/main" val="20895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1EE3-AF1D-BA04-F42D-CC94B268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Phoenicia and Samaria (v. 3)?</a:t>
            </a:r>
          </a:p>
        </p:txBody>
      </p:sp>
      <p:pic>
        <p:nvPicPr>
          <p:cNvPr id="6" name="Content Placeholder 5" descr="A map of the middle east&#10;&#10;Description automatically generated">
            <a:extLst>
              <a:ext uri="{FF2B5EF4-FFF2-40B4-BE49-F238E27FC236}">
                <a16:creationId xmlns:a16="http://schemas.microsoft.com/office/drawing/2014/main" id="{62D6FC18-E130-1179-78F9-B1BD8DF925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648200" cy="488111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2440D-79BC-CCDF-0801-AD2AA8D59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1497" y="1825624"/>
            <a:ext cx="5622303" cy="4810845"/>
          </a:xfrm>
        </p:spPr>
        <p:txBody>
          <a:bodyPr/>
          <a:lstStyle/>
          <a:p>
            <a:r>
              <a:rPr lang="en-US" dirty="0"/>
              <a:t>Phoenicians were non-Israelite (modern Lebanon)</a:t>
            </a:r>
          </a:p>
          <a:p>
            <a:r>
              <a:rPr lang="en-US" dirty="0"/>
              <a:t>Samaritans were “half-breeds” (only partially Israelite) who intermarried during the Exile</a:t>
            </a:r>
          </a:p>
          <a:p>
            <a:r>
              <a:rPr lang="en-US" dirty="0"/>
              <a:t>Remember that good Jews would rather go through </a:t>
            </a:r>
            <a:r>
              <a:rPr lang="en-US" dirty="0" err="1"/>
              <a:t>Perea</a:t>
            </a:r>
            <a:r>
              <a:rPr lang="en-US" dirty="0"/>
              <a:t> (now Jordan) to get to Galilee than through Samaria</a:t>
            </a:r>
          </a:p>
        </p:txBody>
      </p:sp>
    </p:spTree>
    <p:extLst>
      <p:ext uri="{BB962C8B-B14F-4D97-AF65-F5344CB8AC3E}">
        <p14:creationId xmlns:p14="http://schemas.microsoft.com/office/powerpoint/2010/main" val="155763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7634-5187-93E3-37B1-3AC95DA38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Jerusalem Council</a:t>
            </a:r>
          </a:p>
        </p:txBody>
      </p:sp>
      <p:pic>
        <p:nvPicPr>
          <p:cNvPr id="6" name="Content Placeholder 5" descr="A painting of a person speaking to a group of people&#10;&#10;Description automatically generated">
            <a:extLst>
              <a:ext uri="{FF2B5EF4-FFF2-40B4-BE49-F238E27FC236}">
                <a16:creationId xmlns:a16="http://schemas.microsoft.com/office/drawing/2014/main" id="{F4B39C73-76D6-3735-DAC1-49F1E1BD5B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3" y="2161309"/>
            <a:ext cx="5089416" cy="3570188"/>
          </a:xfrm>
        </p:spPr>
      </p:pic>
      <p:pic>
        <p:nvPicPr>
          <p:cNvPr id="8" name="Content Placeholder 7" descr="A group of people in a room&#10;&#10;Description automatically generated">
            <a:extLst>
              <a:ext uri="{FF2B5EF4-FFF2-40B4-BE49-F238E27FC236}">
                <a16:creationId xmlns:a16="http://schemas.microsoft.com/office/drawing/2014/main" id="{6179C313-76D7-716C-6369-15F3C7B418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549"/>
            <a:ext cx="5181600" cy="3881489"/>
          </a:xfrm>
        </p:spPr>
      </p:pic>
    </p:spTree>
    <p:extLst>
      <p:ext uri="{BB962C8B-B14F-4D97-AF65-F5344CB8AC3E}">
        <p14:creationId xmlns:p14="http://schemas.microsoft.com/office/powerpoint/2010/main" val="1208486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53001D-F20A-F163-6579-07DC202B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Compromise Building on Noah</a:t>
            </a:r>
          </a:p>
        </p:txBody>
      </p:sp>
      <p:pic>
        <p:nvPicPr>
          <p:cNvPr id="11" name="Content Placeholder 10" descr="A rainbow over a group of people in a field&#10;&#10;Description automatically generated">
            <a:extLst>
              <a:ext uri="{FF2B5EF4-FFF2-40B4-BE49-F238E27FC236}">
                <a16:creationId xmlns:a16="http://schemas.microsoft.com/office/drawing/2014/main" id="{2C360BCD-7E03-C971-29D6-329A2DEC4A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26" y="2318994"/>
            <a:ext cx="5781311" cy="3237534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682A66-960B-6D6C-4089-8110291E4B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Avoid idolatry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Practice chastity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Avoid strangled meat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Meat with blood</a:t>
            </a:r>
          </a:p>
        </p:txBody>
      </p:sp>
    </p:spTree>
    <p:extLst>
      <p:ext uri="{BB962C8B-B14F-4D97-AF65-F5344CB8AC3E}">
        <p14:creationId xmlns:p14="http://schemas.microsoft.com/office/powerpoint/2010/main" val="349409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63CCE0-288B-9A69-0E86-3B2F9FEA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121" y="187203"/>
            <a:ext cx="9056680" cy="64835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1D79663-4DB5-4FD1-1E5B-83BBB46112C2}"/>
              </a:ext>
            </a:extLst>
          </p:cNvPr>
          <p:cNvSpPr/>
          <p:nvPr/>
        </p:nvSpPr>
        <p:spPr>
          <a:xfrm>
            <a:off x="5477164" y="2789382"/>
            <a:ext cx="1062181" cy="5080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5BF0CE-F438-94EB-F327-B4DBB95ED9F6}"/>
              </a:ext>
            </a:extLst>
          </p:cNvPr>
          <p:cNvSpPr/>
          <p:nvPr/>
        </p:nvSpPr>
        <p:spPr>
          <a:xfrm>
            <a:off x="6691745" y="3297382"/>
            <a:ext cx="1062181" cy="5080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9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62FCDC-40DB-B9BF-9701-3F38ED75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56" y="365125"/>
            <a:ext cx="9866744" cy="1325563"/>
          </a:xfrm>
        </p:spPr>
        <p:txBody>
          <a:bodyPr/>
          <a:lstStyle/>
          <a:p>
            <a:pPr algn="ctr"/>
            <a:r>
              <a:rPr lang="en-US" dirty="0"/>
              <a:t>Konya Dominantly Muslim Today</a:t>
            </a:r>
          </a:p>
        </p:txBody>
      </p:sp>
      <p:pic>
        <p:nvPicPr>
          <p:cNvPr id="8" name="Content Placeholder 7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id="{3602A5F8-0A37-2BE8-113F-C7A7C27D1F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56" y="1825625"/>
            <a:ext cx="5957454" cy="4468091"/>
          </a:xfrm>
        </p:spPr>
      </p:pic>
      <p:pic>
        <p:nvPicPr>
          <p:cNvPr id="10" name="Content Placeholder 9" descr="A statue of a person in a white dress&#10;&#10;Description automatically generated">
            <a:extLst>
              <a:ext uri="{FF2B5EF4-FFF2-40B4-BE49-F238E27FC236}">
                <a16:creationId xmlns:a16="http://schemas.microsoft.com/office/drawing/2014/main" id="{62B4D089-7D19-26F3-6AAD-85131AF30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8730" y="2386350"/>
            <a:ext cx="4485794" cy="3364345"/>
          </a:xfrm>
        </p:spPr>
      </p:pic>
    </p:spTree>
    <p:extLst>
      <p:ext uri="{BB962C8B-B14F-4D97-AF65-F5344CB8AC3E}">
        <p14:creationId xmlns:p14="http://schemas.microsoft.com/office/powerpoint/2010/main" val="33641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urkey with red lines&#10;&#10;Description automatically generated">
            <a:extLst>
              <a:ext uri="{FF2B5EF4-FFF2-40B4-BE49-F238E27FC236}">
                <a16:creationId xmlns:a16="http://schemas.microsoft.com/office/drawing/2014/main" id="{66F5B509-0D5C-D15D-9991-D676D45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637"/>
            <a:ext cx="12431523" cy="6728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8AB5F78-56BD-1EB8-0CA3-F15D4CB26CC3}"/>
              </a:ext>
            </a:extLst>
          </p:cNvPr>
          <p:cNvSpPr/>
          <p:nvPr/>
        </p:nvSpPr>
        <p:spPr>
          <a:xfrm>
            <a:off x="4765965" y="4433454"/>
            <a:ext cx="905162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88BC05-80F0-3630-8F46-79FD17C07BA1}"/>
              </a:ext>
            </a:extLst>
          </p:cNvPr>
          <p:cNvSpPr/>
          <p:nvPr/>
        </p:nvSpPr>
        <p:spPr>
          <a:xfrm>
            <a:off x="4618182" y="4784435"/>
            <a:ext cx="692727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F7F355-289C-989E-5489-01632587EDC0}"/>
              </a:ext>
            </a:extLst>
          </p:cNvPr>
          <p:cNvSpPr/>
          <p:nvPr/>
        </p:nvSpPr>
        <p:spPr>
          <a:xfrm>
            <a:off x="5569527" y="4992251"/>
            <a:ext cx="526473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ouse in a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B526DE7D-274E-3A08-6A16-7EAD0E740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119254"/>
            <a:ext cx="4812145" cy="36091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192C0E-B6E7-A503-EB6E-9D4E6D108417}"/>
              </a:ext>
            </a:extLst>
          </p:cNvPr>
          <p:cNvCxnSpPr/>
          <p:nvPr/>
        </p:nvCxnSpPr>
        <p:spPr>
          <a:xfrm flipH="1">
            <a:off x="5061527" y="4608944"/>
            <a:ext cx="157019" cy="31486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8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8FFE6-287B-D908-099B-8282AEAD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79544" cy="1325563"/>
          </a:xfrm>
        </p:spPr>
        <p:txBody>
          <a:bodyPr/>
          <a:lstStyle/>
          <a:p>
            <a:pPr algn="ctr"/>
            <a:r>
              <a:rPr lang="en-US" dirty="0"/>
              <a:t>Three Hostile Verbs in Acts 14:2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86E3A-F99E-1E13-4306-8F9D31C4E2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ἀπ</a:t>
            </a:r>
            <a:r>
              <a:rPr lang="en-US" sz="40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ειθήσ</a:t>
            </a:r>
            <a:r>
              <a:rPr lang="en-US" sz="40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αντες</a:t>
            </a:r>
            <a:br>
              <a:rPr lang="en-US" sz="40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ἐπ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ήγειρ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αν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ἐ</a:t>
            </a:r>
            <a:r>
              <a:rPr lang="el-GR" sz="4000" dirty="0">
                <a:latin typeface="Calibri" panose="020F0502020204030204" pitchFamily="34" charset="0"/>
                <a:ea typeface="Calibri" panose="020F0502020204030204" pitchFamily="34" charset="0"/>
              </a:rPr>
              <a:t>κάκωσαν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687D-1573-B16D-C114-5F1D62DFD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4554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Literally “those who didn’t obey”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Literally “they raised up” as rapid movement, so “stirred”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/>
              <a:t>Literally, “they made them evil” so “poisoned their minds”</a:t>
            </a:r>
          </a:p>
        </p:txBody>
      </p:sp>
    </p:spTree>
    <p:extLst>
      <p:ext uri="{BB962C8B-B14F-4D97-AF65-F5344CB8AC3E}">
        <p14:creationId xmlns:p14="http://schemas.microsoft.com/office/powerpoint/2010/main" val="6721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1229-3255-D1A8-C4BC-62F087B6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Cautionary Tale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B966-8460-E46F-DA95-57BA4563A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68636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Once there is disobedience,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Trouble is stirred up as a deflection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doesn’t have to be based on the actual disobedience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Sin is not a solitary activity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Dissension disrupts and poisons the mind</a:t>
            </a:r>
          </a:p>
        </p:txBody>
      </p:sp>
      <p:pic>
        <p:nvPicPr>
          <p:cNvPr id="6" name="Content Placeholder 5" descr="A cemetery with a sign over it&#10;&#10;Description automatically generated">
            <a:extLst>
              <a:ext uri="{FF2B5EF4-FFF2-40B4-BE49-F238E27FC236}">
                <a16:creationId xmlns:a16="http://schemas.microsoft.com/office/drawing/2014/main" id="{7DEFE622-E6E1-E24F-27A5-3E0B135A87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71" y="1825625"/>
            <a:ext cx="4687258" cy="4351338"/>
          </a:xfrm>
        </p:spPr>
      </p:pic>
    </p:spTree>
    <p:extLst>
      <p:ext uri="{BB962C8B-B14F-4D97-AF65-F5344CB8AC3E}">
        <p14:creationId xmlns:p14="http://schemas.microsoft.com/office/powerpoint/2010/main" val="25012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1E2F2C-9B6D-CB48-A782-26A7DE0D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Speaking BOLDLY Despite Opposition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79703-80A2-D893-7E9C-A409F6C27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“In this instance in Iconium, and in many another, there are signs that the work of the Lord was done in spite of circumstances. Sometimes a [person] makes [their] most lasting impression under circumstances which seem to be completely unfavorable.”</a:t>
            </a:r>
          </a:p>
          <a:p>
            <a:pPr marL="0" indent="0">
              <a:buNone/>
            </a:pPr>
            <a:r>
              <a:rPr lang="en-US" dirty="0"/>
              <a:t>[Ferris, Theodore P., “Exposition, Acts of the Apostles” in </a:t>
            </a:r>
            <a:r>
              <a:rPr lang="en-US" dirty="0" err="1"/>
              <a:t>Buttrick</a:t>
            </a:r>
            <a:r>
              <a:rPr lang="en-US" dirty="0"/>
              <a:t>, G. A., </a:t>
            </a:r>
            <a:r>
              <a:rPr lang="en-US" i="1" dirty="0"/>
              <a:t>The Interpreter’s Bible: Volume 9: Acts-Romans</a:t>
            </a:r>
            <a:r>
              <a:rPr lang="en-US" dirty="0"/>
              <a:t> (Nashville, TN: Abingdon Press, 1984), p. 185.]</a:t>
            </a:r>
          </a:p>
        </p:txBody>
      </p:sp>
    </p:spTree>
    <p:extLst>
      <p:ext uri="{BB962C8B-B14F-4D97-AF65-F5344CB8AC3E}">
        <p14:creationId xmlns:p14="http://schemas.microsoft.com/office/powerpoint/2010/main" val="171296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FA31-09BB-44C0-74BB-1766AB41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Traditional—Not Necessarily Biblical</a:t>
            </a:r>
          </a:p>
        </p:txBody>
      </p:sp>
      <p:pic>
        <p:nvPicPr>
          <p:cNvPr id="10" name="Content Placeholder 9" descr="A person in a red dress holding a flag and a lion&#10;&#10;Description automatically generated">
            <a:extLst>
              <a:ext uri="{FF2B5EF4-FFF2-40B4-BE49-F238E27FC236}">
                <a16:creationId xmlns:a16="http://schemas.microsoft.com/office/drawing/2014/main" id="{8D433451-C19C-245D-80A9-0EFE54DD6A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72" y="1825625"/>
            <a:ext cx="3196255" cy="4351338"/>
          </a:xfrm>
        </p:spPr>
      </p:pic>
      <p:pic>
        <p:nvPicPr>
          <p:cNvPr id="7" name="Content Placeholder 6" descr="A close-up of a painting&#10;&#10;Description automatically generated">
            <a:extLst>
              <a:ext uri="{FF2B5EF4-FFF2-40B4-BE49-F238E27FC236}">
                <a16:creationId xmlns:a16="http://schemas.microsoft.com/office/drawing/2014/main" id="{E7462A4E-7B39-1A50-B868-8518FCF0E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88" y="1947060"/>
            <a:ext cx="5063988" cy="4010679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9C2C50B-D21B-DE0B-2468-3EA8ADAF4EC6}"/>
              </a:ext>
            </a:extLst>
          </p:cNvPr>
          <p:cNvSpPr/>
          <p:nvPr/>
        </p:nvSpPr>
        <p:spPr>
          <a:xfrm>
            <a:off x="6683795" y="2921000"/>
            <a:ext cx="1062181" cy="5080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urkey with red lines&#10;&#10;Description automatically generated">
            <a:extLst>
              <a:ext uri="{FF2B5EF4-FFF2-40B4-BE49-F238E27FC236}">
                <a16:creationId xmlns:a16="http://schemas.microsoft.com/office/drawing/2014/main" id="{66F5B509-0D5C-D15D-9991-D676D45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637"/>
            <a:ext cx="12431523" cy="6728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8AB5F78-56BD-1EB8-0CA3-F15D4CB26CC3}"/>
              </a:ext>
            </a:extLst>
          </p:cNvPr>
          <p:cNvSpPr/>
          <p:nvPr/>
        </p:nvSpPr>
        <p:spPr>
          <a:xfrm>
            <a:off x="4765965" y="4433454"/>
            <a:ext cx="905162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88BC05-80F0-3630-8F46-79FD17C07BA1}"/>
              </a:ext>
            </a:extLst>
          </p:cNvPr>
          <p:cNvSpPr/>
          <p:nvPr/>
        </p:nvSpPr>
        <p:spPr>
          <a:xfrm>
            <a:off x="4618182" y="4784435"/>
            <a:ext cx="692727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F7F355-289C-989E-5489-01632587EDC0}"/>
              </a:ext>
            </a:extLst>
          </p:cNvPr>
          <p:cNvSpPr/>
          <p:nvPr/>
        </p:nvSpPr>
        <p:spPr>
          <a:xfrm>
            <a:off x="5569527" y="4992251"/>
            <a:ext cx="526473" cy="3509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192C0E-B6E7-A503-EB6E-9D4E6D108417}"/>
              </a:ext>
            </a:extLst>
          </p:cNvPr>
          <p:cNvCxnSpPr/>
          <p:nvPr/>
        </p:nvCxnSpPr>
        <p:spPr>
          <a:xfrm flipH="1">
            <a:off x="5061527" y="4608944"/>
            <a:ext cx="157019" cy="31486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tone wall with a door&#10;&#10;Description automatically generated">
            <a:extLst>
              <a:ext uri="{FF2B5EF4-FFF2-40B4-BE49-F238E27FC236}">
                <a16:creationId xmlns:a16="http://schemas.microsoft.com/office/drawing/2014/main" id="{DF6C715B-BFE3-B211-2ECF-22EC84860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40" y="1295152"/>
            <a:ext cx="5269680" cy="44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D0F64F45-1A1C-4F80-8F74-41F0BAA8F013}" vid="{A320FE6F-69C7-4B4C-A31C-CCC323E14A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Perga</Template>
  <TotalTime>1848</TotalTime>
  <Words>409</Words>
  <Application>Microsoft Office PowerPoint</Application>
  <PresentationFormat>Widescreen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Preparing to Teach Acts 14-15</vt:lpstr>
      <vt:lpstr>PowerPoint Presentation</vt:lpstr>
      <vt:lpstr>Konya Dominantly Muslim Today</vt:lpstr>
      <vt:lpstr>PowerPoint Presentation</vt:lpstr>
      <vt:lpstr>Three Hostile Verbs in Acts 14:2</vt:lpstr>
      <vt:lpstr>A Cautionary Tale</vt:lpstr>
      <vt:lpstr>Speaking BOLDLY Despite Opposition</vt:lpstr>
      <vt:lpstr>Traditional—Not Necessarily Biblical</vt:lpstr>
      <vt:lpstr>PowerPoint Presentation</vt:lpstr>
      <vt:lpstr>The Miracle at Lystra (and Aftermath)</vt:lpstr>
      <vt:lpstr>The Stoning of Paul at Lystra</vt:lpstr>
      <vt:lpstr>The Ugly Pattern of Persecution in Acts</vt:lpstr>
      <vt:lpstr>PowerPoint Presentation</vt:lpstr>
      <vt:lpstr>Paul’s Usual Practice</vt:lpstr>
      <vt:lpstr>Spending Time in Perga and Attalia</vt:lpstr>
      <vt:lpstr>Acts 15:1-2 / Dissension</vt:lpstr>
      <vt:lpstr>Why Phoenicia and Samaria (v. 3)?</vt:lpstr>
      <vt:lpstr>Jerusalem Council</vt:lpstr>
      <vt:lpstr>The Compromise Building on Noah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to Teach Acts 14-15</dc:title>
  <dc:creator>Johnny Wilson</dc:creator>
  <cp:lastModifiedBy>Johnny Wilson</cp:lastModifiedBy>
  <cp:revision>14</cp:revision>
  <dcterms:created xsi:type="dcterms:W3CDTF">2024-01-17T13:31:39Z</dcterms:created>
  <dcterms:modified xsi:type="dcterms:W3CDTF">2024-01-19T01:46:52Z</dcterms:modified>
</cp:coreProperties>
</file>