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1169" r:id="rId3"/>
    <p:sldId id="1157" r:id="rId4"/>
    <p:sldId id="1156" r:id="rId5"/>
    <p:sldId id="1158" r:id="rId6"/>
    <p:sldId id="1146" r:id="rId7"/>
    <p:sldId id="1150" r:id="rId8"/>
    <p:sldId id="1159" r:id="rId9"/>
    <p:sldId id="1160" r:id="rId10"/>
    <p:sldId id="1161" r:id="rId11"/>
    <p:sldId id="1170" r:id="rId12"/>
    <p:sldId id="1162" r:id="rId13"/>
    <p:sldId id="1163" r:id="rId14"/>
    <p:sldId id="1120" r:id="rId15"/>
    <p:sldId id="1164" r:id="rId16"/>
    <p:sldId id="1171" r:id="rId17"/>
    <p:sldId id="1128" r:id="rId18"/>
    <p:sldId id="1172" r:id="rId19"/>
    <p:sldId id="1155" r:id="rId20"/>
    <p:sldId id="1145" r:id="rId21"/>
    <p:sldId id="1165" r:id="rId22"/>
    <p:sldId id="1166" r:id="rId23"/>
    <p:sldId id="1174" r:id="rId24"/>
    <p:sldId id="1167" r:id="rId25"/>
    <p:sldId id="1173" r:id="rId26"/>
    <p:sldId id="1168" r:id="rId27"/>
    <p:sldId id="1175" r:id="rId28"/>
    <p:sldId id="11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228"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D2E0-DCB1-C3DA-3D4C-7A6D68092F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057770-8169-AB3D-DECE-841252BAD7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0512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C912-6A8C-B360-66DA-1F77A7DFC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7EF77-580A-E00B-5906-7EA413F90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26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AC3E3-A8D6-74C7-F212-3963DF48B1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E70689-7494-2933-7DFC-6D7172DA1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49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7AAB-1EC3-2EBA-AEDF-9CB3917BD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6BF7F-0070-69EE-4ACE-4B7AE1E69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470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E0B7-85FE-26FA-A791-B3AA86FBF7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221B59-9233-11C2-B6BA-D48ABD5907EA}"/>
              </a:ext>
            </a:extLst>
          </p:cNvPr>
          <p:cNvSpPr>
            <a:spLocks noGrp="1"/>
          </p:cNvSpPr>
          <p:nvPr>
            <p:ph type="body" idx="1"/>
          </p:nvPr>
        </p:nvSpPr>
        <p:spPr>
          <a:xfrm>
            <a:off x="831850" y="4589463"/>
            <a:ext cx="10515600" cy="1500187"/>
          </a:xfrm>
        </p:spPr>
        <p:txBody>
          <a:bodyPr/>
          <a:lstStyle>
            <a:lvl1pPr marL="0" indent="0">
              <a:buNone/>
              <a:defRPr sz="2400">
                <a:solidFill>
                  <a:schemeClr val="accent4">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324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F6AF-47B3-388C-859D-C5D514545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DB587-0855-EFDB-0EE6-2765EE5C9A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41E7D-60A2-2946-7EC0-DCECFB1F0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1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7A8F-29DF-2BFF-5108-ACD91416C9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58A7C8-0691-9895-5494-17132FB68BC7}"/>
              </a:ext>
            </a:extLst>
          </p:cNvPr>
          <p:cNvSpPr>
            <a:spLocks noGrp="1"/>
          </p:cNvSpPr>
          <p:nvPr>
            <p:ph type="body" idx="1"/>
          </p:nvPr>
        </p:nvSpPr>
        <p:spPr>
          <a:xfrm>
            <a:off x="839788" y="1681163"/>
            <a:ext cx="5157787" cy="823912"/>
          </a:xfrm>
        </p:spPr>
        <p:txBody>
          <a:bodyPr anchor="b"/>
          <a:lstStyle>
            <a:lvl1pPr marL="0" indent="0">
              <a:buNone/>
              <a:defRPr sz="2400" b="1">
                <a:solidFill>
                  <a:schemeClr val="accent4">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AAB44-437E-C1F5-3113-CF4167C128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A1933C-5673-2EB4-198D-360990D68DA9}"/>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4">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A41EC8-158C-309B-80FD-7F4DBE125D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23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48B4-CD52-80BE-41D2-D0381C46B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2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7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8767-B3CE-2221-B42F-8B193EC51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34278-5318-9A04-4E9F-0C95868834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BA6CE-D233-3736-BB5A-90C353409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408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746A-E7BF-2A3E-EAF6-A2875652F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CD480F-FB4F-133E-EF1E-9B4873A22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C3E4C97-CE03-819E-FAF0-F1FF9C1B6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203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n ancient roman amphitheater&#10;&#10;Description automatically generated">
            <a:extLst>
              <a:ext uri="{FF2B5EF4-FFF2-40B4-BE49-F238E27FC236}">
                <a16:creationId xmlns:a16="http://schemas.microsoft.com/office/drawing/2014/main" id="{A406C646-A90A-29F1-98E8-849ECDD30DD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788" y="-533571"/>
            <a:ext cx="12299576" cy="7391571"/>
          </a:xfrm>
          <a:prstGeom prst="rect">
            <a:avLst/>
          </a:prstGeom>
        </p:spPr>
      </p:pic>
      <p:sp>
        <p:nvSpPr>
          <p:cNvPr id="2" name="Title Placeholder 1">
            <a:extLst>
              <a:ext uri="{FF2B5EF4-FFF2-40B4-BE49-F238E27FC236}">
                <a16:creationId xmlns:a16="http://schemas.microsoft.com/office/drawing/2014/main" id="{250E673E-75B9-2C87-170F-7B3FB8A6F287}"/>
              </a:ext>
            </a:extLst>
          </p:cNvPr>
          <p:cNvSpPr>
            <a:spLocks noGrp="1"/>
          </p:cNvSpPr>
          <p:nvPr>
            <p:ph type="title"/>
          </p:nvPr>
        </p:nvSpPr>
        <p:spPr>
          <a:xfrm>
            <a:off x="838200" y="365125"/>
            <a:ext cx="10515600" cy="1325563"/>
          </a:xfrm>
          <a:prstGeom prst="rect">
            <a:avLst/>
          </a:prstGeom>
          <a:solidFill>
            <a:schemeClr val="accent2">
              <a:lumMod val="20000"/>
              <a:lumOff val="80000"/>
              <a:alpha val="80000"/>
            </a:scheme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9BB74D-90A4-F962-4564-F227F472A775}"/>
              </a:ext>
            </a:extLst>
          </p:cNvPr>
          <p:cNvSpPr>
            <a:spLocks noGrp="1"/>
          </p:cNvSpPr>
          <p:nvPr>
            <p:ph type="body" idx="1"/>
          </p:nvPr>
        </p:nvSpPr>
        <p:spPr>
          <a:xfrm>
            <a:off x="838200" y="1825625"/>
            <a:ext cx="10515600" cy="4351338"/>
          </a:xfrm>
          <a:prstGeom prst="rect">
            <a:avLst/>
          </a:prstGeom>
          <a:solidFill>
            <a:schemeClr val="accent2">
              <a:lumMod val="20000"/>
              <a:lumOff val="80000"/>
              <a:alpha val="80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00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7D37-DE76-B6F8-B5F7-0BD51067A323}"/>
              </a:ext>
            </a:extLst>
          </p:cNvPr>
          <p:cNvSpPr>
            <a:spLocks noGrp="1"/>
          </p:cNvSpPr>
          <p:nvPr>
            <p:ph type="ctrTitle"/>
          </p:nvPr>
        </p:nvSpPr>
        <p:spPr>
          <a:xfrm>
            <a:off x="1348965" y="1122363"/>
            <a:ext cx="9442765" cy="2387600"/>
          </a:xfrm>
        </p:spPr>
        <p:txBody>
          <a:bodyPr/>
          <a:lstStyle/>
          <a:p>
            <a:r>
              <a:rPr lang="en-US" dirty="0"/>
              <a:t>Preparing to Teach Acts 9-10</a:t>
            </a:r>
          </a:p>
        </p:txBody>
      </p:sp>
      <p:sp>
        <p:nvSpPr>
          <p:cNvPr id="3" name="Subtitle 2">
            <a:extLst>
              <a:ext uri="{FF2B5EF4-FFF2-40B4-BE49-F238E27FC236}">
                <a16:creationId xmlns:a16="http://schemas.microsoft.com/office/drawing/2014/main" id="{B6601286-8EED-D4E2-9AC8-E18C24E3ECB6}"/>
              </a:ext>
            </a:extLst>
          </p:cNvPr>
          <p:cNvSpPr>
            <a:spLocks noGrp="1"/>
          </p:cNvSpPr>
          <p:nvPr>
            <p:ph type="subTitle" idx="1"/>
          </p:nvPr>
        </p:nvSpPr>
        <p:spPr>
          <a:xfrm>
            <a:off x="1348965" y="3602038"/>
            <a:ext cx="9442765" cy="1655762"/>
          </a:xfrm>
        </p:spPr>
        <p:txBody>
          <a:bodyPr/>
          <a:lstStyle/>
          <a:p>
            <a:r>
              <a:rPr lang="en-US" dirty="0">
                <a:solidFill>
                  <a:schemeClr val="accent4">
                    <a:lumMod val="50000"/>
                  </a:schemeClr>
                </a:solidFill>
              </a:rPr>
              <a:t>Grace Chinese Christian Church</a:t>
            </a:r>
            <a:br>
              <a:rPr lang="en-US" dirty="0">
                <a:solidFill>
                  <a:schemeClr val="accent4">
                    <a:lumMod val="50000"/>
                  </a:schemeClr>
                </a:solidFill>
              </a:rPr>
            </a:br>
            <a:r>
              <a:rPr lang="en-US" dirty="0">
                <a:solidFill>
                  <a:schemeClr val="accent4">
                    <a:lumMod val="50000"/>
                  </a:schemeClr>
                </a:solidFill>
              </a:rPr>
              <a:t>Workshop for Sunday School Teachers</a:t>
            </a:r>
          </a:p>
        </p:txBody>
      </p:sp>
    </p:spTree>
    <p:extLst>
      <p:ext uri="{BB962C8B-B14F-4D97-AF65-F5344CB8AC3E}">
        <p14:creationId xmlns:p14="http://schemas.microsoft.com/office/powerpoint/2010/main" val="261639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C5E9-BBC6-CEC2-B559-4619CACF601D}"/>
              </a:ext>
            </a:extLst>
          </p:cNvPr>
          <p:cNvSpPr>
            <a:spLocks noGrp="1"/>
          </p:cNvSpPr>
          <p:nvPr>
            <p:ph type="title"/>
          </p:nvPr>
        </p:nvSpPr>
        <p:spPr>
          <a:xfrm>
            <a:off x="838200" y="365125"/>
            <a:ext cx="10515600" cy="671823"/>
          </a:xfrm>
        </p:spPr>
        <p:txBody>
          <a:bodyPr>
            <a:normAutofit fontScale="90000"/>
          </a:bodyPr>
          <a:lstStyle/>
          <a:p>
            <a:r>
              <a:rPr lang="en-US" dirty="0"/>
              <a:t>Three Conversion Accounts</a:t>
            </a:r>
          </a:p>
        </p:txBody>
      </p:sp>
      <p:graphicFrame>
        <p:nvGraphicFramePr>
          <p:cNvPr id="4" name="Content Placeholder 3">
            <a:extLst>
              <a:ext uri="{FF2B5EF4-FFF2-40B4-BE49-F238E27FC236}">
                <a16:creationId xmlns:a16="http://schemas.microsoft.com/office/drawing/2014/main" id="{D5CD49D7-527D-C3EB-52DD-56C31C014845}"/>
              </a:ext>
            </a:extLst>
          </p:cNvPr>
          <p:cNvGraphicFramePr>
            <a:graphicFrameLocks noGrp="1"/>
          </p:cNvGraphicFramePr>
          <p:nvPr>
            <p:ph idx="1"/>
            <p:extLst>
              <p:ext uri="{D42A27DB-BD31-4B8C-83A1-F6EECF244321}">
                <p14:modId xmlns:p14="http://schemas.microsoft.com/office/powerpoint/2010/main" val="3560755927"/>
              </p:ext>
            </p:extLst>
          </p:nvPr>
        </p:nvGraphicFramePr>
        <p:xfrm>
          <a:off x="838200" y="1234911"/>
          <a:ext cx="10515597" cy="554244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05215158"/>
                    </a:ext>
                  </a:extLst>
                </a:gridCol>
                <a:gridCol w="3505199">
                  <a:extLst>
                    <a:ext uri="{9D8B030D-6E8A-4147-A177-3AD203B41FA5}">
                      <a16:colId xmlns:a16="http://schemas.microsoft.com/office/drawing/2014/main" val="2402943116"/>
                    </a:ext>
                  </a:extLst>
                </a:gridCol>
                <a:gridCol w="3505199">
                  <a:extLst>
                    <a:ext uri="{9D8B030D-6E8A-4147-A177-3AD203B41FA5}">
                      <a16:colId xmlns:a16="http://schemas.microsoft.com/office/drawing/2014/main" val="3378415108"/>
                    </a:ext>
                  </a:extLst>
                </a:gridCol>
              </a:tblGrid>
              <a:tr h="415079">
                <a:tc>
                  <a:txBody>
                    <a:bodyPr/>
                    <a:lstStyle/>
                    <a:p>
                      <a:pPr algn="ctr" fontAlgn="b"/>
                      <a:r>
                        <a:rPr lang="en-US" sz="1400" b="1" u="none" strike="noStrike" dirty="0">
                          <a:solidFill>
                            <a:srgbClr val="FFFFFF"/>
                          </a:solidFill>
                          <a:effectLst/>
                        </a:rPr>
                        <a:t>Acts 9</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b"/>
                      <a:r>
                        <a:rPr lang="en-US" sz="1400" b="1" u="none" strike="noStrike">
                          <a:solidFill>
                            <a:srgbClr val="FFFFFF"/>
                          </a:solidFill>
                          <a:effectLst/>
                        </a:rPr>
                        <a:t>Acts 22</a:t>
                      </a:r>
                      <a:endParaRPr lang="en-US" sz="14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b"/>
                      <a:r>
                        <a:rPr lang="en-US" sz="1400" b="1" u="none" strike="noStrike" dirty="0">
                          <a:solidFill>
                            <a:srgbClr val="FFFFFF"/>
                          </a:solidFill>
                          <a:effectLst/>
                        </a:rPr>
                        <a:t>Acts 26</a:t>
                      </a:r>
                      <a:endParaRPr lang="en-US" sz="14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46212236"/>
                  </a:ext>
                </a:extLst>
              </a:tr>
              <a:tr h="415079">
                <a:tc>
                  <a:txBody>
                    <a:bodyPr/>
                    <a:lstStyle/>
                    <a:p>
                      <a:pPr algn="l" fontAlgn="b"/>
                      <a:r>
                        <a:rPr lang="en-US" sz="1400" b="1" u="none" strike="noStrike">
                          <a:solidFill>
                            <a:srgbClr val="000000"/>
                          </a:solidFill>
                          <a:effectLst/>
                        </a:rPr>
                        <a:t>nearing Damascus (v. 3)</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nearing Damascus (v. 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traveling to Damascus (v. 12)</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34199184"/>
                  </a:ext>
                </a:extLst>
              </a:tr>
              <a:tr h="415079">
                <a:tc>
                  <a:txBody>
                    <a:bodyPr/>
                    <a:lstStyle/>
                    <a:p>
                      <a:pPr algn="l" fontAlgn="b"/>
                      <a:r>
                        <a:rPr lang="en-US" sz="1400" b="1" u="none" strike="noStrike">
                          <a:solidFill>
                            <a:srgbClr val="000000"/>
                          </a:solidFill>
                          <a:effectLst/>
                        </a:rPr>
                        <a:t>high priest's letters to synagogues (v. 2)</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 </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commission from high priests (v. 13)</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50771325"/>
                  </a:ext>
                </a:extLst>
              </a:tr>
              <a:tr h="415079">
                <a:tc>
                  <a:txBody>
                    <a:bodyPr/>
                    <a:lstStyle/>
                    <a:p>
                      <a:pPr algn="l" fontAlgn="b"/>
                      <a:r>
                        <a:rPr lang="en-US" sz="1400" b="1" u="none" strike="noStrike" dirty="0">
                          <a:solidFill>
                            <a:srgbClr val="000000"/>
                          </a:solidFill>
                          <a:effectLst/>
                        </a:rPr>
                        <a:t>sudden light flashing from heaven (v. 3)</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brilliant light flashed from heaven (v. 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dazzling light from heaven (v. 13)</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80706785"/>
                  </a:ext>
                </a:extLst>
              </a:tr>
              <a:tr h="415079">
                <a:tc>
                  <a:txBody>
                    <a:bodyPr/>
                    <a:lstStyle/>
                    <a:p>
                      <a:pPr algn="l" fontAlgn="b"/>
                      <a:r>
                        <a:rPr lang="en-US" sz="1400" b="1" u="none" strike="noStrike">
                          <a:solidFill>
                            <a:srgbClr val="000000"/>
                          </a:solidFill>
                          <a:effectLst/>
                        </a:rPr>
                        <a:t>dropped to the ground (v. 4)</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dropped to the earth (v. 7)</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all of us dropped to the earth (v. 14)</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92102093"/>
                  </a:ext>
                </a:extLst>
              </a:tr>
              <a:tr h="415079">
                <a:tc>
                  <a:txBody>
                    <a:bodyPr/>
                    <a:lstStyle/>
                    <a:p>
                      <a:pPr algn="l" fontAlgn="b"/>
                      <a:r>
                        <a:rPr lang="en-US" sz="1400" b="1" u="none" strike="noStrike">
                          <a:solidFill>
                            <a:srgbClr val="000000"/>
                          </a:solidFill>
                          <a:effectLst/>
                        </a:rPr>
                        <a:t>he heard a voice (v. 4)</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I heard a voice (v. 7)</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I heard a voice in Hebrew (v. 14)</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0612716"/>
                  </a:ext>
                </a:extLst>
              </a:tr>
              <a:tr h="415079">
                <a:tc>
                  <a:txBody>
                    <a:bodyPr/>
                    <a:lstStyle/>
                    <a:p>
                      <a:pPr algn="l" fontAlgn="b"/>
                      <a:r>
                        <a:rPr lang="en-US" sz="1400" b="1" u="none" strike="noStrike">
                          <a:solidFill>
                            <a:srgbClr val="000000"/>
                          </a:solidFill>
                          <a:effectLst/>
                        </a:rPr>
                        <a:t>"Saul, Saul, why do you persecute me?" (v. 4)</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"Saul, Saul why do you persecute me?" (v. 7)</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"Saul, Saul why do you persecute me?" (v. 14)</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3865847"/>
                  </a:ext>
                </a:extLst>
              </a:tr>
              <a:tr h="488287">
                <a:tc>
                  <a:txBody>
                    <a:bodyPr/>
                    <a:lstStyle/>
                    <a:p>
                      <a:pPr algn="l" fontAlgn="b"/>
                      <a:r>
                        <a:rPr lang="en-US" sz="1400" b="1" u="none" strike="noStrike">
                          <a:solidFill>
                            <a:srgbClr val="000000"/>
                          </a:solidFill>
                          <a:effectLst/>
                        </a:rPr>
                        <a:t> </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 </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"it is hard for you to kick against the goad" (v. 14)</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07334757"/>
                  </a:ext>
                </a:extLst>
              </a:tr>
              <a:tr h="415079">
                <a:tc>
                  <a:txBody>
                    <a:bodyPr/>
                    <a:lstStyle/>
                    <a:p>
                      <a:pPr algn="l" fontAlgn="b"/>
                      <a:r>
                        <a:rPr lang="en-US" sz="1400" b="1" u="none" strike="noStrike">
                          <a:solidFill>
                            <a:srgbClr val="000000"/>
                          </a:solidFill>
                          <a:effectLst/>
                        </a:rPr>
                        <a:t>"Who are you, Lord?" (v. 5)</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"Who are you, Lord?" (v. 8)</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"Who are you, Lord?" (v. 15)</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37694173"/>
                  </a:ext>
                </a:extLst>
              </a:tr>
              <a:tr h="488287">
                <a:tc>
                  <a:txBody>
                    <a:bodyPr/>
                    <a:lstStyle/>
                    <a:p>
                      <a:pPr algn="l" fontAlgn="b"/>
                      <a:r>
                        <a:rPr lang="en-US" sz="1400" b="1" u="none" strike="noStrike">
                          <a:solidFill>
                            <a:srgbClr val="000000"/>
                          </a:solidFill>
                          <a:effectLst/>
                        </a:rPr>
                        <a:t>"I am Jesus you are persecuting" (v. 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dirty="0">
                          <a:solidFill>
                            <a:srgbClr val="000000"/>
                          </a:solidFill>
                          <a:effectLst/>
                        </a:rPr>
                        <a:t>"I am Jesus the Nazarene you are persecuting" </a:t>
                      </a:r>
                      <a:br>
                        <a:rPr lang="en-US" sz="1400" b="1" u="none" strike="noStrike" dirty="0">
                          <a:solidFill>
                            <a:srgbClr val="000000"/>
                          </a:solidFill>
                          <a:effectLst/>
                        </a:rPr>
                      </a:br>
                      <a:r>
                        <a:rPr lang="en-US" sz="1400" b="1" u="none" strike="noStrike" dirty="0">
                          <a:solidFill>
                            <a:srgbClr val="000000"/>
                          </a:solidFill>
                          <a:effectLst/>
                        </a:rPr>
                        <a:t>(v. 8)</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"I am Jesus you are persecuting" (v. 15)</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0956087"/>
                  </a:ext>
                </a:extLst>
              </a:tr>
              <a:tr h="415079">
                <a:tc>
                  <a:txBody>
                    <a:bodyPr/>
                    <a:lstStyle/>
                    <a:p>
                      <a:pPr algn="l" fontAlgn="b"/>
                      <a:r>
                        <a:rPr lang="en-US" sz="1400" b="1" u="none" strike="noStrike">
                          <a:solidFill>
                            <a:srgbClr val="000000"/>
                          </a:solidFill>
                          <a:effectLst/>
                        </a:rPr>
                        <a:t>companions heard voice, saw no one (v. 7)</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companions saw light, heard no voice (v. 9)</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 </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8945971"/>
                  </a:ext>
                </a:extLst>
              </a:tr>
              <a:tr h="415079">
                <a:tc>
                  <a:txBody>
                    <a:bodyPr/>
                    <a:lstStyle/>
                    <a:p>
                      <a:pPr algn="l" fontAlgn="b"/>
                      <a:r>
                        <a:rPr lang="en-US" sz="1400" b="1" u="none" strike="noStrike">
                          <a:solidFill>
                            <a:srgbClr val="000000"/>
                          </a:solidFill>
                          <a:effectLst/>
                        </a:rPr>
                        <a:t>Go to the city for directions (v. 6)</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Go to Damascus for directions (v. 10)</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a:solidFill>
                            <a:srgbClr val="000000"/>
                          </a:solidFill>
                          <a:effectLst/>
                        </a:rPr>
                        <a:t>Get up, stand, you're commissioned (v. 16)</a:t>
                      </a:r>
                      <a:endParaRPr lang="en-US" sz="14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4198571"/>
                  </a:ext>
                </a:extLst>
              </a:tr>
              <a:tr h="415079">
                <a:tc>
                  <a:txBody>
                    <a:bodyPr/>
                    <a:lstStyle/>
                    <a:p>
                      <a:pPr algn="l" fontAlgn="b"/>
                      <a:r>
                        <a:rPr lang="en-US" sz="1400" b="1" u="none" strike="noStrike">
                          <a:solidFill>
                            <a:srgbClr val="000000"/>
                          </a:solidFill>
                          <a:effectLst/>
                        </a:rPr>
                        <a:t>could see nothing for 3 days (v. 9)</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dirty="0">
                          <a:solidFill>
                            <a:srgbClr val="000000"/>
                          </a:solidFill>
                          <a:effectLst/>
                        </a:rPr>
                        <a:t>could not see because of dazzling light (v. 11)</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dirty="0">
                          <a:solidFill>
                            <a:srgbClr val="000000"/>
                          </a:solidFill>
                          <a:effectLst/>
                        </a:rPr>
                        <a:t> </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4546210"/>
                  </a:ext>
                </a:extLst>
              </a:tr>
            </a:tbl>
          </a:graphicData>
        </a:graphic>
      </p:graphicFrame>
    </p:spTree>
    <p:extLst>
      <p:ext uri="{BB962C8B-B14F-4D97-AF65-F5344CB8AC3E}">
        <p14:creationId xmlns:p14="http://schemas.microsoft.com/office/powerpoint/2010/main" val="3794760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8164-B602-2633-1779-DFED6028178D}"/>
              </a:ext>
            </a:extLst>
          </p:cNvPr>
          <p:cNvSpPr>
            <a:spLocks noGrp="1"/>
          </p:cNvSpPr>
          <p:nvPr>
            <p:ph type="title"/>
          </p:nvPr>
        </p:nvSpPr>
        <p:spPr>
          <a:xfrm>
            <a:off x="838200" y="365126"/>
            <a:ext cx="10515600" cy="1011002"/>
          </a:xfrm>
        </p:spPr>
        <p:txBody>
          <a:bodyPr/>
          <a:lstStyle/>
          <a:p>
            <a:r>
              <a:rPr lang="en-US" dirty="0"/>
              <a:t>Emphasis Established By Conversation</a:t>
            </a:r>
          </a:p>
        </p:txBody>
      </p:sp>
      <p:pic>
        <p:nvPicPr>
          <p:cNvPr id="5" name="Content Placeholder 4" descr="A pie chart with different colored bars with Crust in the background&#10;&#10;Description automatically generated">
            <a:extLst>
              <a:ext uri="{FF2B5EF4-FFF2-40B4-BE49-F238E27FC236}">
                <a16:creationId xmlns:a16="http://schemas.microsoft.com/office/drawing/2014/main" id="{4B5CACE7-B8ED-FB95-C4DF-70D1ACF4AF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980" y="1466662"/>
            <a:ext cx="5514997" cy="5309004"/>
          </a:xfrm>
        </p:spPr>
      </p:pic>
    </p:spTree>
    <p:extLst>
      <p:ext uri="{BB962C8B-B14F-4D97-AF65-F5344CB8AC3E}">
        <p14:creationId xmlns:p14="http://schemas.microsoft.com/office/powerpoint/2010/main" val="81109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61AFE9-F1A4-632E-EF22-653806059369}"/>
              </a:ext>
            </a:extLst>
          </p:cNvPr>
          <p:cNvSpPr>
            <a:spLocks noGrp="1"/>
          </p:cNvSpPr>
          <p:nvPr>
            <p:ph type="title"/>
          </p:nvPr>
        </p:nvSpPr>
        <p:spPr/>
        <p:txBody>
          <a:bodyPr>
            <a:normAutofit/>
          </a:bodyPr>
          <a:lstStyle/>
          <a:p>
            <a:r>
              <a:rPr lang="en-US" sz="3600" i="1" dirty="0"/>
              <a:t>4) And he fell on the earth, hearing a voice saying to him, “Saul, Saul, why are you persecuting me?” </a:t>
            </a:r>
            <a:r>
              <a:rPr lang="en-US" sz="3600" dirty="0"/>
              <a:t>[PJT]</a:t>
            </a:r>
          </a:p>
        </p:txBody>
      </p:sp>
      <p:pic>
        <p:nvPicPr>
          <p:cNvPr id="8" name="Content Placeholder 7" descr="A painting of a person lying on the ground&#10;&#10;Description automatically generated">
            <a:extLst>
              <a:ext uri="{FF2B5EF4-FFF2-40B4-BE49-F238E27FC236}">
                <a16:creationId xmlns:a16="http://schemas.microsoft.com/office/drawing/2014/main" id="{90311AE3-4D79-9612-FE71-D679304A5F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4973" y="2581529"/>
            <a:ext cx="4812281" cy="2706908"/>
          </a:xfrm>
          <a:ln w="63500">
            <a:solidFill>
              <a:schemeClr val="accent2">
                <a:lumMod val="75000"/>
              </a:schemeClr>
            </a:solidFill>
          </a:ln>
        </p:spPr>
      </p:pic>
      <p:pic>
        <p:nvPicPr>
          <p:cNvPr id="10" name="Content Placeholder 9" descr="A painting of a person falling on a horse&#10;&#10;Description automatically generated">
            <a:extLst>
              <a:ext uri="{FF2B5EF4-FFF2-40B4-BE49-F238E27FC236}">
                <a16:creationId xmlns:a16="http://schemas.microsoft.com/office/drawing/2014/main" id="{9AACBCA9-8B35-7332-98A3-9E66A1375B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62816"/>
            <a:ext cx="5181600" cy="3876956"/>
          </a:xfrm>
          <a:ln w="50800">
            <a:solidFill>
              <a:schemeClr val="accent2">
                <a:lumMod val="75000"/>
              </a:schemeClr>
            </a:solidFill>
          </a:ln>
        </p:spPr>
      </p:pic>
    </p:spTree>
    <p:extLst>
      <p:ext uri="{BB962C8B-B14F-4D97-AF65-F5344CB8AC3E}">
        <p14:creationId xmlns:p14="http://schemas.microsoft.com/office/powerpoint/2010/main" val="26290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9C008D-C218-B1CB-76DA-A00A2C61CAB6}"/>
              </a:ext>
            </a:extLst>
          </p:cNvPr>
          <p:cNvSpPr>
            <a:spLocks noGrp="1"/>
          </p:cNvSpPr>
          <p:nvPr>
            <p:ph type="title"/>
          </p:nvPr>
        </p:nvSpPr>
        <p:spPr>
          <a:xfrm>
            <a:off x="838200" y="365125"/>
            <a:ext cx="10515600" cy="926347"/>
          </a:xfrm>
        </p:spPr>
        <p:txBody>
          <a:bodyPr/>
          <a:lstStyle/>
          <a:p>
            <a:r>
              <a:rPr lang="en-US" dirty="0"/>
              <a:t>Five Elements in the First Dialogue</a:t>
            </a:r>
          </a:p>
        </p:txBody>
      </p:sp>
      <p:sp>
        <p:nvSpPr>
          <p:cNvPr id="6" name="Content Placeholder 5">
            <a:extLst>
              <a:ext uri="{FF2B5EF4-FFF2-40B4-BE49-F238E27FC236}">
                <a16:creationId xmlns:a16="http://schemas.microsoft.com/office/drawing/2014/main" id="{47669832-BE43-2B4D-3DD4-ED6CE1A7A592}"/>
              </a:ext>
            </a:extLst>
          </p:cNvPr>
          <p:cNvSpPr>
            <a:spLocks noGrp="1"/>
          </p:cNvSpPr>
          <p:nvPr>
            <p:ph idx="1"/>
          </p:nvPr>
        </p:nvSpPr>
        <p:spPr>
          <a:xfrm>
            <a:off x="838200" y="1423447"/>
            <a:ext cx="10515600" cy="4753516"/>
          </a:xfrm>
        </p:spPr>
        <p:txBody>
          <a:bodyPr>
            <a:noAutofit/>
          </a:bodyPr>
          <a:lstStyle/>
          <a:p>
            <a:pPr marL="342900" marR="0" lvl="0" indent="-342900" rtl="0">
              <a:lnSpc>
                <a:spcPct val="107000"/>
              </a:lnSpc>
              <a:spcBef>
                <a:spcPts val="0"/>
              </a:spcBef>
              <a:spcAft>
                <a:spcPts val="0"/>
              </a:spcAft>
              <a:buFont typeface="+mj-lt"/>
              <a:buAutoNum type="arabicParenR"/>
            </a:pPr>
            <a:r>
              <a:rPr lang="en-US" sz="2800" kern="100" dirty="0">
                <a:effectLst/>
                <a:latin typeface="Calibri" panose="020F0502020204030204" pitchFamily="34" charset="0"/>
                <a:ea typeface="Calibri" panose="020F0502020204030204" pitchFamily="34" charset="0"/>
                <a:cs typeface="Arial" panose="020B0604020202020204" pitchFamily="34" charset="0"/>
              </a:rPr>
              <a:t>Use of the name Saulos, repeated twice;</a:t>
            </a:r>
          </a:p>
          <a:p>
            <a:pPr marL="342900" marR="0" lvl="0" indent="-342900">
              <a:lnSpc>
                <a:spcPct val="107000"/>
              </a:lnSpc>
              <a:spcBef>
                <a:spcPts val="0"/>
              </a:spcBef>
              <a:spcAft>
                <a:spcPts val="0"/>
              </a:spcAft>
              <a:buFont typeface="+mj-lt"/>
              <a:buAutoNum type="arabicParenR"/>
            </a:pPr>
            <a:r>
              <a:rPr lang="en-US" sz="2800" kern="100" dirty="0">
                <a:effectLst/>
                <a:latin typeface="Calibri" panose="020F0502020204030204" pitchFamily="34" charset="0"/>
                <a:ea typeface="Calibri" panose="020F0502020204030204" pitchFamily="34" charset="0"/>
                <a:cs typeface="Arial" panose="020B0604020202020204" pitchFamily="34" charset="0"/>
              </a:rPr>
              <a:t>Present tense of persecution shows Saul is not voluntarily submitting on the ground [Note the use of first-person “Me” reflects equivalence between Jesus and “the Way”—the church;</a:t>
            </a:r>
          </a:p>
          <a:p>
            <a:pPr marL="342900" marR="0" lvl="0" indent="-342900">
              <a:lnSpc>
                <a:spcPct val="107000"/>
              </a:lnSpc>
              <a:spcBef>
                <a:spcPts val="0"/>
              </a:spcBef>
              <a:spcAft>
                <a:spcPts val="0"/>
              </a:spcAft>
              <a:buFont typeface="+mj-lt"/>
              <a:buAutoNum type="arabicParenR"/>
            </a:pPr>
            <a:r>
              <a:rPr lang="en-US" sz="2800" kern="100" dirty="0">
                <a:effectLst/>
                <a:latin typeface="Calibri" panose="020F0502020204030204" pitchFamily="34" charset="0"/>
                <a:ea typeface="Calibri" panose="020F0502020204030204" pitchFamily="34" charset="0"/>
                <a:cs typeface="Arial" panose="020B0604020202020204" pitchFamily="34" charset="0"/>
              </a:rPr>
              <a:t>Use of “Lord” in the context of theophany means the question was directed at OT Yahweh whether Yahweh or the “angel of the Lord”;</a:t>
            </a:r>
          </a:p>
          <a:p>
            <a:pPr marL="342900" marR="0" lvl="0" indent="-342900">
              <a:lnSpc>
                <a:spcPct val="107000"/>
              </a:lnSpc>
              <a:spcBef>
                <a:spcPts val="0"/>
              </a:spcBef>
              <a:spcAft>
                <a:spcPts val="0"/>
              </a:spcAft>
              <a:buFont typeface="+mj-lt"/>
              <a:buAutoNum type="arabicParenR"/>
            </a:pPr>
            <a:r>
              <a:rPr lang="en-US" sz="2800" kern="100" dirty="0">
                <a:effectLst/>
                <a:latin typeface="Calibri" panose="020F0502020204030204" pitchFamily="34" charset="0"/>
                <a:ea typeface="Calibri" panose="020F0502020204030204" pitchFamily="34" charset="0"/>
                <a:cs typeface="Arial" panose="020B0604020202020204" pitchFamily="34" charset="0"/>
              </a:rPr>
              <a:t>use of the name “Jesus” underlines the identity of Jesus, who speaks from the reality of God’s heavenly light, alive and active as risen, exalted Son of God (cf. Gal 1:16), intervening vs. Saul;</a:t>
            </a:r>
          </a:p>
          <a:p>
            <a:pPr marL="342900" marR="0" lvl="0" indent="-342900">
              <a:lnSpc>
                <a:spcPct val="107000"/>
              </a:lnSpc>
              <a:spcBef>
                <a:spcPts val="0"/>
              </a:spcBef>
              <a:spcAft>
                <a:spcPts val="800"/>
              </a:spcAft>
              <a:buFont typeface="+mj-lt"/>
              <a:buAutoNum type="arabicParenR"/>
            </a:pPr>
            <a:r>
              <a:rPr lang="en-US" sz="2800" kern="100" dirty="0">
                <a:effectLst/>
                <a:latin typeface="Calibri" panose="020F0502020204030204" pitchFamily="34" charset="0"/>
                <a:ea typeface="Calibri" panose="020F0502020204030204" pitchFamily="34" charset="0"/>
                <a:cs typeface="Arial" panose="020B0604020202020204" pitchFamily="34" charset="0"/>
              </a:rPr>
              <a:t>Jesus tells Saul to go to Damascus and wait for instructions!</a:t>
            </a:r>
          </a:p>
        </p:txBody>
      </p:sp>
    </p:spTree>
    <p:extLst>
      <p:ext uri="{BB962C8B-B14F-4D97-AF65-F5344CB8AC3E}">
        <p14:creationId xmlns:p14="http://schemas.microsoft.com/office/powerpoint/2010/main" val="26807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2)">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2)">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2)">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heel(2)">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2"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heel(2)">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cts 9: 6 -7 6 But rise and enter the city, and you w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92" y="1338213"/>
            <a:ext cx="6350080" cy="476256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6CC98A78-AD30-FC2B-4FF7-BAE444100B12}"/>
              </a:ext>
            </a:extLst>
          </p:cNvPr>
          <p:cNvSpPr/>
          <p:nvPr/>
        </p:nvSpPr>
        <p:spPr>
          <a:xfrm rot="5400000">
            <a:off x="584613" y="2636697"/>
            <a:ext cx="727366" cy="23119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7" descr="Bible Verses about Jairus Daugh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Bible Verses about Jairus Daugh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BAF348AF-1D85-9114-F1D1-2222860210C9}"/>
              </a:ext>
            </a:extLst>
          </p:cNvPr>
          <p:cNvSpPr/>
          <p:nvPr/>
        </p:nvSpPr>
        <p:spPr>
          <a:xfrm>
            <a:off x="366939" y="2537291"/>
            <a:ext cx="1162714" cy="2967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Acts 9: 8 -9 8 Saul rose from the ground, and although his eyes">
            <a:extLst>
              <a:ext uri="{FF2B5EF4-FFF2-40B4-BE49-F238E27FC236}">
                <a16:creationId xmlns:a16="http://schemas.microsoft.com/office/drawing/2014/main" id="{6D43A9D4-2C15-6141-E42B-13E61027F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592" y="1327677"/>
            <a:ext cx="6350080" cy="476256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288A5DA-2A2A-BC9C-4E26-AC91BA62CC96}"/>
              </a:ext>
            </a:extLst>
          </p:cNvPr>
          <p:cNvSpPr/>
          <p:nvPr/>
        </p:nvSpPr>
        <p:spPr>
          <a:xfrm>
            <a:off x="7205389" y="3061328"/>
            <a:ext cx="1794162" cy="267191"/>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5EE14CD-5321-8795-5E68-0FC8EC5328A4}"/>
              </a:ext>
            </a:extLst>
          </p:cNvPr>
          <p:cNvCxnSpPr/>
          <p:nvPr/>
        </p:nvCxnSpPr>
        <p:spPr>
          <a:xfrm flipH="1" flipV="1">
            <a:off x="8044873" y="4331855"/>
            <a:ext cx="2780145" cy="2526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03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4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122D8-D212-BB93-2535-FF01224715CF}"/>
              </a:ext>
            </a:extLst>
          </p:cNvPr>
          <p:cNvSpPr>
            <a:spLocks noGrp="1"/>
          </p:cNvSpPr>
          <p:nvPr>
            <p:ph type="title"/>
          </p:nvPr>
        </p:nvSpPr>
        <p:spPr/>
        <p:txBody>
          <a:bodyPr/>
          <a:lstStyle/>
          <a:p>
            <a:r>
              <a:rPr lang="en-US" dirty="0"/>
              <a:t>Ananias Called to Disciple (9:10-19)</a:t>
            </a:r>
          </a:p>
        </p:txBody>
      </p:sp>
      <p:pic>
        <p:nvPicPr>
          <p:cNvPr id="8" name="Content Placeholder 7" descr="A painting of a person sitting on a chair&#10;&#10;Description automatically generated">
            <a:extLst>
              <a:ext uri="{FF2B5EF4-FFF2-40B4-BE49-F238E27FC236}">
                <a16:creationId xmlns:a16="http://schemas.microsoft.com/office/drawing/2014/main" id="{4F05AEA3-FABA-547E-FB89-08F3A81003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3509" y="1791259"/>
            <a:ext cx="3023991" cy="4100327"/>
          </a:xfrm>
          <a:ln w="63500">
            <a:solidFill>
              <a:schemeClr val="accent2">
                <a:lumMod val="75000"/>
              </a:schemeClr>
            </a:solidFill>
          </a:ln>
        </p:spPr>
      </p:pic>
      <p:pic>
        <p:nvPicPr>
          <p:cNvPr id="10" name="Content Placeholder 9" descr="A painting of a group of people&#10;&#10;Description automatically generated">
            <a:extLst>
              <a:ext uri="{FF2B5EF4-FFF2-40B4-BE49-F238E27FC236}">
                <a16:creationId xmlns:a16="http://schemas.microsoft.com/office/drawing/2014/main" id="{E7292189-93F4-162B-F42F-EA4210ACD2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9760" y="2177591"/>
            <a:ext cx="6368731" cy="3327662"/>
          </a:xfrm>
          <a:ln w="63500">
            <a:solidFill>
              <a:schemeClr val="accent2">
                <a:lumMod val="75000"/>
              </a:schemeClr>
            </a:solidFill>
          </a:ln>
        </p:spPr>
      </p:pic>
    </p:spTree>
    <p:extLst>
      <p:ext uri="{BB962C8B-B14F-4D97-AF65-F5344CB8AC3E}">
        <p14:creationId xmlns:p14="http://schemas.microsoft.com/office/powerpoint/2010/main" val="36295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D622-B11A-D4AE-0570-715E48D6633B}"/>
              </a:ext>
            </a:extLst>
          </p:cNvPr>
          <p:cNvSpPr>
            <a:spLocks noGrp="1"/>
          </p:cNvSpPr>
          <p:nvPr>
            <p:ph type="title"/>
          </p:nvPr>
        </p:nvSpPr>
        <p:spPr/>
        <p:txBody>
          <a:bodyPr/>
          <a:lstStyle/>
          <a:p>
            <a:r>
              <a:rPr lang="en-US" dirty="0"/>
              <a:t>Five Aspects of Ananias’ Vision &amp; Speech</a:t>
            </a:r>
          </a:p>
        </p:txBody>
      </p:sp>
      <p:sp>
        <p:nvSpPr>
          <p:cNvPr id="3" name="Content Placeholder 2">
            <a:extLst>
              <a:ext uri="{FF2B5EF4-FFF2-40B4-BE49-F238E27FC236}">
                <a16:creationId xmlns:a16="http://schemas.microsoft.com/office/drawing/2014/main" id="{E2B40E36-3A9E-2D40-4307-FA8EB80449DE}"/>
              </a:ext>
            </a:extLst>
          </p:cNvPr>
          <p:cNvSpPr>
            <a:spLocks noGrp="1"/>
          </p:cNvSpPr>
          <p:nvPr>
            <p:ph idx="1"/>
          </p:nvPr>
        </p:nvSpPr>
        <p:spPr/>
        <p:txBody>
          <a:bodyPr>
            <a:normAutofit/>
          </a:bodyPr>
          <a:lstStyle/>
          <a:p>
            <a:pPr marL="514350" indent="-514350">
              <a:buFont typeface="+mj-lt"/>
              <a:buAutoNum type="arabicPeriod"/>
            </a:pPr>
            <a:r>
              <a:rPr lang="en-US" dirty="0"/>
              <a:t>Ananias recognizes Jesus and responds positively</a:t>
            </a:r>
          </a:p>
          <a:p>
            <a:pPr marL="514350" indent="-514350">
              <a:buFont typeface="+mj-lt"/>
              <a:buAutoNum type="arabicPeriod"/>
            </a:pPr>
            <a:r>
              <a:rPr lang="en-US" dirty="0"/>
              <a:t>Ananias is told to go to Saul and restore his sight</a:t>
            </a:r>
            <a:br>
              <a:rPr lang="en-US" dirty="0"/>
            </a:br>
            <a:r>
              <a:rPr lang="en-US" dirty="0"/>
              <a:t>(at a specific address in a well-to-do neighborhood,</a:t>
            </a:r>
            <a:br>
              <a:rPr lang="en-US" dirty="0"/>
            </a:br>
            <a:r>
              <a:rPr lang="en-US" dirty="0"/>
              <a:t>the street called Straight! –also known as the Street of Bazaars)</a:t>
            </a:r>
          </a:p>
        </p:txBody>
      </p:sp>
    </p:spTree>
    <p:extLst>
      <p:ext uri="{BB962C8B-B14F-4D97-AF65-F5344CB8AC3E}">
        <p14:creationId xmlns:p14="http://schemas.microsoft.com/office/powerpoint/2010/main" val="1452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4)">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Old Damascus, Syria visit syria - Ammar Shawesh, 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94" y="-395363"/>
            <a:ext cx="10668888" cy="777495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8431853-6BD0-C0B8-F2BB-2A4361401B85}"/>
              </a:ext>
            </a:extLst>
          </p:cNvPr>
          <p:cNvCxnSpPr>
            <a:cxnSpLocks/>
          </p:cNvCxnSpPr>
          <p:nvPr/>
        </p:nvCxnSpPr>
        <p:spPr>
          <a:xfrm flipH="1">
            <a:off x="101641" y="3876838"/>
            <a:ext cx="10023232" cy="846348"/>
          </a:xfrm>
          <a:prstGeom prst="straightConnector1">
            <a:avLst/>
          </a:prstGeom>
          <a:ln w="79375">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6CC98A78-AD30-FC2B-4FF7-BAE444100B12}"/>
              </a:ext>
            </a:extLst>
          </p:cNvPr>
          <p:cNvSpPr/>
          <p:nvPr/>
        </p:nvSpPr>
        <p:spPr>
          <a:xfrm rot="5400000">
            <a:off x="6820214" y="3136230"/>
            <a:ext cx="470290" cy="1572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343" y="4435806"/>
            <a:ext cx="2653377" cy="2198141"/>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8" name="Oval 27"/>
          <p:cNvSpPr/>
          <p:nvPr/>
        </p:nvSpPr>
        <p:spPr>
          <a:xfrm>
            <a:off x="7689894" y="5534877"/>
            <a:ext cx="960403" cy="550985"/>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612911" y="5611078"/>
            <a:ext cx="1002769" cy="398585"/>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047555" y="816339"/>
            <a:ext cx="1136250" cy="427892"/>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946250" y="699109"/>
            <a:ext cx="1136693" cy="439614"/>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841405" y="816339"/>
            <a:ext cx="960403" cy="550985"/>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9024142" y="3687131"/>
            <a:ext cx="960403" cy="379414"/>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734125" y="1030285"/>
            <a:ext cx="960403" cy="550985"/>
          </a:xfrm>
          <a:prstGeom prst="ellipse">
            <a:avLst/>
          </a:prstGeom>
          <a:noFill/>
          <a:ln w="635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8" descr="Street Called Straigh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338" y="816339"/>
            <a:ext cx="3204984" cy="240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6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2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8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 calcmode="lin" valueType="num">
                                      <p:cBhvr>
                                        <p:cTn id="17" dur="500" fill="hold"/>
                                        <p:tgtEl>
                                          <p:spTgt spid="12291"/>
                                        </p:tgtEl>
                                        <p:attrNameLst>
                                          <p:attrName>ppt_w</p:attrName>
                                        </p:attrNameLst>
                                      </p:cBhvr>
                                      <p:tavLst>
                                        <p:tav tm="0">
                                          <p:val>
                                            <p:fltVal val="0"/>
                                          </p:val>
                                        </p:tav>
                                        <p:tav tm="100000">
                                          <p:val>
                                            <p:strVal val="#ppt_w"/>
                                          </p:val>
                                        </p:tav>
                                      </p:tavLst>
                                    </p:anim>
                                    <p:anim calcmode="lin" valueType="num">
                                      <p:cBhvr>
                                        <p:cTn id="18" dur="500" fill="hold"/>
                                        <p:tgtEl>
                                          <p:spTgt spid="12291"/>
                                        </p:tgtEl>
                                        <p:attrNameLst>
                                          <p:attrName>ppt_h</p:attrName>
                                        </p:attrNameLst>
                                      </p:cBhvr>
                                      <p:tavLst>
                                        <p:tav tm="0">
                                          <p:val>
                                            <p:fltVal val="0"/>
                                          </p:val>
                                        </p:tav>
                                        <p:tav tm="100000">
                                          <p:val>
                                            <p:strVal val="#ppt_h"/>
                                          </p:val>
                                        </p:tav>
                                      </p:tavLst>
                                    </p:anim>
                                    <p:animEffect transition="in" filter="fade">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heel(1)">
                                      <p:cBhvr>
                                        <p:cTn id="24" dur="2000"/>
                                        <p:tgtEl>
                                          <p:spTgt spid="34"/>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heel(1)">
                                      <p:cBhvr>
                                        <p:cTn id="27" dur="2000"/>
                                        <p:tgtEl>
                                          <p:spTgt spid="3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heel(1)">
                                      <p:cBhvr>
                                        <p:cTn id="30" dur="2000"/>
                                        <p:tgtEl>
                                          <p:spTgt spid="3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heel(1)">
                                      <p:cBhvr>
                                        <p:cTn id="36" dur="2000"/>
                                        <p:tgtEl>
                                          <p:spTgt spid="33"/>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heel(1)">
                                      <p:cBhvr>
                                        <p:cTn id="39" dur="2000"/>
                                        <p:tgtEl>
                                          <p:spTgt spid="28"/>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D622-B11A-D4AE-0570-715E48D6633B}"/>
              </a:ext>
            </a:extLst>
          </p:cNvPr>
          <p:cNvSpPr>
            <a:spLocks noGrp="1"/>
          </p:cNvSpPr>
          <p:nvPr>
            <p:ph type="title"/>
          </p:nvPr>
        </p:nvSpPr>
        <p:spPr/>
        <p:txBody>
          <a:bodyPr/>
          <a:lstStyle/>
          <a:p>
            <a:r>
              <a:rPr lang="en-US" dirty="0"/>
              <a:t>Five Aspects of Ananias’ Vision &amp; Speech</a:t>
            </a:r>
          </a:p>
        </p:txBody>
      </p:sp>
      <p:sp>
        <p:nvSpPr>
          <p:cNvPr id="3" name="Content Placeholder 2">
            <a:extLst>
              <a:ext uri="{FF2B5EF4-FFF2-40B4-BE49-F238E27FC236}">
                <a16:creationId xmlns:a16="http://schemas.microsoft.com/office/drawing/2014/main" id="{E2B40E36-3A9E-2D40-4307-FA8EB80449DE}"/>
              </a:ext>
            </a:extLst>
          </p:cNvPr>
          <p:cNvSpPr>
            <a:spLocks noGrp="1"/>
          </p:cNvSpPr>
          <p:nvPr>
            <p:ph idx="1"/>
          </p:nvPr>
        </p:nvSpPr>
        <p:spPr/>
        <p:txBody>
          <a:bodyPr>
            <a:normAutofit/>
          </a:bodyPr>
          <a:lstStyle/>
          <a:p>
            <a:pPr marL="514350" indent="-514350">
              <a:buFont typeface="+mj-lt"/>
              <a:buAutoNum type="arabicPeriod"/>
            </a:pPr>
            <a:r>
              <a:rPr lang="en-US" dirty="0"/>
              <a:t>Ananias recognizes Jesus and responds positively</a:t>
            </a:r>
          </a:p>
          <a:p>
            <a:pPr marL="514350" indent="-514350">
              <a:buFont typeface="+mj-lt"/>
              <a:buAutoNum type="arabicPeriod"/>
            </a:pPr>
            <a:r>
              <a:rPr lang="en-US" dirty="0"/>
              <a:t>Ananias is told to go to Saul and restore his sight</a:t>
            </a:r>
            <a:br>
              <a:rPr lang="en-US" dirty="0"/>
            </a:br>
            <a:r>
              <a:rPr lang="en-US" dirty="0"/>
              <a:t>(at a specific address in a well-to-do neighborhood)</a:t>
            </a:r>
          </a:p>
          <a:p>
            <a:pPr marL="514350" indent="-514350">
              <a:buFont typeface="+mj-lt"/>
              <a:buAutoNum type="arabicPeriod"/>
            </a:pPr>
            <a:r>
              <a:rPr lang="en-US" dirty="0"/>
              <a:t>Ananias objects to the commission</a:t>
            </a:r>
          </a:p>
          <a:p>
            <a:pPr marL="514350" indent="-514350">
              <a:buFont typeface="+mj-lt"/>
              <a:buAutoNum type="arabicPeriod"/>
            </a:pPr>
            <a:r>
              <a:rPr lang="en-US" dirty="0"/>
              <a:t>Fourth, Ananias calls the followers of Jesus “those who call upon your name,” people calling Jesus’ name in prayer.</a:t>
            </a:r>
          </a:p>
          <a:p>
            <a:pPr marL="514350" indent="-514350">
              <a:buFont typeface="+mj-lt"/>
              <a:buAutoNum type="arabicPeriod"/>
            </a:pPr>
            <a:r>
              <a:rPr lang="en-US" dirty="0"/>
              <a:t>Jesus responds that Saul/Paul is a “chosen vessel”</a:t>
            </a:r>
          </a:p>
        </p:txBody>
      </p:sp>
    </p:spTree>
    <p:extLst>
      <p:ext uri="{BB962C8B-B14F-4D97-AF65-F5344CB8AC3E}">
        <p14:creationId xmlns:p14="http://schemas.microsoft.com/office/powerpoint/2010/main" val="8192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4)">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4)">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4)">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cts 9: 15 -16 15 But the Lord said to him, “Go, for he">
            <a:extLst>
              <a:ext uri="{FF2B5EF4-FFF2-40B4-BE49-F238E27FC236}">
                <a16:creationId xmlns:a16="http://schemas.microsoft.com/office/drawing/2014/main" id="{EB8925FB-ED3E-508D-B871-C6917583A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9" y="59849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9D7C8F2-4AB5-37FA-A391-52FBB05D0932}"/>
              </a:ext>
            </a:extLst>
          </p:cNvPr>
          <p:cNvSpPr/>
          <p:nvPr/>
        </p:nvSpPr>
        <p:spPr>
          <a:xfrm>
            <a:off x="1071576" y="3940787"/>
            <a:ext cx="2860674" cy="533978"/>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8DB7983-6FA1-2D9B-9113-7D9605FE14E7}"/>
              </a:ext>
            </a:extLst>
          </p:cNvPr>
          <p:cNvCxnSpPr>
            <a:cxnSpLocks/>
            <a:stCxn id="15" idx="1"/>
            <a:endCxn id="4" idx="3"/>
          </p:cNvCxnSpPr>
          <p:nvPr/>
        </p:nvCxnSpPr>
        <p:spPr>
          <a:xfrm flipH="1" flipV="1">
            <a:off x="3932250" y="4207776"/>
            <a:ext cx="5780691" cy="710704"/>
          </a:xfrm>
          <a:prstGeom prst="straightConnector1">
            <a:avLst/>
          </a:prstGeom>
          <a:ln w="9842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B251006-0A6F-2AEA-EDB5-F320C32CF221}"/>
              </a:ext>
            </a:extLst>
          </p:cNvPr>
          <p:cNvSpPr/>
          <p:nvPr/>
        </p:nvSpPr>
        <p:spPr>
          <a:xfrm>
            <a:off x="4903500" y="3406808"/>
            <a:ext cx="1015206" cy="533978"/>
          </a:xfrm>
          <a:prstGeom prst="rect">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EE68F-507A-C7E6-EB9C-A28787F6D59F}"/>
              </a:ext>
            </a:extLst>
          </p:cNvPr>
          <p:cNvSpPr/>
          <p:nvPr/>
        </p:nvSpPr>
        <p:spPr>
          <a:xfrm>
            <a:off x="2820646" y="3506826"/>
            <a:ext cx="1431213" cy="407740"/>
          </a:xfrm>
          <a:prstGeom prst="rect">
            <a:avLst/>
          </a:prstGeom>
          <a:noFill/>
          <a:ln w="793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13AC41B-DBBB-62D5-549A-F94FFD4CB131}"/>
              </a:ext>
            </a:extLst>
          </p:cNvPr>
          <p:cNvCxnSpPr>
            <a:cxnSpLocks/>
          </p:cNvCxnSpPr>
          <p:nvPr/>
        </p:nvCxnSpPr>
        <p:spPr>
          <a:xfrm flipH="1">
            <a:off x="4277920" y="1319545"/>
            <a:ext cx="5339046" cy="2161983"/>
          </a:xfrm>
          <a:prstGeom prst="straightConnector1">
            <a:avLst/>
          </a:prstGeom>
          <a:ln w="9842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9307B5-E45F-C422-6A7A-F0E6D4895782}"/>
              </a:ext>
            </a:extLst>
          </p:cNvPr>
          <p:cNvCxnSpPr>
            <a:cxnSpLocks/>
          </p:cNvCxnSpPr>
          <p:nvPr/>
        </p:nvCxnSpPr>
        <p:spPr>
          <a:xfrm flipH="1">
            <a:off x="5918706" y="3163614"/>
            <a:ext cx="3876935" cy="360231"/>
          </a:xfrm>
          <a:prstGeom prst="straightConnector1">
            <a:avLst/>
          </a:prstGeom>
          <a:ln w="98425">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B52000-B3FD-680D-035A-3D02CD3D783F}"/>
              </a:ext>
            </a:extLst>
          </p:cNvPr>
          <p:cNvSpPr txBox="1"/>
          <p:nvPr/>
        </p:nvSpPr>
        <p:spPr>
          <a:xfrm>
            <a:off x="9712939" y="1033697"/>
            <a:ext cx="2123089" cy="584775"/>
          </a:xfrm>
          <a:prstGeom prst="rect">
            <a:avLst/>
          </a:prstGeom>
          <a:solidFill>
            <a:schemeClr val="accent2">
              <a:lumMod val="40000"/>
              <a:lumOff val="60000"/>
            </a:schemeClr>
          </a:solidFill>
        </p:spPr>
        <p:txBody>
          <a:bodyPr wrap="square" rtlCol="0">
            <a:spAutoFit/>
          </a:bodyPr>
          <a:lstStyle/>
          <a:p>
            <a:r>
              <a:rPr lang="en-US" sz="3200" b="1" dirty="0">
                <a:solidFill>
                  <a:srgbClr val="00B050"/>
                </a:solidFill>
              </a:rPr>
              <a:t>NON-JEWS</a:t>
            </a:r>
          </a:p>
        </p:txBody>
      </p:sp>
      <p:sp>
        <p:nvSpPr>
          <p:cNvPr id="15" name="TextBox 14">
            <a:extLst>
              <a:ext uri="{FF2B5EF4-FFF2-40B4-BE49-F238E27FC236}">
                <a16:creationId xmlns:a16="http://schemas.microsoft.com/office/drawing/2014/main" id="{02444EEC-29CB-604D-7A7A-8EB8FECF3137}"/>
              </a:ext>
            </a:extLst>
          </p:cNvPr>
          <p:cNvSpPr txBox="1"/>
          <p:nvPr/>
        </p:nvSpPr>
        <p:spPr>
          <a:xfrm>
            <a:off x="9712941" y="4661643"/>
            <a:ext cx="1146737" cy="584775"/>
          </a:xfrm>
          <a:prstGeom prst="rect">
            <a:avLst/>
          </a:prstGeom>
          <a:solidFill>
            <a:schemeClr val="accent2">
              <a:lumMod val="40000"/>
              <a:lumOff val="60000"/>
            </a:schemeClr>
          </a:solidFill>
        </p:spPr>
        <p:txBody>
          <a:bodyPr wrap="square" rtlCol="0">
            <a:spAutoFit/>
          </a:bodyPr>
          <a:lstStyle/>
          <a:p>
            <a:r>
              <a:rPr lang="en-US" sz="3200" b="1" dirty="0">
                <a:solidFill>
                  <a:srgbClr val="FF0000"/>
                </a:solidFill>
              </a:rPr>
              <a:t>JEWS</a:t>
            </a:r>
          </a:p>
        </p:txBody>
      </p:sp>
      <p:sp>
        <p:nvSpPr>
          <p:cNvPr id="16" name="TextBox 15">
            <a:extLst>
              <a:ext uri="{FF2B5EF4-FFF2-40B4-BE49-F238E27FC236}">
                <a16:creationId xmlns:a16="http://schemas.microsoft.com/office/drawing/2014/main" id="{F48749BC-0F06-2CE3-D34A-D515BFE4795F}"/>
              </a:ext>
            </a:extLst>
          </p:cNvPr>
          <p:cNvSpPr txBox="1"/>
          <p:nvPr/>
        </p:nvSpPr>
        <p:spPr>
          <a:xfrm>
            <a:off x="9867410" y="2457836"/>
            <a:ext cx="2123089" cy="1569660"/>
          </a:xfrm>
          <a:prstGeom prst="rect">
            <a:avLst/>
          </a:prstGeom>
          <a:solidFill>
            <a:schemeClr val="accent2">
              <a:lumMod val="40000"/>
              <a:lumOff val="60000"/>
            </a:schemeClr>
          </a:solidFill>
          <a:ln>
            <a:solidFill>
              <a:srgbClr val="FFFF00"/>
            </a:solidFill>
          </a:ln>
        </p:spPr>
        <p:txBody>
          <a:bodyPr wrap="square" rtlCol="0">
            <a:spAutoFit/>
          </a:bodyPr>
          <a:lstStyle/>
          <a:p>
            <a:r>
              <a:rPr lang="en-US" sz="2400" b="1" dirty="0">
                <a:solidFill>
                  <a:schemeClr val="accent4">
                    <a:lumMod val="50000"/>
                  </a:schemeClr>
                </a:solidFill>
              </a:rPr>
              <a:t>CAESAR, ROMAN AND JEWISH AUTHORITIES</a:t>
            </a:r>
          </a:p>
        </p:txBody>
      </p:sp>
      <p:sp>
        <p:nvSpPr>
          <p:cNvPr id="22" name="TextBox 21">
            <a:extLst>
              <a:ext uri="{FF2B5EF4-FFF2-40B4-BE49-F238E27FC236}">
                <a16:creationId xmlns:a16="http://schemas.microsoft.com/office/drawing/2014/main" id="{48B715DF-9239-1122-848A-7A4BF74BEDF7}"/>
              </a:ext>
            </a:extLst>
          </p:cNvPr>
          <p:cNvSpPr txBox="1"/>
          <p:nvPr/>
        </p:nvSpPr>
        <p:spPr>
          <a:xfrm>
            <a:off x="19488" y="32958"/>
            <a:ext cx="12172512" cy="523220"/>
          </a:xfrm>
          <a:prstGeom prst="rect">
            <a:avLst/>
          </a:prstGeom>
          <a:solidFill>
            <a:srgbClr val="CC99FF"/>
          </a:solid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WE ARE SAVED FOR A PURPOSE (IT IS NOT JUST FIRE INSURANCE)</a:t>
            </a:r>
          </a:p>
        </p:txBody>
      </p:sp>
      <p:sp>
        <p:nvSpPr>
          <p:cNvPr id="25" name="Rectangle 24">
            <a:extLst>
              <a:ext uri="{FF2B5EF4-FFF2-40B4-BE49-F238E27FC236}">
                <a16:creationId xmlns:a16="http://schemas.microsoft.com/office/drawing/2014/main" id="{2FA1693B-2C8E-564A-1C19-517A3DBE9685}"/>
              </a:ext>
            </a:extLst>
          </p:cNvPr>
          <p:cNvSpPr/>
          <p:nvPr/>
        </p:nvSpPr>
        <p:spPr>
          <a:xfrm>
            <a:off x="970770" y="2999068"/>
            <a:ext cx="3167426" cy="407740"/>
          </a:xfrm>
          <a:prstGeom prst="rect">
            <a:avLst/>
          </a:prstGeom>
          <a:noFill/>
          <a:ln w="793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3">
            <a:extLst>
              <a:ext uri="{FF2B5EF4-FFF2-40B4-BE49-F238E27FC236}">
                <a16:creationId xmlns:a16="http://schemas.microsoft.com/office/drawing/2014/main" id="{5325B40F-9D40-4BFC-FEB7-BC012AF0D422}"/>
              </a:ext>
            </a:extLst>
          </p:cNvPr>
          <p:cNvSpPr/>
          <p:nvPr/>
        </p:nvSpPr>
        <p:spPr>
          <a:xfrm rot="10800000">
            <a:off x="3445841" y="611606"/>
            <a:ext cx="1163270" cy="237435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02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1"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1000"/>
                                        <p:tgtEl>
                                          <p:spTgt spid="4"/>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1000"/>
                                        <p:tgtEl>
                                          <p:spTgt spid="25"/>
                                        </p:tgtEl>
                                      </p:cBhvr>
                                    </p:animEffect>
                                  </p:childTnLst>
                                </p:cTn>
                              </p:par>
                            </p:childTnLst>
                          </p:cTn>
                        </p:par>
                        <p:par>
                          <p:cTn id="44" fill="hold">
                            <p:stCondLst>
                              <p:cond delay="1000"/>
                            </p:stCondLst>
                            <p:childTnLst>
                              <p:par>
                                <p:cTn id="45" presetID="2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par>
                          <p:cTn id="48" fill="hold">
                            <p:stCondLst>
                              <p:cond delay="1500"/>
                            </p:stCondLst>
                            <p:childTnLst>
                              <p:par>
                                <p:cTn id="49" presetID="31"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1000" fill="hold"/>
                                        <p:tgtEl>
                                          <p:spTgt spid="22"/>
                                        </p:tgtEl>
                                        <p:attrNameLst>
                                          <p:attrName>ppt_w</p:attrName>
                                        </p:attrNameLst>
                                      </p:cBhvr>
                                      <p:tavLst>
                                        <p:tav tm="0">
                                          <p:val>
                                            <p:fltVal val="0"/>
                                          </p:val>
                                        </p:tav>
                                        <p:tav tm="100000">
                                          <p:val>
                                            <p:strVal val="#ppt_w"/>
                                          </p:val>
                                        </p:tav>
                                      </p:tavLst>
                                    </p:anim>
                                    <p:anim calcmode="lin" valueType="num">
                                      <p:cBhvr>
                                        <p:cTn id="52" dur="1000" fill="hold"/>
                                        <p:tgtEl>
                                          <p:spTgt spid="22"/>
                                        </p:tgtEl>
                                        <p:attrNameLst>
                                          <p:attrName>ppt_h</p:attrName>
                                        </p:attrNameLst>
                                      </p:cBhvr>
                                      <p:tavLst>
                                        <p:tav tm="0">
                                          <p:val>
                                            <p:fltVal val="0"/>
                                          </p:val>
                                        </p:tav>
                                        <p:tav tm="100000">
                                          <p:val>
                                            <p:strVal val="#ppt_h"/>
                                          </p:val>
                                        </p:tav>
                                      </p:tavLst>
                                    </p:anim>
                                    <p:anim calcmode="lin" valueType="num">
                                      <p:cBhvr>
                                        <p:cTn id="53" dur="1000" fill="hold"/>
                                        <p:tgtEl>
                                          <p:spTgt spid="22"/>
                                        </p:tgtEl>
                                        <p:attrNameLst>
                                          <p:attrName>style.rotation</p:attrName>
                                        </p:attrNameLst>
                                      </p:cBhvr>
                                      <p:tavLst>
                                        <p:tav tm="0">
                                          <p:val>
                                            <p:fltVal val="90"/>
                                          </p:val>
                                        </p:tav>
                                        <p:tav tm="100000">
                                          <p:val>
                                            <p:fltVal val="0"/>
                                          </p:val>
                                        </p:tav>
                                      </p:tavLst>
                                    </p:anim>
                                    <p:animEffect transition="in" filter="fade">
                                      <p:cBhvr>
                                        <p:cTn id="5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4" grpId="0"/>
      <p:bldP spid="15" grpId="0" animBg="1"/>
      <p:bldP spid="16" grpId="0" animBg="1"/>
      <p:bldP spid="22"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CD85-11C0-D802-8BF9-62EE69818C8E}"/>
              </a:ext>
            </a:extLst>
          </p:cNvPr>
          <p:cNvSpPr>
            <a:spLocks noGrp="1"/>
          </p:cNvSpPr>
          <p:nvPr>
            <p:ph type="title"/>
          </p:nvPr>
        </p:nvSpPr>
        <p:spPr/>
        <p:txBody>
          <a:bodyPr/>
          <a:lstStyle/>
          <a:p>
            <a:r>
              <a:rPr lang="en-US" dirty="0"/>
              <a:t>NOTE: Luke Uses Cinematic Cuts</a:t>
            </a:r>
          </a:p>
        </p:txBody>
      </p:sp>
      <p:sp>
        <p:nvSpPr>
          <p:cNvPr id="3" name="Content Placeholder 2">
            <a:extLst>
              <a:ext uri="{FF2B5EF4-FFF2-40B4-BE49-F238E27FC236}">
                <a16:creationId xmlns:a16="http://schemas.microsoft.com/office/drawing/2014/main" id="{0E7979BB-049F-175A-BD5E-0A20E07851B3}"/>
              </a:ext>
            </a:extLst>
          </p:cNvPr>
          <p:cNvSpPr>
            <a:spLocks noGrp="1"/>
          </p:cNvSpPr>
          <p:nvPr>
            <p:ph idx="1"/>
          </p:nvPr>
        </p:nvSpPr>
        <p:spPr/>
        <p:txBody>
          <a:bodyPr/>
          <a:lstStyle/>
          <a:p>
            <a:r>
              <a:rPr lang="en-US" dirty="0"/>
              <a:t>Philip in Samaria is balanced by Peter/John in Samaria</a:t>
            </a:r>
          </a:p>
          <a:p>
            <a:r>
              <a:rPr lang="en-US" dirty="0"/>
              <a:t>Philip 1) evangelizes the eunuch and 2) evangelizes through all the cities to Caesarea</a:t>
            </a:r>
          </a:p>
          <a:p>
            <a:r>
              <a:rPr lang="en-US" dirty="0"/>
              <a:t>Saul is 1) confronted/converted and 2) discipled</a:t>
            </a:r>
          </a:p>
          <a:p>
            <a:r>
              <a:rPr lang="en-US" dirty="0"/>
              <a:t>Peter performs miracles in 1) Lydda and 2) Joppa</a:t>
            </a:r>
          </a:p>
          <a:p>
            <a:r>
              <a:rPr lang="en-US" dirty="0"/>
              <a:t>God gives vision to 1) centurion and then, 2) Peter</a:t>
            </a:r>
          </a:p>
          <a:p>
            <a:r>
              <a:rPr lang="en-US" dirty="0"/>
              <a:t>Peter preaches in Caesarea and Holy Spirit to Gentiles</a:t>
            </a:r>
          </a:p>
        </p:txBody>
      </p:sp>
    </p:spTree>
    <p:extLst>
      <p:ext uri="{BB962C8B-B14F-4D97-AF65-F5344CB8AC3E}">
        <p14:creationId xmlns:p14="http://schemas.microsoft.com/office/powerpoint/2010/main" val="11872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49C612-2A2D-F8CF-B362-0A38439442D6}"/>
              </a:ext>
            </a:extLst>
          </p:cNvPr>
          <p:cNvSpPr txBox="1"/>
          <p:nvPr/>
        </p:nvSpPr>
        <p:spPr>
          <a:xfrm>
            <a:off x="1220670" y="5611919"/>
            <a:ext cx="10509813" cy="769441"/>
          </a:xfrm>
          <a:prstGeom prst="rect">
            <a:avLst/>
          </a:prstGeom>
          <a:solidFill>
            <a:schemeClr val="accent2">
              <a:lumMod val="40000"/>
              <a:lumOff val="60000"/>
            </a:schemeClr>
          </a:solidFill>
        </p:spPr>
        <p:txBody>
          <a:bodyPr wrap="square" rtlCol="0">
            <a:spAutoFit/>
          </a:bodyPr>
          <a:lstStyle/>
          <a:p>
            <a:pPr algn="ctr"/>
            <a:r>
              <a:rPr lang="en-US" sz="4400" dirty="0">
                <a:solidFill>
                  <a:schemeClr val="accent4">
                    <a:lumMod val="50000"/>
                  </a:schemeClr>
                </a:solidFill>
              </a:rPr>
              <a:t>SAUL, From PERSECUTER to PREACHER</a:t>
            </a:r>
          </a:p>
        </p:txBody>
      </p:sp>
      <p:pic>
        <p:nvPicPr>
          <p:cNvPr id="7170" name="Picture 2" descr="The Apostle Paul and His Times: Christian History Timeline">
            <a:extLst>
              <a:ext uri="{FF2B5EF4-FFF2-40B4-BE49-F238E27FC236}">
                <a16:creationId xmlns:a16="http://schemas.microsoft.com/office/drawing/2014/main" id="{9996F494-3EEE-3787-BAD7-A98DE9C08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681" y="283359"/>
            <a:ext cx="9256997" cy="519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5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656923-C62C-F97A-3F95-18CA87E6183F}"/>
              </a:ext>
            </a:extLst>
          </p:cNvPr>
          <p:cNvSpPr>
            <a:spLocks noGrp="1"/>
          </p:cNvSpPr>
          <p:nvPr>
            <p:ph type="title"/>
          </p:nvPr>
        </p:nvSpPr>
        <p:spPr/>
        <p:txBody>
          <a:bodyPr/>
          <a:lstStyle/>
          <a:p>
            <a:r>
              <a:rPr lang="en-US" dirty="0"/>
              <a:t>Peter’s Purpose</a:t>
            </a:r>
          </a:p>
        </p:txBody>
      </p:sp>
      <p:pic>
        <p:nvPicPr>
          <p:cNvPr id="8" name="Content Placeholder 7" descr="A map of the bible&#10;&#10;Description automatically generated">
            <a:extLst>
              <a:ext uri="{FF2B5EF4-FFF2-40B4-BE49-F238E27FC236}">
                <a16:creationId xmlns:a16="http://schemas.microsoft.com/office/drawing/2014/main" id="{B89F2D3E-0725-0126-6647-612B112B0A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1534" y="1797105"/>
            <a:ext cx="4903006" cy="4379857"/>
          </a:xfrm>
        </p:spPr>
      </p:pic>
      <p:pic>
        <p:nvPicPr>
          <p:cNvPr id="13" name="Content Placeholder 12" descr="A beach with a crane and a body of water&#10;&#10;Description automatically generated">
            <a:extLst>
              <a:ext uri="{FF2B5EF4-FFF2-40B4-BE49-F238E27FC236}">
                <a16:creationId xmlns:a16="http://schemas.microsoft.com/office/drawing/2014/main" id="{BF60B234-A80B-6F7B-AE26-191D26FACAA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48866" y="2246354"/>
            <a:ext cx="5181600" cy="2914650"/>
          </a:xfrm>
          <a:ln w="63500">
            <a:solidFill>
              <a:schemeClr val="accent2">
                <a:lumMod val="50000"/>
              </a:schemeClr>
            </a:solidFill>
          </a:ln>
        </p:spPr>
      </p:pic>
      <p:sp>
        <p:nvSpPr>
          <p:cNvPr id="9" name="Oval 8">
            <a:extLst>
              <a:ext uri="{FF2B5EF4-FFF2-40B4-BE49-F238E27FC236}">
                <a16:creationId xmlns:a16="http://schemas.microsoft.com/office/drawing/2014/main" id="{4C7FB451-4051-8322-A669-D673FEFF067E}"/>
              </a:ext>
            </a:extLst>
          </p:cNvPr>
          <p:cNvSpPr/>
          <p:nvPr/>
        </p:nvSpPr>
        <p:spPr>
          <a:xfrm>
            <a:off x="2696066" y="4685122"/>
            <a:ext cx="707010" cy="490193"/>
          </a:xfrm>
          <a:prstGeom prst="ellipse">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DCD456-20CD-974D-CA88-A194DEE6A164}"/>
              </a:ext>
            </a:extLst>
          </p:cNvPr>
          <p:cNvSpPr/>
          <p:nvPr/>
        </p:nvSpPr>
        <p:spPr>
          <a:xfrm>
            <a:off x="2190160" y="4294120"/>
            <a:ext cx="835843" cy="490193"/>
          </a:xfrm>
          <a:prstGeom prst="ellipse">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4460B1-D9F8-CCBB-BF25-49312BA3F406}"/>
              </a:ext>
            </a:extLst>
          </p:cNvPr>
          <p:cNvSpPr/>
          <p:nvPr/>
        </p:nvSpPr>
        <p:spPr>
          <a:xfrm>
            <a:off x="2318993" y="2656374"/>
            <a:ext cx="1442302" cy="490193"/>
          </a:xfrm>
          <a:prstGeom prst="ellipse">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92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3)">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3)">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99A2-EB14-F914-E57F-B135BA6F7F71}"/>
              </a:ext>
            </a:extLst>
          </p:cNvPr>
          <p:cNvSpPr>
            <a:spLocks noGrp="1"/>
          </p:cNvSpPr>
          <p:nvPr>
            <p:ph type="title"/>
          </p:nvPr>
        </p:nvSpPr>
        <p:spPr/>
        <p:txBody>
          <a:bodyPr/>
          <a:lstStyle/>
          <a:p>
            <a:r>
              <a:rPr lang="en-US" dirty="0"/>
              <a:t>Joppa - Caesarea </a:t>
            </a:r>
          </a:p>
        </p:txBody>
      </p:sp>
      <p:pic>
        <p:nvPicPr>
          <p:cNvPr id="8" name="Content Placeholder 7" descr="A building on a hill next to a body of water&#10;&#10;Description automatically generated">
            <a:extLst>
              <a:ext uri="{FF2B5EF4-FFF2-40B4-BE49-F238E27FC236}">
                <a16:creationId xmlns:a16="http://schemas.microsoft.com/office/drawing/2014/main" id="{AA8CAE16-9B8B-2BD4-2E30-52A88CBBE1E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73078"/>
            <a:ext cx="5181600" cy="3456432"/>
          </a:xfrm>
          <a:ln w="63500">
            <a:solidFill>
              <a:schemeClr val="accent2">
                <a:lumMod val="50000"/>
              </a:schemeClr>
            </a:solidFill>
          </a:ln>
        </p:spPr>
      </p:pic>
      <p:pic>
        <p:nvPicPr>
          <p:cNvPr id="6" name="Content Placeholder 5" descr="A stone building with a pool&#10;&#10;Description automatically generated with medium confidence">
            <a:extLst>
              <a:ext uri="{FF2B5EF4-FFF2-40B4-BE49-F238E27FC236}">
                <a16:creationId xmlns:a16="http://schemas.microsoft.com/office/drawing/2014/main" id="{1D77DAEA-DA9E-FA88-857F-7705F06E3A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53881"/>
            <a:ext cx="5181600" cy="3694826"/>
          </a:xfrm>
          <a:ln w="63500">
            <a:solidFill>
              <a:schemeClr val="accent2">
                <a:lumMod val="50000"/>
              </a:schemeClr>
            </a:solidFill>
          </a:ln>
        </p:spPr>
      </p:pic>
    </p:spTree>
    <p:extLst>
      <p:ext uri="{BB962C8B-B14F-4D97-AF65-F5344CB8AC3E}">
        <p14:creationId xmlns:p14="http://schemas.microsoft.com/office/powerpoint/2010/main" val="781899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0716-D538-BC33-9889-DFECB50136A5}"/>
              </a:ext>
            </a:extLst>
          </p:cNvPr>
          <p:cNvSpPr>
            <a:spLocks noGrp="1"/>
          </p:cNvSpPr>
          <p:nvPr>
            <p:ph type="title"/>
          </p:nvPr>
        </p:nvSpPr>
        <p:spPr/>
        <p:txBody>
          <a:bodyPr/>
          <a:lstStyle/>
          <a:p>
            <a:r>
              <a:rPr lang="en-US" dirty="0"/>
              <a:t>The Scenes Found in Chapter 10</a:t>
            </a:r>
          </a:p>
        </p:txBody>
      </p:sp>
      <p:sp>
        <p:nvSpPr>
          <p:cNvPr id="3" name="Content Placeholder 2">
            <a:extLst>
              <a:ext uri="{FF2B5EF4-FFF2-40B4-BE49-F238E27FC236}">
                <a16:creationId xmlns:a16="http://schemas.microsoft.com/office/drawing/2014/main" id="{84C8FA74-A7EA-4F38-CBE9-DF60934B64A8}"/>
              </a:ext>
            </a:extLst>
          </p:cNvPr>
          <p:cNvSpPr>
            <a:spLocks noGrp="1"/>
          </p:cNvSpPr>
          <p:nvPr>
            <p:ph idx="1"/>
          </p:nvPr>
        </p:nvSpPr>
        <p:spPr/>
        <p:txBody>
          <a:bodyPr>
            <a:normAutofit/>
          </a:bodyPr>
          <a:lstStyle/>
          <a:p>
            <a:pPr marL="514350" indent="-514350">
              <a:buAutoNum type="arabicPeriod"/>
            </a:pPr>
            <a:r>
              <a:rPr lang="en-US" dirty="0"/>
              <a:t>The vision of Cornelius (10:1–8)</a:t>
            </a:r>
          </a:p>
          <a:p>
            <a:pPr marL="514350" indent="-514350">
              <a:buAutoNum type="arabicPeriod"/>
            </a:pPr>
            <a:r>
              <a:rPr lang="en-US" dirty="0"/>
              <a:t>The vision of Peter (10:9–16) </a:t>
            </a:r>
          </a:p>
          <a:p>
            <a:pPr marL="514350" indent="-514350">
              <a:buAutoNum type="arabicPeriod"/>
            </a:pPr>
            <a:r>
              <a:rPr lang="en-US" dirty="0"/>
              <a:t>The messengers of Cornelius and Peter (10:17–23b) </a:t>
            </a:r>
          </a:p>
          <a:p>
            <a:pPr marL="514350" indent="-514350">
              <a:buAutoNum type="arabicPeriod"/>
            </a:pPr>
            <a:r>
              <a:rPr lang="en-US" dirty="0"/>
              <a:t>The encounter of Peter and Cornelius (10:23c–33) </a:t>
            </a:r>
          </a:p>
          <a:p>
            <a:pPr marL="514350" indent="-514350">
              <a:buAutoNum type="arabicPeriod"/>
            </a:pPr>
            <a:r>
              <a:rPr lang="en-US" dirty="0"/>
              <a:t>Peter’s sermon (10:34–43) </a:t>
            </a:r>
          </a:p>
          <a:p>
            <a:pPr marL="514350" indent="-514350">
              <a:buAutoNum type="arabicPeriod"/>
            </a:pPr>
            <a:r>
              <a:rPr lang="en-US" dirty="0"/>
              <a:t>The conversion of the first Gentiles (10:44–48)</a:t>
            </a:r>
          </a:p>
        </p:txBody>
      </p:sp>
    </p:spTree>
    <p:extLst>
      <p:ext uri="{BB962C8B-B14F-4D97-AF65-F5344CB8AC3E}">
        <p14:creationId xmlns:p14="http://schemas.microsoft.com/office/powerpoint/2010/main" val="11084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D43C-A9C3-D0F2-BF84-411469193EF4}"/>
              </a:ext>
            </a:extLst>
          </p:cNvPr>
          <p:cNvSpPr>
            <a:spLocks noGrp="1"/>
          </p:cNvSpPr>
          <p:nvPr>
            <p:ph type="title"/>
          </p:nvPr>
        </p:nvSpPr>
        <p:spPr/>
        <p:txBody>
          <a:bodyPr/>
          <a:lstStyle/>
          <a:p>
            <a:r>
              <a:rPr lang="en-US" dirty="0"/>
              <a:t>Responsibilities in Caesarea</a:t>
            </a:r>
          </a:p>
        </p:txBody>
      </p:sp>
      <p:pic>
        <p:nvPicPr>
          <p:cNvPr id="6" name="Content Placeholder 5" descr="A rocky beach with water&#10;&#10;Description automatically generated with medium confidence">
            <a:extLst>
              <a:ext uri="{FF2B5EF4-FFF2-40B4-BE49-F238E27FC236}">
                <a16:creationId xmlns:a16="http://schemas.microsoft.com/office/drawing/2014/main" id="{FAD09E3E-0BDB-3507-2234-953E911B333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a:ln w="63500">
            <a:solidFill>
              <a:schemeClr val="accent2">
                <a:lumMod val="50000"/>
              </a:schemeClr>
            </a:solidFill>
          </a:ln>
        </p:spPr>
      </p:pic>
      <p:pic>
        <p:nvPicPr>
          <p:cNvPr id="8" name="Content Placeholder 7" descr="A stone stairs with a hole in the top&#10;&#10;Description automatically generated">
            <a:extLst>
              <a:ext uri="{FF2B5EF4-FFF2-40B4-BE49-F238E27FC236}">
                <a16:creationId xmlns:a16="http://schemas.microsoft.com/office/drawing/2014/main" id="{F619E0D3-3493-0087-93EB-B1AE5C9546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4176" y="2939833"/>
            <a:ext cx="5181600" cy="2122920"/>
          </a:xfrm>
          <a:ln w="63500">
            <a:solidFill>
              <a:schemeClr val="accent2">
                <a:lumMod val="50000"/>
              </a:schemeClr>
            </a:solidFill>
          </a:ln>
        </p:spPr>
      </p:pic>
    </p:spTree>
    <p:extLst>
      <p:ext uri="{BB962C8B-B14F-4D97-AF65-F5344CB8AC3E}">
        <p14:creationId xmlns:p14="http://schemas.microsoft.com/office/powerpoint/2010/main" val="4102093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7F30-CD7F-89FF-3176-27EB9865E90C}"/>
              </a:ext>
            </a:extLst>
          </p:cNvPr>
          <p:cNvSpPr>
            <a:spLocks noGrp="1"/>
          </p:cNvSpPr>
          <p:nvPr>
            <p:ph type="title"/>
          </p:nvPr>
        </p:nvSpPr>
        <p:spPr/>
        <p:txBody>
          <a:bodyPr/>
          <a:lstStyle/>
          <a:p>
            <a:r>
              <a:rPr lang="en-US" dirty="0"/>
              <a:t>Wealth in Caesarea</a:t>
            </a:r>
          </a:p>
        </p:txBody>
      </p:sp>
      <p:pic>
        <p:nvPicPr>
          <p:cNvPr id="6" name="Content Placeholder 5" descr="A stone steps and a stone wall&#10;&#10;Description automatically generated with medium confidence">
            <a:extLst>
              <a:ext uri="{FF2B5EF4-FFF2-40B4-BE49-F238E27FC236}">
                <a16:creationId xmlns:a16="http://schemas.microsoft.com/office/drawing/2014/main" id="{E89C09DC-1875-0083-6824-24E99B795D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782904"/>
            <a:ext cx="5181600" cy="2436779"/>
          </a:xfrm>
        </p:spPr>
      </p:pic>
      <p:pic>
        <p:nvPicPr>
          <p:cNvPr id="8" name="Content Placeholder 7" descr="A building under construction with a green lawn&#10;&#10;Description automatically generated">
            <a:extLst>
              <a:ext uri="{FF2B5EF4-FFF2-40B4-BE49-F238E27FC236}">
                <a16:creationId xmlns:a16="http://schemas.microsoft.com/office/drawing/2014/main" id="{1292409F-726D-53EA-756C-F69FED25C3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640918"/>
            <a:ext cx="5181600" cy="2720751"/>
          </a:xfrm>
        </p:spPr>
      </p:pic>
    </p:spTree>
    <p:extLst>
      <p:ext uri="{BB962C8B-B14F-4D97-AF65-F5344CB8AC3E}">
        <p14:creationId xmlns:p14="http://schemas.microsoft.com/office/powerpoint/2010/main" val="4156022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3FB8-30EC-42FF-3DFA-CC272E6F6BC4}"/>
              </a:ext>
            </a:extLst>
          </p:cNvPr>
          <p:cNvSpPr>
            <a:spLocks noGrp="1"/>
          </p:cNvSpPr>
          <p:nvPr>
            <p:ph type="title"/>
          </p:nvPr>
        </p:nvSpPr>
        <p:spPr/>
        <p:txBody>
          <a:bodyPr/>
          <a:lstStyle/>
          <a:p>
            <a:r>
              <a:rPr lang="en-US" dirty="0"/>
              <a:t>Peter’s Dream</a:t>
            </a:r>
          </a:p>
        </p:txBody>
      </p:sp>
      <p:pic>
        <p:nvPicPr>
          <p:cNvPr id="6" name="Content Placeholder 5" descr="A person lying on the floor&#10;&#10;Description automatically generated">
            <a:extLst>
              <a:ext uri="{FF2B5EF4-FFF2-40B4-BE49-F238E27FC236}">
                <a16:creationId xmlns:a16="http://schemas.microsoft.com/office/drawing/2014/main" id="{25E704C4-EECB-3795-8E37-99C5D4982B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2768" y="2222949"/>
            <a:ext cx="5293763" cy="3370768"/>
          </a:xfrm>
          <a:ln w="63500">
            <a:solidFill>
              <a:schemeClr val="accent2">
                <a:lumMod val="50000"/>
              </a:schemeClr>
            </a:solidFill>
          </a:ln>
        </p:spPr>
      </p:pic>
      <p:pic>
        <p:nvPicPr>
          <p:cNvPr id="8" name="Content Placeholder 7" descr="A person kneeling on a rug with a flock of animals&#10;&#10;Description automatically generated">
            <a:extLst>
              <a:ext uri="{FF2B5EF4-FFF2-40B4-BE49-F238E27FC236}">
                <a16:creationId xmlns:a16="http://schemas.microsoft.com/office/drawing/2014/main" id="{D0C98BAA-C807-6E57-AA92-878E79914F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31865" y="1825625"/>
            <a:ext cx="3662269" cy="4351338"/>
          </a:xfrm>
          <a:ln w="63500">
            <a:solidFill>
              <a:schemeClr val="accent2">
                <a:lumMod val="50000"/>
              </a:schemeClr>
            </a:solidFill>
          </a:ln>
        </p:spPr>
      </p:pic>
    </p:spTree>
    <p:extLst>
      <p:ext uri="{BB962C8B-B14F-4D97-AF65-F5344CB8AC3E}">
        <p14:creationId xmlns:p14="http://schemas.microsoft.com/office/powerpoint/2010/main" val="138831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670B-3990-23F1-F1A7-FE9C17173925}"/>
              </a:ext>
            </a:extLst>
          </p:cNvPr>
          <p:cNvSpPr>
            <a:spLocks noGrp="1"/>
          </p:cNvSpPr>
          <p:nvPr>
            <p:ph type="title"/>
          </p:nvPr>
        </p:nvSpPr>
        <p:spPr/>
        <p:txBody>
          <a:bodyPr/>
          <a:lstStyle/>
          <a:p>
            <a:r>
              <a:rPr lang="en-US" dirty="0"/>
              <a:t>Peter and Cornelius</a:t>
            </a:r>
          </a:p>
        </p:txBody>
      </p:sp>
      <p:pic>
        <p:nvPicPr>
          <p:cNvPr id="6" name="Content Placeholder 5" descr="A group of people in ancient clothing&#10;&#10;Description automatically generated">
            <a:extLst>
              <a:ext uri="{FF2B5EF4-FFF2-40B4-BE49-F238E27FC236}">
                <a16:creationId xmlns:a16="http://schemas.microsoft.com/office/drawing/2014/main" id="{71A97857-9A8C-3F87-89F8-337E56C47B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0614" y="2178329"/>
            <a:ext cx="4436197" cy="3324190"/>
          </a:xfrm>
        </p:spPr>
      </p:pic>
      <p:pic>
        <p:nvPicPr>
          <p:cNvPr id="8" name="Content Placeholder 7" descr="A painting of two people in a robe&#10;&#10;Description automatically generated">
            <a:extLst>
              <a:ext uri="{FF2B5EF4-FFF2-40B4-BE49-F238E27FC236}">
                <a16:creationId xmlns:a16="http://schemas.microsoft.com/office/drawing/2014/main" id="{53EDBA7F-CC7D-58DD-BE80-B57BF74F88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37013" y="1395746"/>
            <a:ext cx="3521079" cy="4543327"/>
          </a:xfrm>
        </p:spPr>
      </p:pic>
    </p:spTree>
    <p:extLst>
      <p:ext uri="{BB962C8B-B14F-4D97-AF65-F5344CB8AC3E}">
        <p14:creationId xmlns:p14="http://schemas.microsoft.com/office/powerpoint/2010/main" val="2925179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586559-824F-900E-3C13-E2F3DB54E129}"/>
              </a:ext>
            </a:extLst>
          </p:cNvPr>
          <p:cNvSpPr>
            <a:spLocks noGrp="1"/>
          </p:cNvSpPr>
          <p:nvPr>
            <p:ph type="title"/>
          </p:nvPr>
        </p:nvSpPr>
        <p:spPr/>
        <p:txBody>
          <a:bodyPr/>
          <a:lstStyle/>
          <a:p>
            <a:pPr algn="ctr"/>
            <a:r>
              <a:rPr lang="en-US" dirty="0"/>
              <a:t>The Significance of This Chapter!</a:t>
            </a:r>
          </a:p>
        </p:txBody>
      </p:sp>
      <p:pic>
        <p:nvPicPr>
          <p:cNvPr id="8" name="Content Placeholder 7" descr="A painting of a person surrounded by people&#10;&#10;Description automatically generated">
            <a:extLst>
              <a:ext uri="{FF2B5EF4-FFF2-40B4-BE49-F238E27FC236}">
                <a16:creationId xmlns:a16="http://schemas.microsoft.com/office/drawing/2014/main" id="{8209C6D4-BA90-C821-0FA0-0F549F57EB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4603" y="1993034"/>
            <a:ext cx="5901179" cy="4332661"/>
          </a:xfrm>
        </p:spPr>
      </p:pic>
    </p:spTree>
    <p:extLst>
      <p:ext uri="{BB962C8B-B14F-4D97-AF65-F5344CB8AC3E}">
        <p14:creationId xmlns:p14="http://schemas.microsoft.com/office/powerpoint/2010/main" val="139929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6D9F-D66E-0C53-548E-0B06495B5879}"/>
              </a:ext>
            </a:extLst>
          </p:cNvPr>
          <p:cNvSpPr>
            <a:spLocks noGrp="1"/>
          </p:cNvSpPr>
          <p:nvPr>
            <p:ph type="title"/>
          </p:nvPr>
        </p:nvSpPr>
        <p:spPr>
          <a:xfrm>
            <a:off x="6172200" y="365125"/>
            <a:ext cx="5181600" cy="1325563"/>
          </a:xfrm>
        </p:spPr>
        <p:txBody>
          <a:bodyPr/>
          <a:lstStyle/>
          <a:p>
            <a:pPr algn="ctr"/>
            <a:r>
              <a:rPr lang="en-US" dirty="0"/>
              <a:t>From Acts 8 - 9</a:t>
            </a:r>
          </a:p>
        </p:txBody>
      </p:sp>
      <p:pic>
        <p:nvPicPr>
          <p:cNvPr id="8" name="Content Placeholder 7" descr="A map of the bible&#10;&#10;Description automatically generated">
            <a:extLst>
              <a:ext uri="{FF2B5EF4-FFF2-40B4-BE49-F238E27FC236}">
                <a16:creationId xmlns:a16="http://schemas.microsoft.com/office/drawing/2014/main" id="{C1F09160-927E-1A78-EFE4-D6382F681A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1091" y="365124"/>
            <a:ext cx="4000509" cy="6131049"/>
          </a:xfrm>
        </p:spPr>
      </p:pic>
      <p:sp>
        <p:nvSpPr>
          <p:cNvPr id="6" name="Content Placeholder 5">
            <a:extLst>
              <a:ext uri="{FF2B5EF4-FFF2-40B4-BE49-F238E27FC236}">
                <a16:creationId xmlns:a16="http://schemas.microsoft.com/office/drawing/2014/main" id="{0FCE8E37-9B90-519E-181F-E3BDD03A9243}"/>
              </a:ext>
            </a:extLst>
          </p:cNvPr>
          <p:cNvSpPr>
            <a:spLocks noGrp="1"/>
          </p:cNvSpPr>
          <p:nvPr>
            <p:ph sz="half" idx="2"/>
          </p:nvPr>
        </p:nvSpPr>
        <p:spPr/>
        <p:txBody>
          <a:bodyPr/>
          <a:lstStyle/>
          <a:p>
            <a:pPr>
              <a:buFont typeface="Wingdings" panose="05000000000000000000" pitchFamily="2" charset="2"/>
              <a:buChar char="ü"/>
            </a:pPr>
            <a:r>
              <a:rPr lang="en-US" dirty="0"/>
              <a:t>8:26 Philip leaves Samaria</a:t>
            </a:r>
            <a:br>
              <a:rPr lang="en-US" dirty="0"/>
            </a:br>
            <a:r>
              <a:rPr lang="en-US" dirty="0"/>
              <a:t>to Gaza via Jerusalem</a:t>
            </a:r>
          </a:p>
          <a:p>
            <a:pPr>
              <a:buFont typeface="Wingdings" panose="05000000000000000000" pitchFamily="2" charset="2"/>
              <a:buChar char="ü"/>
            </a:pPr>
            <a:r>
              <a:rPr lang="en-US" dirty="0"/>
              <a:t>After baptism, Holy Spirit takes Philip away (v. 39)</a:t>
            </a:r>
          </a:p>
          <a:p>
            <a:pPr>
              <a:buFont typeface="Wingdings" panose="05000000000000000000" pitchFamily="2" charset="2"/>
              <a:buChar char="ü"/>
            </a:pPr>
            <a:r>
              <a:rPr lang="en-US" dirty="0"/>
              <a:t>Philip preaches in </a:t>
            </a:r>
            <a:r>
              <a:rPr lang="en-US" dirty="0" err="1"/>
              <a:t>Azotes</a:t>
            </a:r>
            <a:br>
              <a:rPr lang="en-US" dirty="0"/>
            </a:br>
            <a:r>
              <a:rPr lang="en-US" dirty="0"/>
              <a:t>and all cities until (v. 40)</a:t>
            </a:r>
          </a:p>
          <a:p>
            <a:pPr>
              <a:buFont typeface="Wingdings" panose="05000000000000000000" pitchFamily="2" charset="2"/>
              <a:buChar char="ü"/>
            </a:pPr>
            <a:r>
              <a:rPr lang="en-US" dirty="0"/>
              <a:t>Philip comes to Caesarea</a:t>
            </a:r>
            <a:br>
              <a:rPr lang="en-US" dirty="0"/>
            </a:br>
            <a:r>
              <a:rPr lang="en-US" dirty="0"/>
              <a:t>(v. 40)</a:t>
            </a:r>
          </a:p>
        </p:txBody>
      </p:sp>
      <p:sp>
        <p:nvSpPr>
          <p:cNvPr id="9" name="Oval 8">
            <a:extLst>
              <a:ext uri="{FF2B5EF4-FFF2-40B4-BE49-F238E27FC236}">
                <a16:creationId xmlns:a16="http://schemas.microsoft.com/office/drawing/2014/main" id="{4F740E63-7379-680F-4F62-159E3F8BB46F}"/>
              </a:ext>
            </a:extLst>
          </p:cNvPr>
          <p:cNvSpPr/>
          <p:nvPr/>
        </p:nvSpPr>
        <p:spPr>
          <a:xfrm>
            <a:off x="3879273" y="2798618"/>
            <a:ext cx="1052945" cy="630382"/>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1C5CFE-3F0E-E8C4-DE6A-56D04EBBE984}"/>
              </a:ext>
            </a:extLst>
          </p:cNvPr>
          <p:cNvSpPr/>
          <p:nvPr/>
        </p:nvSpPr>
        <p:spPr>
          <a:xfrm>
            <a:off x="1801091" y="5001491"/>
            <a:ext cx="1052945" cy="630382"/>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F08D48-A18A-33C0-0D1C-357F81BDB85F}"/>
              </a:ext>
            </a:extLst>
          </p:cNvPr>
          <p:cNvSpPr/>
          <p:nvPr/>
        </p:nvSpPr>
        <p:spPr>
          <a:xfrm>
            <a:off x="2512864" y="4447309"/>
            <a:ext cx="1052945" cy="630382"/>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DB4B50B-0D21-1127-1326-3D2BE1636DC9}"/>
              </a:ext>
            </a:extLst>
          </p:cNvPr>
          <p:cNvSpPr/>
          <p:nvPr/>
        </p:nvSpPr>
        <p:spPr>
          <a:xfrm>
            <a:off x="2641028" y="3429000"/>
            <a:ext cx="1052945" cy="630382"/>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D62315-D0B5-64AD-CF38-206CE41DFA98}"/>
              </a:ext>
            </a:extLst>
          </p:cNvPr>
          <p:cNvSpPr/>
          <p:nvPr/>
        </p:nvSpPr>
        <p:spPr>
          <a:xfrm>
            <a:off x="3039336" y="2010518"/>
            <a:ext cx="1052945" cy="630382"/>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680F2C7-11DE-10EB-64A6-DA8F4849E629}"/>
              </a:ext>
            </a:extLst>
          </p:cNvPr>
          <p:cNvCxnSpPr/>
          <p:nvPr/>
        </p:nvCxnSpPr>
        <p:spPr>
          <a:xfrm flipH="1">
            <a:off x="2668719" y="2423040"/>
            <a:ext cx="341172" cy="1099128"/>
          </a:xfrm>
          <a:prstGeom prst="straightConnector1">
            <a:avLst/>
          </a:prstGeom>
          <a:ln w="381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6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out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p:cTn id="3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p:cTn id="4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4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8" dur="1000"/>
                                        <p:tgtEl>
                                          <p:spTgt spid="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p:cTn id="5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5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56" dur="1000"/>
                                        <p:tgtEl>
                                          <p:spTgt spid="6">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 calcmode="lin" valueType="num">
                                      <p:cBhvr>
                                        <p:cTn id="6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6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6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6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31326-EFD9-488C-EABA-81A1C1D44A7C}"/>
              </a:ext>
            </a:extLst>
          </p:cNvPr>
          <p:cNvSpPr>
            <a:spLocks noGrp="1"/>
          </p:cNvSpPr>
          <p:nvPr>
            <p:ph type="title"/>
          </p:nvPr>
        </p:nvSpPr>
        <p:spPr/>
        <p:txBody>
          <a:bodyPr>
            <a:normAutofit/>
          </a:bodyPr>
          <a:lstStyle/>
          <a:p>
            <a:r>
              <a:rPr lang="en-US" sz="3200" i="1" dirty="0"/>
              <a:t>1) But Saul, still breathing threatening and slaughter toward the disciples of the Lord, came before the High Priest, </a:t>
            </a:r>
            <a:r>
              <a:rPr lang="en-US" sz="3200" dirty="0"/>
              <a:t>[PJT]</a:t>
            </a:r>
          </a:p>
        </p:txBody>
      </p:sp>
      <p:pic>
        <p:nvPicPr>
          <p:cNvPr id="11" name="Content Placeholder 10" descr="A painting of people pulling a person&#10;&#10;Description automatically generated">
            <a:extLst>
              <a:ext uri="{FF2B5EF4-FFF2-40B4-BE49-F238E27FC236}">
                <a16:creationId xmlns:a16="http://schemas.microsoft.com/office/drawing/2014/main" id="{49F147AB-FF8D-75AF-0E53-6FCDD92C6DE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319151"/>
            <a:ext cx="5181600" cy="3364285"/>
          </a:xfrm>
          <a:ln w="63500">
            <a:solidFill>
              <a:schemeClr val="accent2">
                <a:lumMod val="50000"/>
              </a:schemeClr>
            </a:solidFill>
          </a:ln>
        </p:spPr>
      </p:pic>
      <p:pic>
        <p:nvPicPr>
          <p:cNvPr id="9" name="Content Placeholder 8" descr="A mosaic of a person riding a bull&#10;&#10;Description automatically generated">
            <a:extLst>
              <a:ext uri="{FF2B5EF4-FFF2-40B4-BE49-F238E27FC236}">
                <a16:creationId xmlns:a16="http://schemas.microsoft.com/office/drawing/2014/main" id="{0599DD37-2CE5-70EC-02AD-E07A5D01E04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65357"/>
            <a:ext cx="5181600" cy="4071874"/>
          </a:xfrm>
        </p:spPr>
      </p:pic>
      <p:sp>
        <p:nvSpPr>
          <p:cNvPr id="7" name="Rectangle 6">
            <a:extLst>
              <a:ext uri="{FF2B5EF4-FFF2-40B4-BE49-F238E27FC236}">
                <a16:creationId xmlns:a16="http://schemas.microsoft.com/office/drawing/2014/main" id="{6B9C220C-618B-12D2-6AD2-D557E3EEC5F5}"/>
              </a:ext>
            </a:extLst>
          </p:cNvPr>
          <p:cNvSpPr/>
          <p:nvPr/>
        </p:nvSpPr>
        <p:spPr>
          <a:xfrm>
            <a:off x="3576120" y="508000"/>
            <a:ext cx="6297554" cy="572655"/>
          </a:xfrm>
          <a:prstGeom prst="rect">
            <a:avLst/>
          </a:prstGeom>
          <a:noFill/>
          <a:ln w="57150">
            <a:solidFill>
              <a:schemeClr val="accent2">
                <a:lumMod val="7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41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descr="The three phases of the 100m sprint | Download Scientific Diagram">
            <a:extLst>
              <a:ext uri="{FF2B5EF4-FFF2-40B4-BE49-F238E27FC236}">
                <a16:creationId xmlns:a16="http://schemas.microsoft.com/office/drawing/2014/main" id="{727E2CBC-B44A-C9FC-FB4A-4744A2E369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Acts 9: 1 But Saul, still breathing threats and murder against the disciples 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61" y="141114"/>
            <a:ext cx="4771177" cy="357838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1" descr="Book of Acts Chapter 22 Theme:Paul's defense before the mob at Jerusalem. -  ppt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3" descr="Book of Acts Chapter 22 Theme:Paul's defense before the mob at Jerusalem. -  ppt downlo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5" descr="Book of Acts Chapter 22 Theme:Paul's defense before the mob at Jerusalem. -  ppt downloa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Content Placeholder 6">
            <a:extLst>
              <a:ext uri="{FF2B5EF4-FFF2-40B4-BE49-F238E27FC236}">
                <a16:creationId xmlns:a16="http://schemas.microsoft.com/office/drawing/2014/main" id="{B0B86ED5-4C65-F52E-CCFB-3C849EE2073B}"/>
              </a:ext>
            </a:extLst>
          </p:cNvPr>
          <p:cNvGraphicFramePr>
            <a:graphicFrameLocks/>
          </p:cNvGraphicFramePr>
          <p:nvPr>
            <p:extLst>
              <p:ext uri="{D42A27DB-BD31-4B8C-83A1-F6EECF244321}">
                <p14:modId xmlns:p14="http://schemas.microsoft.com/office/powerpoint/2010/main" val="2010236857"/>
              </p:ext>
            </p:extLst>
          </p:nvPr>
        </p:nvGraphicFramePr>
        <p:xfrm>
          <a:off x="485480" y="3575004"/>
          <a:ext cx="10916239" cy="3002280"/>
        </p:xfrm>
        <a:graphic>
          <a:graphicData uri="http://schemas.openxmlformats.org/drawingml/2006/table">
            <a:tbl>
              <a:tblPr firstRow="1" bandRow="1">
                <a:tableStyleId>{5C22544A-7EE6-4342-B048-85BDC9FD1C3A}</a:tableStyleId>
              </a:tblPr>
              <a:tblGrid>
                <a:gridCol w="685833">
                  <a:extLst>
                    <a:ext uri="{9D8B030D-6E8A-4147-A177-3AD203B41FA5}">
                      <a16:colId xmlns:a16="http://schemas.microsoft.com/office/drawing/2014/main" val="2813719076"/>
                    </a:ext>
                  </a:extLst>
                </a:gridCol>
                <a:gridCol w="3434872">
                  <a:extLst>
                    <a:ext uri="{9D8B030D-6E8A-4147-A177-3AD203B41FA5}">
                      <a16:colId xmlns:a16="http://schemas.microsoft.com/office/drawing/2014/main" val="4158011623"/>
                    </a:ext>
                  </a:extLst>
                </a:gridCol>
                <a:gridCol w="1614683">
                  <a:extLst>
                    <a:ext uri="{9D8B030D-6E8A-4147-A177-3AD203B41FA5}">
                      <a16:colId xmlns:a16="http://schemas.microsoft.com/office/drawing/2014/main" val="3235220703"/>
                    </a:ext>
                  </a:extLst>
                </a:gridCol>
                <a:gridCol w="2456276">
                  <a:extLst>
                    <a:ext uri="{9D8B030D-6E8A-4147-A177-3AD203B41FA5}">
                      <a16:colId xmlns:a16="http://schemas.microsoft.com/office/drawing/2014/main" val="4280127053"/>
                    </a:ext>
                  </a:extLst>
                </a:gridCol>
                <a:gridCol w="2724575">
                  <a:extLst>
                    <a:ext uri="{9D8B030D-6E8A-4147-A177-3AD203B41FA5}">
                      <a16:colId xmlns:a16="http://schemas.microsoft.com/office/drawing/2014/main" val="407502271"/>
                    </a:ext>
                  </a:extLst>
                </a:gridCol>
              </a:tblGrid>
              <a:tr h="370840">
                <a:tc>
                  <a:txBody>
                    <a:bodyPr/>
                    <a:lstStyle/>
                    <a:p>
                      <a:pPr algn="ctr" fontAlgn="ctr"/>
                      <a:r>
                        <a:rPr lang="en-US" sz="2400" b="1" i="0" u="none" strike="noStrike" dirty="0">
                          <a:solidFill>
                            <a:schemeClr val="bg1"/>
                          </a:solidFill>
                          <a:effectLst/>
                          <a:latin typeface="Calibri" panose="020F0502020204030204" pitchFamily="34" charset="0"/>
                        </a:rPr>
                        <a:t>Year</a:t>
                      </a:r>
                    </a:p>
                  </a:txBody>
                  <a:tcPr marL="9525" marR="9525" marT="9525" marB="0" anchor="ctr"/>
                </a:tc>
                <a:tc>
                  <a:txBody>
                    <a:bodyPr/>
                    <a:lstStyle/>
                    <a:p>
                      <a:pPr algn="ctr" fontAlgn="ctr"/>
                      <a:r>
                        <a:rPr lang="en-US" sz="2400" b="1" i="0" u="none" strike="noStrike" dirty="0">
                          <a:solidFill>
                            <a:schemeClr val="bg1"/>
                          </a:solidFill>
                          <a:effectLst/>
                          <a:latin typeface="Calibri" panose="020F0502020204030204" pitchFamily="34" charset="0"/>
                        </a:rPr>
                        <a:t>High Priests</a:t>
                      </a:r>
                    </a:p>
                  </a:txBody>
                  <a:tcPr marL="9525" marR="9525" marT="9525" marB="0" anchor="ctr"/>
                </a:tc>
                <a:tc>
                  <a:txBody>
                    <a:bodyPr/>
                    <a:lstStyle/>
                    <a:p>
                      <a:pPr algn="ctr" fontAlgn="ctr"/>
                      <a:r>
                        <a:rPr lang="en-US" sz="2400" b="1" i="0" u="none" strike="noStrike" dirty="0">
                          <a:solidFill>
                            <a:schemeClr val="bg1"/>
                          </a:solidFill>
                          <a:effectLst/>
                          <a:latin typeface="Calibri" panose="020F0502020204030204" pitchFamily="34" charset="0"/>
                        </a:rPr>
                        <a:t>Emperors</a:t>
                      </a:r>
                    </a:p>
                  </a:txBody>
                  <a:tcPr marL="9525" marR="9525" marT="9525" marB="0" anchor="ctr"/>
                </a:tc>
                <a:tc>
                  <a:txBody>
                    <a:bodyPr/>
                    <a:lstStyle/>
                    <a:p>
                      <a:pPr algn="ctr" fontAlgn="ctr"/>
                      <a:r>
                        <a:rPr lang="en-US" sz="2400" b="1" i="0" u="none" strike="noStrike" dirty="0">
                          <a:solidFill>
                            <a:schemeClr val="bg1"/>
                          </a:solidFill>
                          <a:effectLst/>
                          <a:latin typeface="Calibri" panose="020F0502020204030204" pitchFamily="34" charset="0"/>
                        </a:rPr>
                        <a:t>Governors</a:t>
                      </a:r>
                    </a:p>
                  </a:txBody>
                  <a:tcPr marL="9525" marR="9525" marT="9525" marB="0" anchor="ctr"/>
                </a:tc>
                <a:tc>
                  <a:txBody>
                    <a:bodyPr/>
                    <a:lstStyle/>
                    <a:p>
                      <a:pPr algn="ctr" fontAlgn="ctr"/>
                      <a:r>
                        <a:rPr lang="en-US" sz="2400" b="1" i="0" u="none" strike="noStrike" dirty="0">
                          <a:solidFill>
                            <a:schemeClr val="bg1"/>
                          </a:solidFill>
                          <a:effectLst/>
                          <a:latin typeface="Calibri" panose="020F0502020204030204" pitchFamily="34" charset="0"/>
                        </a:rPr>
                        <a:t>Key Relationship?</a:t>
                      </a:r>
                    </a:p>
                  </a:txBody>
                  <a:tcPr marL="9525" marR="9525" marT="9525" marB="0" anchor="ctr"/>
                </a:tc>
                <a:extLst>
                  <a:ext uri="{0D108BD9-81ED-4DB2-BD59-A6C34878D82A}">
                    <a16:rowId xmlns:a16="http://schemas.microsoft.com/office/drawing/2014/main" val="1719992564"/>
                  </a:ext>
                </a:extLst>
              </a:tr>
              <a:tr h="370840">
                <a:tc>
                  <a:txBody>
                    <a:bodyPr/>
                    <a:lstStyle/>
                    <a:p>
                      <a:pPr algn="ctr" fontAlgn="ctr"/>
                      <a:r>
                        <a:rPr lang="en-US" sz="24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Annas (Ananias)</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Tiberias</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Quirinius</a:t>
                      </a:r>
                    </a:p>
                  </a:txBody>
                  <a:tcPr marL="9525" marR="9525" marT="9525" marB="0" anchor="ctr"/>
                </a:tc>
                <a:tc>
                  <a:txBody>
                    <a:bodyPr/>
                    <a:lstStyle/>
                    <a:p>
                      <a:pPr algn="l" fontAlgn="ctr"/>
                      <a:r>
                        <a:rPr lang="en-US" sz="2400" b="1" i="0" u="none" strike="noStrike">
                          <a:solidFill>
                            <a:srgbClr val="000000"/>
                          </a:solidFill>
                          <a:effectLst/>
                          <a:latin typeface="Calibri" panose="020F0502020204030204" pitchFamily="34" charset="0"/>
                        </a:rPr>
                        <a:t> </a:t>
                      </a:r>
                    </a:p>
                  </a:txBody>
                  <a:tcPr marL="9525" marR="9525" marT="9525" marB="0" anchor="ctr"/>
                </a:tc>
                <a:extLst>
                  <a:ext uri="{0D108BD9-81ED-4DB2-BD59-A6C34878D82A}">
                    <a16:rowId xmlns:a16="http://schemas.microsoft.com/office/drawing/2014/main" val="420984038"/>
                  </a:ext>
                </a:extLst>
              </a:tr>
              <a:tr h="370840">
                <a:tc>
                  <a:txBody>
                    <a:bodyPr/>
                    <a:lstStyle/>
                    <a:p>
                      <a:pPr algn="ctr" fontAlgn="ctr"/>
                      <a:r>
                        <a:rPr lang="en-US" sz="2400" b="1" i="0" u="none" strike="noStrike">
                          <a:solidFill>
                            <a:srgbClr val="000000"/>
                          </a:solidFill>
                          <a:effectLst/>
                          <a:latin typeface="Calibri" panose="020F0502020204030204" pitchFamily="34" charset="0"/>
                        </a:rPr>
                        <a:t>15</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Ismael</a:t>
                      </a:r>
                    </a:p>
                  </a:txBody>
                  <a:tcPr marL="9525" marR="9525" marT="9525" marB="0" anchor="ctr"/>
                </a:tc>
                <a:tc>
                  <a:txBody>
                    <a:bodyPr/>
                    <a:lstStyle/>
                    <a:p>
                      <a:pPr algn="ctr" fontAlgn="ct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Valorius Gratus</a:t>
                      </a:r>
                    </a:p>
                  </a:txBody>
                  <a:tcPr marL="9525" marR="9525" marT="9525" marB="0" anchor="ctr"/>
                </a:tc>
                <a:tc>
                  <a:txBody>
                    <a:bodyPr/>
                    <a:lstStyle/>
                    <a:p>
                      <a:pPr algn="l" fontAlgn="ctr"/>
                      <a:r>
                        <a:rPr lang="en-US" sz="2400" b="1" i="0" u="none" strike="noStrike">
                          <a:solidFill>
                            <a:srgbClr val="000000"/>
                          </a:solidFill>
                          <a:effectLst/>
                          <a:latin typeface="Calibri" panose="020F0502020204030204" pitchFamily="34" charset="0"/>
                        </a:rPr>
                        <a:t> </a:t>
                      </a:r>
                    </a:p>
                  </a:txBody>
                  <a:tcPr marL="9525" marR="9525" marT="9525" marB="0" anchor="ctr"/>
                </a:tc>
                <a:extLst>
                  <a:ext uri="{0D108BD9-81ED-4DB2-BD59-A6C34878D82A}">
                    <a16:rowId xmlns:a16="http://schemas.microsoft.com/office/drawing/2014/main" val="2285390473"/>
                  </a:ext>
                </a:extLst>
              </a:tr>
              <a:tr h="370840">
                <a:tc>
                  <a:txBody>
                    <a:bodyPr/>
                    <a:lstStyle/>
                    <a:p>
                      <a:pPr algn="ctr" fontAlgn="ctr"/>
                      <a:r>
                        <a:rPr lang="en-US" sz="2400" b="1" i="0" u="none" strike="noStrike">
                          <a:solidFill>
                            <a:srgbClr val="000000"/>
                          </a:solidFill>
                          <a:effectLst/>
                          <a:latin typeface="Calibri" panose="020F0502020204030204" pitchFamily="34" charset="0"/>
                        </a:rPr>
                        <a:t>16</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Eleazar</a:t>
                      </a:r>
                    </a:p>
                  </a:txBody>
                  <a:tcPr marL="9525" marR="9525" marT="9525" marB="0" anchor="ctr"/>
                </a:tc>
                <a:tc>
                  <a:txBody>
                    <a:bodyPr/>
                    <a:lstStyle/>
                    <a:p>
                      <a:pPr algn="ctr" fontAlgn="ct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2400" b="1" i="0" u="none" strike="noStrike">
                          <a:solidFill>
                            <a:srgbClr val="000000"/>
                          </a:solidFill>
                          <a:effectLst/>
                          <a:latin typeface="Calibri" panose="020F0502020204030204" pitchFamily="34" charset="0"/>
                        </a:rPr>
                        <a:t>son of Annas</a:t>
                      </a:r>
                    </a:p>
                  </a:txBody>
                  <a:tcPr marL="9525" marR="9525" marT="9525" marB="0" anchor="ctr"/>
                </a:tc>
                <a:extLst>
                  <a:ext uri="{0D108BD9-81ED-4DB2-BD59-A6C34878D82A}">
                    <a16:rowId xmlns:a16="http://schemas.microsoft.com/office/drawing/2014/main" val="480572672"/>
                  </a:ext>
                </a:extLst>
              </a:tr>
              <a:tr h="370840">
                <a:tc>
                  <a:txBody>
                    <a:bodyPr/>
                    <a:lstStyle/>
                    <a:p>
                      <a:pPr algn="ctr" fontAlgn="ctr"/>
                      <a:r>
                        <a:rPr lang="en-US" sz="2400" b="1" i="0" u="none" strike="noStrike">
                          <a:solidFill>
                            <a:srgbClr val="000000"/>
                          </a:solidFill>
                          <a:effectLst/>
                          <a:latin typeface="Calibri" panose="020F0502020204030204" pitchFamily="34" charset="0"/>
                        </a:rPr>
                        <a:t>17</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Simon</a:t>
                      </a:r>
                    </a:p>
                  </a:txBody>
                  <a:tcPr marL="9525" marR="9525" marT="9525" marB="0" anchor="ctr"/>
                </a:tc>
                <a:tc>
                  <a:txBody>
                    <a:bodyPr/>
                    <a:lstStyle/>
                    <a:p>
                      <a:pPr algn="ctr" fontAlgn="ct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 </a:t>
                      </a:r>
                    </a:p>
                  </a:txBody>
                  <a:tcPr marL="9525" marR="9525" marT="9525" marB="0" anchor="ctr"/>
                </a:tc>
                <a:tc>
                  <a:txBody>
                    <a:bodyPr/>
                    <a:lstStyle/>
                    <a:p>
                      <a:pPr algn="l" fontAlgn="ctr"/>
                      <a:r>
                        <a:rPr lang="en-US" sz="2400" b="1" i="0" u="none" strike="noStrike">
                          <a:solidFill>
                            <a:srgbClr val="000000"/>
                          </a:solidFill>
                          <a:effectLst/>
                          <a:latin typeface="Calibri" panose="020F0502020204030204" pitchFamily="34" charset="0"/>
                        </a:rPr>
                        <a:t>son of Annas</a:t>
                      </a:r>
                    </a:p>
                  </a:txBody>
                  <a:tcPr marL="9525" marR="9525" marT="9525" marB="0" anchor="ctr"/>
                </a:tc>
                <a:extLst>
                  <a:ext uri="{0D108BD9-81ED-4DB2-BD59-A6C34878D82A}">
                    <a16:rowId xmlns:a16="http://schemas.microsoft.com/office/drawing/2014/main" val="499462355"/>
                  </a:ext>
                </a:extLst>
              </a:tr>
              <a:tr h="370840">
                <a:tc>
                  <a:txBody>
                    <a:bodyPr/>
                    <a:lstStyle/>
                    <a:p>
                      <a:pPr algn="ctr" fontAlgn="ctr"/>
                      <a:r>
                        <a:rPr lang="en-US" sz="2400" b="1"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Joseph (Caiaphas)</a:t>
                      </a:r>
                    </a:p>
                  </a:txBody>
                  <a:tcPr marL="9525" marR="9525" marT="9525" marB="0" anchor="ctr"/>
                </a:tc>
                <a:tc>
                  <a:txBody>
                    <a:bodyPr/>
                    <a:lstStyle/>
                    <a:p>
                      <a:pPr algn="ctr" fontAlgn="ct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Pontius Pilate</a:t>
                      </a:r>
                    </a:p>
                  </a:txBody>
                  <a:tcPr marL="9525" marR="9525" marT="9525" marB="0" anchor="ctr"/>
                </a:tc>
                <a:tc>
                  <a:txBody>
                    <a:bodyPr/>
                    <a:lstStyle/>
                    <a:p>
                      <a:pPr algn="l" fontAlgn="ctr"/>
                      <a:r>
                        <a:rPr lang="en-US" sz="2400" b="1" i="0" u="none" strike="noStrike" dirty="0">
                          <a:solidFill>
                            <a:srgbClr val="000000"/>
                          </a:solidFill>
                          <a:effectLst/>
                          <a:latin typeface="Calibri" panose="020F0502020204030204" pitchFamily="34" charset="0"/>
                        </a:rPr>
                        <a:t>Annas’ son-in-law</a:t>
                      </a:r>
                    </a:p>
                  </a:txBody>
                  <a:tcPr marL="9525" marR="9525" marT="9525" marB="0" anchor="ctr"/>
                </a:tc>
                <a:extLst>
                  <a:ext uri="{0D108BD9-81ED-4DB2-BD59-A6C34878D82A}">
                    <a16:rowId xmlns:a16="http://schemas.microsoft.com/office/drawing/2014/main" val="4072051821"/>
                  </a:ext>
                </a:extLst>
              </a:tr>
              <a:tr h="370840">
                <a:tc>
                  <a:txBody>
                    <a:bodyPr/>
                    <a:lstStyle/>
                    <a:p>
                      <a:pPr algn="ctr" fontAlgn="ctr"/>
                      <a:r>
                        <a:rPr lang="en-US" sz="2400" b="1" i="0" u="none" strike="noStrike">
                          <a:solidFill>
                            <a:srgbClr val="000000"/>
                          </a:solidFill>
                          <a:effectLst/>
                          <a:latin typeface="Calibri" panose="020F0502020204030204" pitchFamily="34" charset="0"/>
                        </a:rPr>
                        <a:t>35</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Jonathan</a:t>
                      </a:r>
                    </a:p>
                  </a:txBody>
                  <a:tcPr marL="9525" marR="9525" marT="9525" marB="0" anchor="ctr"/>
                </a:tc>
                <a:tc>
                  <a:txBody>
                    <a:bodyPr/>
                    <a:lstStyle/>
                    <a:p>
                      <a:pPr algn="ctr" fontAlgn="ctr"/>
                      <a:endParaRPr lang="en-US" sz="2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Vitellius</a:t>
                      </a:r>
                    </a:p>
                  </a:txBody>
                  <a:tcPr marL="9525" marR="9525" marT="9525" marB="0" anchor="ctr"/>
                </a:tc>
                <a:tc>
                  <a:txBody>
                    <a:bodyPr/>
                    <a:lstStyle/>
                    <a:p>
                      <a:pPr algn="l" fontAlgn="ctr"/>
                      <a:r>
                        <a:rPr lang="en-US" sz="2400" b="1" i="0" u="none" strike="noStrike">
                          <a:solidFill>
                            <a:srgbClr val="000000"/>
                          </a:solidFill>
                          <a:effectLst/>
                          <a:latin typeface="Calibri" panose="020F0502020204030204" pitchFamily="34" charset="0"/>
                        </a:rPr>
                        <a:t>son of Annas</a:t>
                      </a:r>
                    </a:p>
                  </a:txBody>
                  <a:tcPr marL="9525" marR="9525" marT="9525" marB="0" anchor="ctr"/>
                </a:tc>
                <a:extLst>
                  <a:ext uri="{0D108BD9-81ED-4DB2-BD59-A6C34878D82A}">
                    <a16:rowId xmlns:a16="http://schemas.microsoft.com/office/drawing/2014/main" val="1141806598"/>
                  </a:ext>
                </a:extLst>
              </a:tr>
              <a:tr h="370840">
                <a:tc>
                  <a:txBody>
                    <a:bodyPr/>
                    <a:lstStyle/>
                    <a:p>
                      <a:pPr algn="ctr" fontAlgn="ctr"/>
                      <a:r>
                        <a:rPr lang="en-US" sz="2400" b="1" i="0" u="none" strike="noStrike">
                          <a:solidFill>
                            <a:srgbClr val="000000"/>
                          </a:solidFill>
                          <a:effectLst/>
                          <a:latin typeface="Calibri" panose="020F0502020204030204" pitchFamily="34" charset="0"/>
                        </a:rPr>
                        <a:t>37</a:t>
                      </a:r>
                    </a:p>
                  </a:txBody>
                  <a:tcPr marL="9525" marR="9525" marT="9525" marB="0" anchor="ctr"/>
                </a:tc>
                <a:tc>
                  <a:txBody>
                    <a:bodyPr/>
                    <a:lstStyle/>
                    <a:p>
                      <a:pPr algn="ctr" fontAlgn="ctr"/>
                      <a:r>
                        <a:rPr lang="en-US" sz="2400" b="1" i="0" u="none" strike="noStrike" dirty="0">
                          <a:solidFill>
                            <a:srgbClr val="000000"/>
                          </a:solidFill>
                          <a:effectLst/>
                          <a:latin typeface="Calibri" panose="020F0502020204030204" pitchFamily="34" charset="0"/>
                        </a:rPr>
                        <a:t>Theophilus</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Caligula</a:t>
                      </a:r>
                    </a:p>
                  </a:txBody>
                  <a:tcPr marL="9525" marR="9525" marT="9525" marB="0" anchor="ctr"/>
                </a:tc>
                <a:tc>
                  <a:txBody>
                    <a:bodyPr/>
                    <a:lstStyle/>
                    <a:p>
                      <a:pPr algn="ctr" fontAlgn="ctr"/>
                      <a:r>
                        <a:rPr lang="en-US" sz="2400" b="1" i="0" u="none" strike="noStrike">
                          <a:solidFill>
                            <a:srgbClr val="000000"/>
                          </a:solidFill>
                          <a:effectLst/>
                          <a:latin typeface="Calibri" panose="020F0502020204030204" pitchFamily="34" charset="0"/>
                        </a:rPr>
                        <a:t> </a:t>
                      </a:r>
                    </a:p>
                  </a:txBody>
                  <a:tcPr marL="9525" marR="9525" marT="9525" marB="0" anchor="ctr"/>
                </a:tc>
                <a:tc>
                  <a:txBody>
                    <a:bodyPr/>
                    <a:lstStyle/>
                    <a:p>
                      <a:pPr algn="l" fontAlgn="ctr"/>
                      <a:r>
                        <a:rPr lang="en-US" sz="2400" b="1" i="0" u="none" strike="noStrike" dirty="0">
                          <a:solidFill>
                            <a:srgbClr val="000000"/>
                          </a:solidFill>
                          <a:effectLst/>
                          <a:latin typeface="Calibri" panose="020F0502020204030204" pitchFamily="34" charset="0"/>
                        </a:rPr>
                        <a:t>son of Annas</a:t>
                      </a:r>
                    </a:p>
                  </a:txBody>
                  <a:tcPr marL="9525" marR="9525" marT="9525" marB="0" anchor="ctr"/>
                </a:tc>
                <a:extLst>
                  <a:ext uri="{0D108BD9-81ED-4DB2-BD59-A6C34878D82A}">
                    <a16:rowId xmlns:a16="http://schemas.microsoft.com/office/drawing/2014/main" val="1009057227"/>
                  </a:ext>
                </a:extLst>
              </a:tr>
            </a:tbl>
          </a:graphicData>
        </a:graphic>
      </p:graphicFrame>
    </p:spTree>
    <p:extLst>
      <p:ext uri="{BB962C8B-B14F-4D97-AF65-F5344CB8AC3E}">
        <p14:creationId xmlns:p14="http://schemas.microsoft.com/office/powerpoint/2010/main" val="146137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Book of Acts Chapter 9 Acts 9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24732"/>
            <a:ext cx="6242735" cy="468205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The three phases of the 100m sprint | Download Scientific Diagram">
            <a:extLst>
              <a:ext uri="{FF2B5EF4-FFF2-40B4-BE49-F238E27FC236}">
                <a16:creationId xmlns:a16="http://schemas.microsoft.com/office/drawing/2014/main" id="{727E2CBC-B44A-C9FC-FB4A-4744A2E369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6CC98A78-AD30-FC2B-4FF7-BAE444100B12}"/>
              </a:ext>
            </a:extLst>
          </p:cNvPr>
          <p:cNvSpPr/>
          <p:nvPr/>
        </p:nvSpPr>
        <p:spPr>
          <a:xfrm rot="5400000">
            <a:off x="8526967" y="2517498"/>
            <a:ext cx="472751" cy="11076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11" descr="Book of Acts Chapter 22 Theme:Paul's defense before the mob at Jerusalem. -  ppt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3" descr="Book of Acts Chapter 22 Theme:Paul's defense before the mob at Jerusalem. -  ppt downlo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5" descr="Book of Acts Chapter 22 Theme:Paul's defense before the mob at Jerusalem. -  ppt downloa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B01BB2E-7DAE-955C-2EC7-8A707E7AFF6D}"/>
              </a:ext>
            </a:extLst>
          </p:cNvPr>
          <p:cNvSpPr>
            <a:spLocks noGrp="1"/>
          </p:cNvSpPr>
          <p:nvPr>
            <p:ph type="title"/>
          </p:nvPr>
        </p:nvSpPr>
        <p:spPr>
          <a:xfrm>
            <a:off x="612775" y="365125"/>
            <a:ext cx="10741025" cy="1325563"/>
          </a:xfrm>
        </p:spPr>
        <p:txBody>
          <a:bodyPr>
            <a:normAutofit/>
          </a:bodyPr>
          <a:lstStyle/>
          <a:p>
            <a:r>
              <a:rPr lang="en-US" sz="2800" b="1" i="1" kern="100" dirty="0">
                <a:effectLst/>
                <a:latin typeface="Calibri" panose="020F0502020204030204" pitchFamily="34" charset="0"/>
                <a:ea typeface="Calibri" panose="020F0502020204030204" pitchFamily="34" charset="0"/>
                <a:cs typeface="Arial" panose="020B0604020202020204" pitchFamily="34" charset="0"/>
              </a:rPr>
              <a:t>2) he asked for himself, letters to the synagogues in Damascus, in order that if he would find anyone of the Way there, men or women, he might bring them bound helplessly to Jerusalem. </a:t>
            </a:r>
            <a:r>
              <a:rPr lang="en-US" sz="2800" b="1" kern="100" dirty="0">
                <a:effectLst/>
                <a:latin typeface="Calibri" panose="020F0502020204030204" pitchFamily="34" charset="0"/>
                <a:ea typeface="Calibri" panose="020F0502020204030204" pitchFamily="34" charset="0"/>
                <a:cs typeface="Arial" panose="020B0604020202020204" pitchFamily="34" charset="0"/>
              </a:rPr>
              <a:t>[PJT]</a:t>
            </a:r>
            <a:endParaRPr lang="en-US" sz="2800" dirty="0"/>
          </a:p>
        </p:txBody>
      </p:sp>
      <p:sp>
        <p:nvSpPr>
          <p:cNvPr id="3" name="Content Placeholder 2">
            <a:extLst>
              <a:ext uri="{FF2B5EF4-FFF2-40B4-BE49-F238E27FC236}">
                <a16:creationId xmlns:a16="http://schemas.microsoft.com/office/drawing/2014/main" id="{02D4E718-113A-397C-5124-B71025324FAD}"/>
              </a:ext>
            </a:extLst>
          </p:cNvPr>
          <p:cNvSpPr>
            <a:spLocks noGrp="1"/>
          </p:cNvSpPr>
          <p:nvPr>
            <p:ph sz="half" idx="1"/>
          </p:nvPr>
        </p:nvSpPr>
        <p:spPr>
          <a:xfrm>
            <a:off x="612775" y="2090089"/>
            <a:ext cx="5181600" cy="4351338"/>
          </a:xfrm>
        </p:spPr>
        <p:txBody>
          <a:bodyPr anchor="ctr"/>
          <a:lstStyle/>
          <a:p>
            <a:r>
              <a:rPr lang="en-US" dirty="0"/>
              <a:t>Julius Caesar gave title of ethnarch to Hyrcanus II, giving authority over Jews all over the world</a:t>
            </a:r>
          </a:p>
          <a:p>
            <a:r>
              <a:rPr lang="en-US" dirty="0"/>
              <a:t>Over 100 years later, that authority was never canceled!</a:t>
            </a:r>
          </a:p>
        </p:txBody>
      </p:sp>
    </p:spTree>
    <p:extLst>
      <p:ext uri="{BB962C8B-B14F-4D97-AF65-F5344CB8AC3E}">
        <p14:creationId xmlns:p14="http://schemas.microsoft.com/office/powerpoint/2010/main" val="99310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6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8" y="-245772"/>
            <a:ext cx="5876925"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descr="Why Didn't Paul Immediately Go to Jerusalem? - Reading Ac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Left Brace 1"/>
          <p:cNvSpPr/>
          <p:nvPr/>
        </p:nvSpPr>
        <p:spPr>
          <a:xfrm>
            <a:off x="6218725" y="147659"/>
            <a:ext cx="773723" cy="2715240"/>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781800" y="258983"/>
            <a:ext cx="5410200" cy="3170099"/>
          </a:xfrm>
          <a:prstGeom prst="rect">
            <a:avLst/>
          </a:prstGeom>
          <a:noFill/>
        </p:spPr>
        <p:txBody>
          <a:bodyPr wrap="square" rtlCol="0">
            <a:spAutoFit/>
          </a:bodyPr>
          <a:lstStyle/>
          <a:p>
            <a:pPr marL="342900" indent="-342900">
              <a:buFont typeface="Wingdings" panose="05000000000000000000" pitchFamily="2" charset="2"/>
              <a:buChar char="q"/>
            </a:pPr>
            <a:r>
              <a:rPr lang="en-US" sz="2000" b="1" dirty="0">
                <a:highlight>
                  <a:srgbClr val="FF0000"/>
                </a:highlight>
              </a:rPr>
              <a:t>INHABITED SINCE 8000 BC</a:t>
            </a:r>
          </a:p>
          <a:p>
            <a:pPr marL="342900" indent="-342900">
              <a:buFont typeface="Wingdings" panose="05000000000000000000" pitchFamily="2" charset="2"/>
              <a:buChar char="q"/>
            </a:pPr>
            <a:endParaRPr lang="en-US" sz="2000" b="1" dirty="0">
              <a:highlight>
                <a:srgbClr val="FF0000"/>
              </a:highlight>
            </a:endParaRPr>
          </a:p>
          <a:p>
            <a:pPr marL="342900" indent="-342900">
              <a:buFont typeface="Wingdings" panose="05000000000000000000" pitchFamily="2" charset="2"/>
              <a:buChar char="q"/>
            </a:pPr>
            <a:r>
              <a:rPr lang="en-US" sz="2000" b="1" dirty="0">
                <a:highlight>
                  <a:srgbClr val="FF0000"/>
                </a:highlight>
              </a:rPr>
              <a:t>ROMAN GENERAL POMPEY, CLAIMED IT FOR THE ROMAN EMPIRE IN 65 BC</a:t>
            </a:r>
          </a:p>
          <a:p>
            <a:pPr marL="342900" indent="-342900">
              <a:buFont typeface="Wingdings" panose="05000000000000000000" pitchFamily="2" charset="2"/>
              <a:buChar char="q"/>
            </a:pPr>
            <a:endParaRPr lang="en-US" sz="2000" b="1" dirty="0">
              <a:highlight>
                <a:srgbClr val="FF0000"/>
              </a:highlight>
            </a:endParaRPr>
          </a:p>
          <a:p>
            <a:pPr marL="342900" indent="-342900">
              <a:buFont typeface="Wingdings" panose="05000000000000000000" pitchFamily="2" charset="2"/>
              <a:buChar char="q"/>
            </a:pPr>
            <a:r>
              <a:rPr lang="en-US" sz="2000" b="1" dirty="0">
                <a:highlight>
                  <a:srgbClr val="FF0000"/>
                </a:highlight>
              </a:rPr>
              <a:t>HAD A LARGE JEWISH POPULATION</a:t>
            </a:r>
          </a:p>
          <a:p>
            <a:pPr marL="342900" indent="-342900">
              <a:buFont typeface="Wingdings" panose="05000000000000000000" pitchFamily="2" charset="2"/>
              <a:buChar char="q"/>
            </a:pPr>
            <a:endParaRPr lang="en-US" sz="2000" b="1" dirty="0">
              <a:highlight>
                <a:srgbClr val="FF0000"/>
              </a:highlight>
            </a:endParaRPr>
          </a:p>
          <a:p>
            <a:pPr marL="342900" indent="-342900">
              <a:buFont typeface="Wingdings" panose="05000000000000000000" pitchFamily="2" charset="2"/>
              <a:buChar char="q"/>
            </a:pPr>
            <a:r>
              <a:rPr lang="en-US" sz="2000" b="1" dirty="0">
                <a:highlight>
                  <a:srgbClr val="FF0000"/>
                </a:highlight>
              </a:rPr>
              <a:t>CITY WALL HAD 7 GATES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p:txBody>
      </p:sp>
      <p:pic>
        <p:nvPicPr>
          <p:cNvPr id="13" name="Picture 4" descr="Damascus Walls - www.BiblePictureGaller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817" y="3023593"/>
            <a:ext cx="2973174" cy="16517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amascus walls showing Straight Street through the arch - www.BiblePictureGallery.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364" y="4890510"/>
            <a:ext cx="3541481" cy="19674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Why Didn't Paul Immediately Go to Jerusalem? - Reading A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1990" y="2774659"/>
            <a:ext cx="2880945" cy="21496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263. Wall of St. Paul in Damascus, showing the window (marked with a cross)  from which he escaped — Calisphe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8817" y="4675357"/>
            <a:ext cx="2897581" cy="2142656"/>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6CC98A78-AD30-FC2B-4FF7-BAE444100B12}"/>
              </a:ext>
            </a:extLst>
          </p:cNvPr>
          <p:cNvSpPr/>
          <p:nvPr/>
        </p:nvSpPr>
        <p:spPr>
          <a:xfrm rot="5400000">
            <a:off x="4793846" y="735005"/>
            <a:ext cx="719834" cy="1468260"/>
          </a:xfrm>
          <a:prstGeom prst="ellipse">
            <a:avLst/>
          </a:prstGeom>
          <a:noFill/>
          <a:ln w="825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A28E6E-152A-27AF-6556-21B8EBE4C15F}"/>
              </a:ext>
            </a:extLst>
          </p:cNvPr>
          <p:cNvSpPr txBox="1"/>
          <p:nvPr/>
        </p:nvSpPr>
        <p:spPr>
          <a:xfrm>
            <a:off x="-50532" y="5569280"/>
            <a:ext cx="5989349" cy="523220"/>
          </a:xfrm>
          <a:prstGeom prst="rect">
            <a:avLst/>
          </a:prstGeom>
          <a:solidFill>
            <a:schemeClr val="accent2">
              <a:lumMod val="60000"/>
              <a:lumOff val="40000"/>
            </a:schemeClr>
          </a:solidFill>
        </p:spPr>
        <p:txBody>
          <a:bodyPr wrap="square" rtlCol="0">
            <a:spAutoFit/>
          </a:bodyPr>
          <a:lstStyle/>
          <a:p>
            <a:r>
              <a:rPr lang="en-US" sz="2800" dirty="0"/>
              <a:t>150 miles from Jerusalem to Damascus</a:t>
            </a:r>
          </a:p>
        </p:txBody>
      </p:sp>
    </p:spTree>
    <p:extLst>
      <p:ext uri="{BB962C8B-B14F-4D97-AF65-F5344CB8AC3E}">
        <p14:creationId xmlns:p14="http://schemas.microsoft.com/office/powerpoint/2010/main" val="231895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7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8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heel(1)">
                                      <p:cBhvr>
                                        <p:cTn id="41" dur="2000"/>
                                        <p:tgtEl>
                                          <p:spTgt spid="13"/>
                                        </p:tgtEl>
                                      </p:cBhvr>
                                    </p:animEffect>
                                  </p:childTnLst>
                                </p:cTn>
                              </p:par>
                            </p:childTnLst>
                          </p:cTn>
                        </p:par>
                        <p:par>
                          <p:cTn id="42" fill="hold">
                            <p:stCondLst>
                              <p:cond delay="2000"/>
                            </p:stCondLst>
                            <p:childTnLst>
                              <p:par>
                                <p:cTn id="43" presetID="21" presetClass="entr" presetSubtype="1"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1)">
                                      <p:cBhvr>
                                        <p:cTn id="45" dur="2000"/>
                                        <p:tgtEl>
                                          <p:spTgt spid="15"/>
                                        </p:tgtEl>
                                      </p:cBhvr>
                                    </p:animEffect>
                                  </p:childTnLst>
                                </p:cTn>
                              </p:par>
                            </p:childTnLst>
                          </p:cTn>
                        </p:par>
                        <p:par>
                          <p:cTn id="46" fill="hold">
                            <p:stCondLst>
                              <p:cond delay="4000"/>
                            </p:stCondLst>
                            <p:childTnLst>
                              <p:par>
                                <p:cTn id="47" presetID="21" presetClass="entr" presetSubtype="1"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heel(1)">
                                      <p:cBhvr>
                                        <p:cTn id="49" dur="2000"/>
                                        <p:tgtEl>
                                          <p:spTgt spid="14"/>
                                        </p:tgtEl>
                                      </p:cBhvr>
                                    </p:animEffect>
                                  </p:childTnLst>
                                </p:cTn>
                              </p:par>
                            </p:childTnLst>
                          </p:cTn>
                        </p:par>
                        <p:par>
                          <p:cTn id="50" fill="hold">
                            <p:stCondLst>
                              <p:cond delay="6000"/>
                            </p:stCondLst>
                            <p:childTnLst>
                              <p:par>
                                <p:cTn id="51" presetID="21" presetClass="entr" presetSubtype="1"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heel(1)">
                                      <p:cBhvr>
                                        <p:cTn id="5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30F8D-4DD9-5364-1C3B-5A9CE6BB20B5}"/>
              </a:ext>
            </a:extLst>
          </p:cNvPr>
          <p:cNvSpPr>
            <a:spLocks noGrp="1"/>
          </p:cNvSpPr>
          <p:nvPr>
            <p:ph type="title"/>
          </p:nvPr>
        </p:nvSpPr>
        <p:spPr/>
        <p:txBody>
          <a:bodyPr/>
          <a:lstStyle/>
          <a:p>
            <a:r>
              <a:rPr lang="en-US" dirty="0"/>
              <a:t>“The Way”</a:t>
            </a:r>
          </a:p>
        </p:txBody>
      </p:sp>
      <p:sp>
        <p:nvSpPr>
          <p:cNvPr id="5" name="Content Placeholder 4">
            <a:extLst>
              <a:ext uri="{FF2B5EF4-FFF2-40B4-BE49-F238E27FC236}">
                <a16:creationId xmlns:a16="http://schemas.microsoft.com/office/drawing/2014/main" id="{33282E59-1F65-9A01-0513-AFF1E5655620}"/>
              </a:ext>
            </a:extLst>
          </p:cNvPr>
          <p:cNvSpPr>
            <a:spLocks noGrp="1"/>
          </p:cNvSpPr>
          <p:nvPr>
            <p:ph sz="half" idx="1"/>
          </p:nvPr>
        </p:nvSpPr>
        <p:spPr/>
        <p:txBody>
          <a:bodyPr/>
          <a:lstStyle/>
          <a:p>
            <a:r>
              <a:rPr lang="en-US" dirty="0"/>
              <a:t>Even Jesus’ opponents knew He taught the Way of God (Matthew 22:16; </a:t>
            </a:r>
            <a:br>
              <a:rPr lang="en-US" dirty="0"/>
            </a:br>
            <a:r>
              <a:rPr lang="en-US" dirty="0"/>
              <a:t>Mark 12:14; Luke 20:21)</a:t>
            </a:r>
          </a:p>
          <a:p>
            <a:r>
              <a:rPr lang="en-US" dirty="0"/>
              <a:t>Greek translation of</a:t>
            </a:r>
            <a:br>
              <a:rPr lang="en-US" dirty="0"/>
            </a:br>
            <a:r>
              <a:rPr lang="en-US" dirty="0"/>
              <a:t>Hebrew ח</a:t>
            </a:r>
            <a:r>
              <a:rPr lang="he-IL" dirty="0"/>
              <a:t>לכה</a:t>
            </a:r>
            <a:r>
              <a:rPr lang="en-US" dirty="0"/>
              <a:t> or “walk”</a:t>
            </a:r>
          </a:p>
          <a:p>
            <a:r>
              <a:rPr lang="en-US" dirty="0"/>
              <a:t>Reference to the “way of the Lord” in Isaiah 40:3?</a:t>
            </a:r>
          </a:p>
        </p:txBody>
      </p:sp>
      <p:sp>
        <p:nvSpPr>
          <p:cNvPr id="6" name="Content Placeholder 5">
            <a:extLst>
              <a:ext uri="{FF2B5EF4-FFF2-40B4-BE49-F238E27FC236}">
                <a16:creationId xmlns:a16="http://schemas.microsoft.com/office/drawing/2014/main" id="{EDEAF4E5-61AE-A4D0-460F-DEAEF8E35D1A}"/>
              </a:ext>
            </a:extLst>
          </p:cNvPr>
          <p:cNvSpPr>
            <a:spLocks noGrp="1"/>
          </p:cNvSpPr>
          <p:nvPr>
            <p:ph sz="half" idx="2"/>
          </p:nvPr>
        </p:nvSpPr>
        <p:spPr/>
        <p:txBody>
          <a:bodyPr/>
          <a:lstStyle/>
          <a:p>
            <a:r>
              <a:rPr lang="en-US" dirty="0"/>
              <a:t>6x in Acts, it seems equivalent to the church</a:t>
            </a:r>
            <a:br>
              <a:rPr lang="en-US" dirty="0"/>
            </a:br>
            <a:r>
              <a:rPr lang="en-US" dirty="0"/>
              <a:t>(9:2; 19:9, 23; 22:4; </a:t>
            </a:r>
            <a:br>
              <a:rPr lang="en-US" dirty="0"/>
            </a:br>
            <a:r>
              <a:rPr lang="en-US" dirty="0"/>
              <a:t>24: 14, 22)</a:t>
            </a:r>
          </a:p>
          <a:p>
            <a:r>
              <a:rPr lang="en-US" dirty="0"/>
              <a:t>Mostly hostile to the Way</a:t>
            </a:r>
          </a:p>
          <a:p>
            <a:r>
              <a:rPr lang="en-US" dirty="0"/>
              <a:t>“way of salvation” 16:17</a:t>
            </a:r>
          </a:p>
          <a:p>
            <a:r>
              <a:rPr lang="en-US" dirty="0"/>
              <a:t>“Way of the Lord” 18:25 </a:t>
            </a:r>
          </a:p>
        </p:txBody>
      </p:sp>
    </p:spTree>
    <p:extLst>
      <p:ext uri="{BB962C8B-B14F-4D97-AF65-F5344CB8AC3E}">
        <p14:creationId xmlns:p14="http://schemas.microsoft.com/office/powerpoint/2010/main" val="19657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4EBD0-AF3A-91DA-2A3A-559B58F5B4C8}"/>
              </a:ext>
            </a:extLst>
          </p:cNvPr>
          <p:cNvSpPr>
            <a:spLocks noGrp="1"/>
          </p:cNvSpPr>
          <p:nvPr>
            <p:ph type="title"/>
          </p:nvPr>
        </p:nvSpPr>
        <p:spPr/>
        <p:txBody>
          <a:bodyPr>
            <a:normAutofit/>
          </a:bodyPr>
          <a:lstStyle/>
          <a:p>
            <a:r>
              <a:rPr lang="en-US" sz="3200" i="1" dirty="0"/>
              <a:t>3) Then, he was traveling and coming near to Damascus, suddenly a light from heaven flashed around him, </a:t>
            </a:r>
            <a:r>
              <a:rPr lang="en-US" sz="3200" dirty="0"/>
              <a:t>[PJT]</a:t>
            </a:r>
          </a:p>
        </p:txBody>
      </p:sp>
      <p:pic>
        <p:nvPicPr>
          <p:cNvPr id="8" name="Content Placeholder 7" descr="A person kneeling on a hill with arms outstretched&#10;&#10;Description automatically generated with medium confidence">
            <a:extLst>
              <a:ext uri="{FF2B5EF4-FFF2-40B4-BE49-F238E27FC236}">
                <a16:creationId xmlns:a16="http://schemas.microsoft.com/office/drawing/2014/main" id="{031DD1BE-C49A-6CF8-91CC-1AF6F529FE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838" y="1825625"/>
            <a:ext cx="8458324" cy="4351338"/>
          </a:xfrm>
          <a:ln w="63500">
            <a:solidFill>
              <a:schemeClr val="accent2">
                <a:lumMod val="75000"/>
              </a:schemeClr>
            </a:solidFill>
          </a:ln>
        </p:spPr>
      </p:pic>
    </p:spTree>
    <p:extLst>
      <p:ext uri="{BB962C8B-B14F-4D97-AF65-F5344CB8AC3E}">
        <p14:creationId xmlns:p14="http://schemas.microsoft.com/office/powerpoint/2010/main" val="2847691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1A5431D-6A37-49EC-913C-A3C7612C2657}" vid="{9C1B909C-0AD5-45A2-91F5-4E7713D509C4}"/>
    </a:ext>
  </a:extLst>
</a:theme>
</file>

<file path=docProps/app.xml><?xml version="1.0" encoding="utf-8"?>
<Properties xmlns="http://schemas.openxmlformats.org/officeDocument/2006/extended-properties" xmlns:vt="http://schemas.openxmlformats.org/officeDocument/2006/docPropsVTypes">
  <Template>Damascus</Template>
  <TotalTime>779</TotalTime>
  <Words>1219</Words>
  <Application>Microsoft Office PowerPoint</Application>
  <PresentationFormat>Widescreen</PresentationFormat>
  <Paragraphs>146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Preparing to Teach Acts 9-10</vt:lpstr>
      <vt:lpstr>NOTE: Luke Uses Cinematic Cuts</vt:lpstr>
      <vt:lpstr>From Acts 8 - 9</vt:lpstr>
      <vt:lpstr>1) But Saul, still breathing threatening and slaughter toward the disciples of the Lord, came before the High Priest, [PJT]</vt:lpstr>
      <vt:lpstr>PowerPoint Presentation</vt:lpstr>
      <vt:lpstr>2) he asked for himself, letters to the synagogues in Damascus, in order that if he would find anyone of the Way there, men or women, he might bring them bound helplessly to Jerusalem. [PJT]</vt:lpstr>
      <vt:lpstr>PowerPoint Presentation</vt:lpstr>
      <vt:lpstr>“The Way”</vt:lpstr>
      <vt:lpstr>3) Then, he was traveling and coming near to Damascus, suddenly a light from heaven flashed around him, [PJT]</vt:lpstr>
      <vt:lpstr>Three Conversion Accounts</vt:lpstr>
      <vt:lpstr>Emphasis Established By Conversation</vt:lpstr>
      <vt:lpstr>4) And he fell on the earth, hearing a voice saying to him, “Saul, Saul, why are you persecuting me?” [PJT]</vt:lpstr>
      <vt:lpstr>Five Elements in the First Dialogue</vt:lpstr>
      <vt:lpstr>PowerPoint Presentation</vt:lpstr>
      <vt:lpstr>Ananias Called to Disciple (9:10-19)</vt:lpstr>
      <vt:lpstr>Five Aspects of Ananias’ Vision &amp; Speech</vt:lpstr>
      <vt:lpstr>PowerPoint Presentation</vt:lpstr>
      <vt:lpstr>Five Aspects of Ananias’ Vision &amp; Speech</vt:lpstr>
      <vt:lpstr>PowerPoint Presentation</vt:lpstr>
      <vt:lpstr>PowerPoint Presentation</vt:lpstr>
      <vt:lpstr>Peter’s Purpose</vt:lpstr>
      <vt:lpstr>Joppa - Caesarea </vt:lpstr>
      <vt:lpstr>The Scenes Found in Chapter 10</vt:lpstr>
      <vt:lpstr>Responsibilities in Caesarea</vt:lpstr>
      <vt:lpstr>Wealth in Caesarea</vt:lpstr>
      <vt:lpstr>Peter’s Dream</vt:lpstr>
      <vt:lpstr>Peter and Cornelius</vt:lpstr>
      <vt:lpstr>The Significance of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Teach Acts 9-10</dc:title>
  <dc:creator>Johnny Wilson</dc:creator>
  <cp:lastModifiedBy>Johnny Wilson</cp:lastModifiedBy>
  <cp:revision>21</cp:revision>
  <dcterms:created xsi:type="dcterms:W3CDTF">2023-12-06T17:07:56Z</dcterms:created>
  <dcterms:modified xsi:type="dcterms:W3CDTF">2023-12-08T01:20:21Z</dcterms:modified>
</cp:coreProperties>
</file>