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2" r:id="rId10"/>
    <p:sldId id="280" r:id="rId11"/>
    <p:sldId id="265" r:id="rId12"/>
    <p:sldId id="283" r:id="rId13"/>
    <p:sldId id="266" r:id="rId14"/>
    <p:sldId id="267" r:id="rId15"/>
    <p:sldId id="268" r:id="rId16"/>
    <p:sldId id="269" r:id="rId17"/>
    <p:sldId id="270" r:id="rId18"/>
    <p:sldId id="271" r:id="rId19"/>
    <p:sldId id="281" r:id="rId20"/>
    <p:sldId id="282" r:id="rId21"/>
    <p:sldId id="272" r:id="rId22"/>
    <p:sldId id="273" r:id="rId23"/>
    <p:sldId id="284" r:id="rId24"/>
    <p:sldId id="274" r:id="rId25"/>
    <p:sldId id="275" r:id="rId26"/>
    <p:sldId id="276" r:id="rId27"/>
    <p:sldId id="277" r:id="rId28"/>
    <p:sldId id="278" r:id="rId29"/>
    <p:sldId id="279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4BDC-A068-B1B5-80FA-38201336C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9867B-462D-ADDC-BAB7-AAFD79442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573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2A0B-785B-7D8C-DEBC-8C5A5C38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74059-3F4A-7D87-98E8-F617362F7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12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4AC9E5-BE23-462D-9283-5FF4D6E83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3BA2E-AB72-1EB8-9571-A53856E7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96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6137-7280-C3F6-D5D3-1427CDB8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FEED1-01D9-B74C-18C0-6313E1B36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18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3009E-08F1-6B35-4C1B-F43134E9B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E9C8A-A5D4-E6B1-D53A-E0D89D25D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56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38D8-43A8-6237-E5D2-1C26B8B3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F5259-30F9-BCA6-E193-8DB24549B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D704F-3B5C-A9B8-CD6D-97CBBB8E7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86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BFC9-76C4-FD44-1218-2EEAA30C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D1774-AAB7-90C5-C578-734A7B19A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0609AA-C03F-19C8-97D5-56167BB21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C32A0F-DB37-F540-8A90-7B92A413E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0DF34-8F13-B6CA-D3B5-AE10AF40E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15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376C-C10C-1FF8-761E-3C931F7C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97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6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E2B5-10C1-BF7F-266B-B4E65C01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80D0-493F-128D-F1FA-CA61E14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1D165-4D48-3520-19E5-FFCA8F5C9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54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852F-3A09-3671-7653-FBFCFFD4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EFDF4-9FBA-C0C6-B47C-9215933F1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62A57-1D52-FEEF-063B-0D5AEB3F7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0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rock, stone, outdoor&#10;&#10;Description automatically generated">
            <a:extLst>
              <a:ext uri="{FF2B5EF4-FFF2-40B4-BE49-F238E27FC236}">
                <a16:creationId xmlns:a16="http://schemas.microsoft.com/office/drawing/2014/main" id="{C45A0A87-6A03-F6C7-8F04-7E1017F87D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26CAC5-B025-7466-36E5-5CC79AF5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80D5-BA43-CB25-2D63-AA0C9909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6">
              <a:alpha val="77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685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8E38-7539-2651-C755-2081671DA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Preparing to Teach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the Book of Hebrews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FD4A90-CDC3-928A-138D-3C9E43445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43213"/>
          </a:xfrm>
        </p:spPr>
        <p:txBody>
          <a:bodyPr/>
          <a:lstStyle/>
          <a:p>
            <a:r>
              <a:rPr lang="en-US" b="1" dirty="0"/>
              <a:t>Grace Chinese Christian Church</a:t>
            </a:r>
            <a:br>
              <a:rPr lang="en-US" b="1" dirty="0"/>
            </a:br>
            <a:r>
              <a:rPr lang="en-US" b="1" dirty="0"/>
              <a:t>Skokie, IL</a:t>
            </a:r>
          </a:p>
        </p:txBody>
      </p:sp>
    </p:spTree>
    <p:extLst>
      <p:ext uri="{BB962C8B-B14F-4D97-AF65-F5344CB8AC3E}">
        <p14:creationId xmlns:p14="http://schemas.microsoft.com/office/powerpoint/2010/main" val="211531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295231-8726-89A1-0806-985096EC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Was It Written To?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7D5EBA-41F7-97A4-C13E-0E74AC867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don’t know for sure</a:t>
            </a:r>
          </a:p>
          <a:p>
            <a:r>
              <a:rPr lang="en-US" dirty="0"/>
              <a:t>“To The Hebrews” was added later because of all the details</a:t>
            </a:r>
            <a:br>
              <a:rPr lang="en-US" dirty="0"/>
            </a:br>
            <a:r>
              <a:rPr lang="en-US" dirty="0"/>
              <a:t>on the Jewish law and the OT</a:t>
            </a:r>
          </a:p>
          <a:p>
            <a:r>
              <a:rPr lang="en-US" dirty="0"/>
              <a:t>It could have been written to Gentiles who didn’t know anything</a:t>
            </a:r>
            <a:br>
              <a:rPr lang="en-US" dirty="0"/>
            </a:br>
            <a:r>
              <a:rPr lang="en-US" dirty="0"/>
              <a:t>about the Jewish faith and OT</a:t>
            </a:r>
          </a:p>
          <a:p>
            <a:r>
              <a:rPr lang="en-US" dirty="0"/>
              <a:t>It could have been written to Jewish Christians thinking of returning</a:t>
            </a:r>
            <a:br>
              <a:rPr lang="en-US" dirty="0"/>
            </a:br>
            <a:r>
              <a:rPr lang="en-US" dirty="0"/>
              <a:t>to the “safer” Jewish faith because of persecution</a:t>
            </a:r>
          </a:p>
          <a:p>
            <a:r>
              <a:rPr lang="en-US" dirty="0"/>
              <a:t>Locations suggested: Samaria, Jerusalem, Antioch, Caesarea, Colossae, Ephesus, Alexandria, Qumran</a:t>
            </a:r>
          </a:p>
        </p:txBody>
      </p:sp>
    </p:spTree>
    <p:extLst>
      <p:ext uri="{BB962C8B-B14F-4D97-AF65-F5344CB8AC3E}">
        <p14:creationId xmlns:p14="http://schemas.microsoft.com/office/powerpoint/2010/main" val="37035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4801BD-6C1B-FDEC-1423-8D400FC80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Why is it in our Bibles?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D0AED0-7111-495A-727E-1B5490DB1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b="1" dirty="0"/>
              <a:t>It focuses on the superiority of God over all other options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It emphasizes relationship with God over ritual and doctrine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It deals with complacency regarding growing in God’s Truth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It emphasizes “hanging in there” despite persecution and the apparent delay in Christ’s coming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It warns against “religious drift” and complacency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It should be a spur to evangelism</a:t>
            </a:r>
          </a:p>
        </p:txBody>
      </p:sp>
    </p:spTree>
    <p:extLst>
      <p:ext uri="{BB962C8B-B14F-4D97-AF65-F5344CB8AC3E}">
        <p14:creationId xmlns:p14="http://schemas.microsoft.com/office/powerpoint/2010/main" val="3959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BBB1-FE2D-7405-3C85-C4E24372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Introduce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50013-06B6-900C-71B7-14D34C575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are some wrong ways that people think about Jesus?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do some people make fun of the idea that Jesus is</a:t>
            </a:r>
            <a:br>
              <a:rPr lang="en-US" dirty="0"/>
            </a:br>
            <a:r>
              <a:rPr lang="en-US" dirty="0"/>
              <a:t>coming again?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some ways that Christians have a disadvantage in</a:t>
            </a:r>
            <a:br>
              <a:rPr lang="en-US" dirty="0"/>
            </a:br>
            <a:r>
              <a:rPr lang="en-US" dirty="0"/>
              <a:t>worldly/secular society?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some reasons people leave the church, quit serving</a:t>
            </a:r>
            <a:br>
              <a:rPr lang="en-US" dirty="0"/>
            </a:br>
            <a:r>
              <a:rPr lang="en-US" dirty="0"/>
              <a:t>in the church, or even claim to no longer believe in God?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Hebrews say about learning Bible and Theology?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can we look at to encourage us in tough times?</a:t>
            </a:r>
          </a:p>
        </p:txBody>
      </p:sp>
    </p:spTree>
    <p:extLst>
      <p:ext uri="{BB962C8B-B14F-4D97-AF65-F5344CB8AC3E}">
        <p14:creationId xmlns:p14="http://schemas.microsoft.com/office/powerpoint/2010/main" val="30694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3A88-6848-7428-C994-1B68822A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2483"/>
          </a:xfrm>
        </p:spPr>
        <p:txBody>
          <a:bodyPr>
            <a:normAutofit fontScale="90000"/>
          </a:bodyPr>
          <a:lstStyle/>
          <a:p>
            <a:r>
              <a:rPr lang="en-US" dirty="0"/>
              <a:t>But What’s It All About?</a:t>
            </a:r>
            <a:br>
              <a:rPr lang="en-US" dirty="0"/>
            </a:br>
            <a:r>
              <a:rPr lang="en-US" dirty="0"/>
              <a:t>Here Are Some Ways to Look At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DE7CA-C547-9A6F-9B41-490999752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196"/>
            <a:ext cx="10515600" cy="46197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Allegro – (1:1-4:13) vibrant, reasonably fast movement to capture attention and point to the rest / powerful first four verses, corrective to angelology, emphasis on salvation, emphasis on “hanging in there”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Andante – (4:14-6:12) slower pace with emotion / Jesus as great high priest, warning against immaturity and apostasy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Scherzo – (6:13-10:39) faster, but repetitive majestic pace / emphasis on God’s promises, Christ’s priestly role, warning vs. turning 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Presto – (11:1-13:19) dance-like reiteration of themes / roll call of faith/trust/faithfulness, applications of those examples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Coda – (13:20-25) Closing remarks with a challenge as stinger</a:t>
            </a:r>
          </a:p>
        </p:txBody>
      </p:sp>
    </p:spTree>
    <p:extLst>
      <p:ext uri="{BB962C8B-B14F-4D97-AF65-F5344CB8AC3E}">
        <p14:creationId xmlns:p14="http://schemas.microsoft.com/office/powerpoint/2010/main" val="2441957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630E8-AB20-53FA-B535-4B9080F5B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612"/>
          </a:xfrm>
        </p:spPr>
        <p:txBody>
          <a:bodyPr/>
          <a:lstStyle/>
          <a:p>
            <a:r>
              <a:rPr lang="en-US" dirty="0" err="1"/>
              <a:t>Pheme</a:t>
            </a:r>
            <a:r>
              <a:rPr lang="en-US" dirty="0"/>
              <a:t> Perkins (Boston College)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C00E-5217-87B9-F722-09C10C910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271"/>
            <a:ext cx="10515600" cy="4945692"/>
          </a:xfrm>
        </p:spPr>
        <p:txBody>
          <a:bodyPr/>
          <a:lstStyle/>
          <a:p>
            <a:r>
              <a:rPr lang="en-US" dirty="0"/>
              <a:t>Prologue: God has spoken most eloquently in Son (1:1-4)</a:t>
            </a:r>
          </a:p>
          <a:p>
            <a:r>
              <a:rPr lang="en-US" dirty="0"/>
              <a:t>The Son’s superiority over the angels (1:5-14)</a:t>
            </a:r>
          </a:p>
          <a:p>
            <a:r>
              <a:rPr lang="en-US" dirty="0"/>
              <a:t>Exhortation: Don’t drift away from such a salvation (2:1-4)</a:t>
            </a:r>
          </a:p>
          <a:p>
            <a:r>
              <a:rPr lang="en-US" dirty="0"/>
              <a:t>Jesus’ suffering brings humanity to salvation (2:5-18)</a:t>
            </a:r>
          </a:p>
          <a:p>
            <a:r>
              <a:rPr lang="en-US" dirty="0"/>
              <a:t>Jesus is greater than Moses (3:1-6)</a:t>
            </a:r>
          </a:p>
          <a:p>
            <a:r>
              <a:rPr lang="en-US" dirty="0"/>
              <a:t>Exhortation: Don’t fall away like Israel in wilderness (3:7-4:13)</a:t>
            </a:r>
          </a:p>
          <a:p>
            <a:r>
              <a:rPr lang="en-US" dirty="0"/>
              <a:t>Jesus is the sympathetic high priest (4:4-5:10)</a:t>
            </a:r>
          </a:p>
          <a:p>
            <a:r>
              <a:rPr lang="en-US" dirty="0"/>
              <a:t>Exhortation: Do not be immature in faith (5:11-6:12)</a:t>
            </a:r>
          </a:p>
        </p:txBody>
      </p:sp>
    </p:spTree>
    <p:extLst>
      <p:ext uri="{BB962C8B-B14F-4D97-AF65-F5344CB8AC3E}">
        <p14:creationId xmlns:p14="http://schemas.microsoft.com/office/powerpoint/2010/main" val="373078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5236-EDB1-6E4C-FFE4-AB5129D6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237"/>
          </a:xfrm>
        </p:spPr>
        <p:txBody>
          <a:bodyPr/>
          <a:lstStyle/>
          <a:p>
            <a:r>
              <a:rPr lang="en-US" dirty="0" err="1"/>
              <a:t>Pheme</a:t>
            </a:r>
            <a:r>
              <a:rPr lang="en-US" dirty="0"/>
              <a:t> Perkins’ Exhortation Outline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3470F-B331-C03B-8F5A-9FFA69696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432"/>
            <a:ext cx="10515600" cy="4918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God’s promises are confirmed by an oath (6:13-20)</a:t>
            </a:r>
          </a:p>
          <a:p>
            <a:r>
              <a:rPr lang="en-US" dirty="0"/>
              <a:t>Jesus is a high priest in the order of Melchizedek (7:1-10:18)</a:t>
            </a:r>
            <a:br>
              <a:rPr lang="en-US" dirty="0"/>
            </a:br>
            <a:r>
              <a:rPr lang="en-US" dirty="0"/>
              <a:t>a) Melchizedek represents higher than Levitical priests (7:1-28)</a:t>
            </a:r>
            <a:br>
              <a:rPr lang="en-US" dirty="0"/>
            </a:br>
            <a:r>
              <a:rPr lang="en-US" dirty="0"/>
              <a:t>b) Christ’s heavenly sanctuary is better covenant (8:1-13)</a:t>
            </a:r>
            <a:br>
              <a:rPr lang="en-US" dirty="0"/>
            </a:br>
            <a:r>
              <a:rPr lang="en-US" dirty="0"/>
              <a:t>c) Christ’s sacrifice makes all sacrifices redundant (9:1-22)</a:t>
            </a:r>
            <a:br>
              <a:rPr lang="en-US" dirty="0"/>
            </a:br>
            <a:r>
              <a:rPr lang="en-US" dirty="0"/>
              <a:t>d) Christ’s sacrifice has once-for-all effect (9:23-10:18)</a:t>
            </a:r>
          </a:p>
          <a:p>
            <a:r>
              <a:rPr lang="en-US" dirty="0"/>
              <a:t>Exhortation: Hold fast to your faith because there is no sacrifice for turning away from Christ (10:19-39)</a:t>
            </a:r>
          </a:p>
          <a:p>
            <a:r>
              <a:rPr lang="en-US" dirty="0"/>
              <a:t>Heroes of faith grasp the reality of heavenly things (11:1-40)</a:t>
            </a:r>
          </a:p>
          <a:p>
            <a:r>
              <a:rPr lang="en-US" dirty="0"/>
              <a:t>Exhortation: Persevere following Christ and others (12:1-13:19)</a:t>
            </a:r>
          </a:p>
          <a:p>
            <a:r>
              <a:rPr lang="en-US" dirty="0"/>
              <a:t>Letter-like closing (13:20-25)</a:t>
            </a:r>
          </a:p>
        </p:txBody>
      </p:sp>
    </p:spTree>
    <p:extLst>
      <p:ext uri="{BB962C8B-B14F-4D97-AF65-F5344CB8AC3E}">
        <p14:creationId xmlns:p14="http://schemas.microsoft.com/office/powerpoint/2010/main" val="1420259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CA06-D297-5E55-1360-30E365D3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753"/>
          </a:xfrm>
        </p:spPr>
        <p:txBody>
          <a:bodyPr/>
          <a:lstStyle/>
          <a:p>
            <a:r>
              <a:rPr lang="en-US" dirty="0"/>
              <a:t>George Guthrie (Union University)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B16912E-DD31-D354-A5BD-849914923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94" y="1290318"/>
            <a:ext cx="3942410" cy="4350804"/>
          </a:xfrm>
        </p:spPr>
      </p:pic>
    </p:spTree>
    <p:extLst>
      <p:ext uri="{BB962C8B-B14F-4D97-AF65-F5344CB8AC3E}">
        <p14:creationId xmlns:p14="http://schemas.microsoft.com/office/powerpoint/2010/main" val="273858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FF91-7037-D568-D6F0-24E3D381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933"/>
          </a:xfrm>
        </p:spPr>
        <p:txBody>
          <a:bodyPr/>
          <a:lstStyle/>
          <a:p>
            <a:r>
              <a:rPr lang="en-US" dirty="0"/>
              <a:t>Rafael </a:t>
            </a:r>
            <a:r>
              <a:rPr lang="en-US" dirty="0" err="1"/>
              <a:t>Gyllenberg</a:t>
            </a:r>
            <a:r>
              <a:rPr lang="en-US" dirty="0"/>
              <a:t> (Abo University, Finland)</a:t>
            </a:r>
          </a:p>
        </p:txBody>
      </p:sp>
      <p:pic>
        <p:nvPicPr>
          <p:cNvPr id="5" name="Content Placeholder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61BE9A0-20A9-735C-B1D5-C8CDBAF7E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39" y="1302865"/>
            <a:ext cx="6045437" cy="5088507"/>
          </a:xfrm>
        </p:spPr>
      </p:pic>
    </p:spTree>
    <p:extLst>
      <p:ext uri="{BB962C8B-B14F-4D97-AF65-F5344CB8AC3E}">
        <p14:creationId xmlns:p14="http://schemas.microsoft.com/office/powerpoint/2010/main" val="3391132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DBEC-0A00-772C-33BD-924B6405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1125"/>
          </a:xfrm>
        </p:spPr>
        <p:txBody>
          <a:bodyPr/>
          <a:lstStyle/>
          <a:p>
            <a:r>
              <a:rPr lang="en-US" dirty="0"/>
              <a:t>Guthrie’s Catchword Connections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F07658E-BB1A-9987-90B5-5368460B4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6" y="1699177"/>
            <a:ext cx="10179788" cy="4986807"/>
          </a:xfrm>
        </p:spPr>
      </p:pic>
    </p:spTree>
    <p:extLst>
      <p:ext uri="{BB962C8B-B14F-4D97-AF65-F5344CB8AC3E}">
        <p14:creationId xmlns:p14="http://schemas.microsoft.com/office/powerpoint/2010/main" val="219679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DAD5-D07E-75D3-F31F-17FD97CB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Than</a:t>
            </a:r>
            <a:br>
              <a:rPr lang="en-US" dirty="0"/>
            </a:br>
            <a:r>
              <a:rPr lang="el-GR" dirty="0"/>
              <a:t>κρεῖσσον</a:t>
            </a:r>
            <a:r>
              <a:rPr lang="en-US" dirty="0"/>
              <a:t> 20x in New Testament 13x 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E153-9C0B-831D-6630-C84A2008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1:4 = Jesus better than the angels</a:t>
            </a:r>
          </a:p>
          <a:p>
            <a:r>
              <a:rPr lang="en-US" dirty="0"/>
              <a:t>6:9 = Faithful better than the apostate</a:t>
            </a:r>
          </a:p>
          <a:p>
            <a:r>
              <a:rPr lang="en-US" dirty="0"/>
              <a:t>7:7 = One blessing better than the one being blessed</a:t>
            </a:r>
          </a:p>
          <a:p>
            <a:r>
              <a:rPr lang="en-US" dirty="0"/>
              <a:t>7:19 = God has offered a better hope than the Law</a:t>
            </a:r>
          </a:p>
          <a:p>
            <a:r>
              <a:rPr lang="en-US" dirty="0"/>
              <a:t>7:22 = Jesus’ covenant better than the old</a:t>
            </a:r>
          </a:p>
          <a:p>
            <a:r>
              <a:rPr lang="en-US" dirty="0"/>
              <a:t>8:6 = Jesus’ ministry better than Levitical priests</a:t>
            </a:r>
          </a:p>
          <a:p>
            <a:r>
              <a:rPr lang="en-US" dirty="0"/>
              <a:t>8:6 = Jesus’ covenant better than theirs</a:t>
            </a:r>
          </a:p>
          <a:p>
            <a:r>
              <a:rPr lang="en-US" dirty="0"/>
              <a:t>9:23 = Heavenly matters require sacrifices better than the old</a:t>
            </a:r>
          </a:p>
        </p:txBody>
      </p:sp>
    </p:spTree>
    <p:extLst>
      <p:ext uri="{BB962C8B-B14F-4D97-AF65-F5344CB8AC3E}">
        <p14:creationId xmlns:p14="http://schemas.microsoft.com/office/powerpoint/2010/main" val="246692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6497BE-12C2-500C-6E1D-5EB466AB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Learn By Doing So, Let’s “Simulate”</a:t>
            </a:r>
            <a:br>
              <a:rPr lang="en-US" dirty="0"/>
            </a:br>
            <a:r>
              <a:rPr lang="en-US" dirty="0"/>
              <a:t>An Exercise</a:t>
            </a:r>
          </a:p>
        </p:txBody>
      </p:sp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84EDE3F3-DCEE-15CA-2B13-EAFF923359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9" y="1825625"/>
            <a:ext cx="2517302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9CF0F-BA1B-D290-1445-C1878052A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8705" y="1825625"/>
            <a:ext cx="5985095" cy="4351338"/>
          </a:xfrm>
        </p:spPr>
        <p:txBody>
          <a:bodyPr/>
          <a:lstStyle/>
          <a:p>
            <a:r>
              <a:rPr lang="en-US" dirty="0"/>
              <a:t>Give each student physically</a:t>
            </a:r>
            <a:br>
              <a:rPr lang="en-US" dirty="0"/>
            </a:br>
            <a:r>
              <a:rPr lang="en-US" dirty="0"/>
              <a:t>attending a sheet like this</a:t>
            </a:r>
          </a:p>
          <a:p>
            <a:r>
              <a:rPr lang="en-US" dirty="0"/>
              <a:t>Cut up one of the sheets into “fortune cookie”-sized strips” with just the scripture references</a:t>
            </a:r>
          </a:p>
          <a:p>
            <a:r>
              <a:rPr lang="en-US" dirty="0"/>
              <a:t>Have students draw one or more and look up the references to determine the sender (if stated) and the addressee (if stated)</a:t>
            </a:r>
          </a:p>
          <a:p>
            <a:r>
              <a:rPr lang="en-US" dirty="0"/>
              <a:t>Go verse-by-verse and get answers</a:t>
            </a:r>
          </a:p>
        </p:txBody>
      </p:sp>
    </p:spTree>
    <p:extLst>
      <p:ext uri="{BB962C8B-B14F-4D97-AF65-F5344CB8AC3E}">
        <p14:creationId xmlns:p14="http://schemas.microsoft.com/office/powerpoint/2010/main" val="236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DAD5-D07E-75D3-F31F-17FD97CB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Than (continued)</a:t>
            </a:r>
            <a:br>
              <a:rPr lang="en-US" dirty="0"/>
            </a:br>
            <a:r>
              <a:rPr lang="el-GR" dirty="0"/>
              <a:t>κρεῖσσον</a:t>
            </a:r>
            <a:r>
              <a:rPr lang="en-US" dirty="0"/>
              <a:t> 20x in New Testament 13x 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7E153-9C0B-831D-6630-C84A20087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10:34 = Believers possessions better and more lasting than Israel’s</a:t>
            </a:r>
          </a:p>
          <a:p>
            <a:r>
              <a:rPr lang="en-US" dirty="0"/>
              <a:t>11:16 = Heaven is a better country than Israel</a:t>
            </a:r>
          </a:p>
          <a:p>
            <a:r>
              <a:rPr lang="en-US" dirty="0"/>
              <a:t>11:35 = Resurrection is better than earthly life</a:t>
            </a:r>
          </a:p>
          <a:p>
            <a:r>
              <a:rPr lang="en-US" dirty="0"/>
              <a:t>11:40 = God’s plan is better than OT faith (for our benefit)</a:t>
            </a:r>
          </a:p>
          <a:p>
            <a:r>
              <a:rPr lang="en-US" dirty="0"/>
              <a:t>12:24 = Blood of Jesus is more eloquent [better than] the</a:t>
            </a:r>
            <a:br>
              <a:rPr lang="en-US" dirty="0"/>
            </a:br>
            <a:r>
              <a:rPr lang="en-US" dirty="0"/>
              <a:t>blood of Abel</a:t>
            </a:r>
          </a:p>
        </p:txBody>
      </p:sp>
    </p:spTree>
    <p:extLst>
      <p:ext uri="{BB962C8B-B14F-4D97-AF65-F5344CB8AC3E}">
        <p14:creationId xmlns:p14="http://schemas.microsoft.com/office/powerpoint/2010/main" val="144939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5303E94-731E-3942-1D55-AF203DE0A24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algn="l">
              <a:defRPr/>
            </a:pPr>
            <a:r>
              <a:rPr lang="fr-CA">
                <a:latin typeface="Rockwell" pitchFamily="18" charset="0"/>
              </a:rPr>
              <a:t>God’s Many Efforts</a:t>
            </a:r>
            <a:endParaRPr lang="fr-FR">
              <a:latin typeface="Rockwell" pitchFamily="18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1BE12C6-C48C-9CF7-DB63-1DAC6A12D0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solidFill>
            <a:schemeClr val="accent6">
              <a:lumMod val="50000"/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3200" dirty="0" err="1">
                <a:solidFill>
                  <a:schemeClr val="bg1"/>
                </a:solidFill>
                <a:latin typeface="Rockwell" panose="02060603020205020403" pitchFamily="18" charset="0"/>
              </a:rPr>
              <a:t>Πολυμερως</a:t>
            </a:r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 = “</a:t>
            </a:r>
            <a:r>
              <a:rPr lang="en-US" altLang="en-US" sz="3200" dirty="0" err="1">
                <a:solidFill>
                  <a:schemeClr val="bg1"/>
                </a:solidFill>
                <a:latin typeface="Rockwell" panose="02060603020205020403" pitchFamily="18" charset="0"/>
              </a:rPr>
              <a:t>pah</a:t>
            </a:r>
            <a:r>
              <a:rPr lang="en-US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-lee-meh-ROHS” and is the word from which we get the English word “polymer”</a:t>
            </a:r>
            <a: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  <a:p>
            <a:endParaRPr lang="fr-FR" altLang="en-US" sz="32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fr-FR" altLang="en-US" sz="3200" dirty="0" err="1">
                <a:solidFill>
                  <a:schemeClr val="bg1"/>
                </a:solidFill>
                <a:latin typeface="Rockwell" panose="02060603020205020403" pitchFamily="18" charset="0"/>
              </a:rPr>
              <a:t>Polymers</a:t>
            </a:r>
            <a: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 have</a:t>
            </a:r>
            <a:b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sz="3200" dirty="0" err="1">
                <a:solidFill>
                  <a:schemeClr val="bg1"/>
                </a:solidFill>
                <a:latin typeface="Rockwell" panose="02060603020205020403" pitchFamily="18" charset="0"/>
              </a:rPr>
              <a:t>many</a:t>
            </a:r>
            <a: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 components</a:t>
            </a:r>
            <a:b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(as in tire </a:t>
            </a:r>
            <a:b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compounds) </a:t>
            </a:r>
          </a:p>
        </p:txBody>
      </p:sp>
      <p:pic>
        <p:nvPicPr>
          <p:cNvPr id="23556" name="Picture 4" descr="C:\Documents and Settings\user\My Documents\My Pictures\tires.jpg">
            <a:extLst>
              <a:ext uri="{FF2B5EF4-FFF2-40B4-BE49-F238E27FC236}">
                <a16:creationId xmlns:a16="http://schemas.microsoft.com/office/drawing/2014/main" id="{2E0FACE8-19C0-E266-C80A-28B53EC9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61" y="2865748"/>
            <a:ext cx="3507062" cy="316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EBF28E5-E0C2-0129-E8F9-F4F321D59CE0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 algn="l">
              <a:defRPr/>
            </a:pPr>
            <a:r>
              <a:rPr lang="fr-CA">
                <a:latin typeface="Rockwell" pitchFamily="18" charset="0"/>
              </a:rPr>
              <a:t>God’s Many Styles</a:t>
            </a:r>
            <a:endParaRPr lang="fr-FR">
              <a:latin typeface="Rockwell" pitchFamily="18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8A90D3F-F261-E8EC-FC64-695291B03EB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solidFill>
            <a:schemeClr val="accent6">
              <a:lumMod val="50000"/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Rockwell" panose="02060603020205020403" pitchFamily="18" charset="0"/>
              </a:rPr>
              <a:t>Πολυτρο</a:t>
            </a:r>
            <a:r>
              <a:rPr lang="en-US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πως = “poh-lee-TROH-pohs” and combines the prefix for “many” with the word from which we get the English word “trope”</a:t>
            </a:r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</a:p>
          <a:p>
            <a:endParaRPr lang="fr-FR" altLang="en-US" sz="3200" b="1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A trope </a:t>
            </a:r>
            <a:r>
              <a:rPr lang="fr-FR" altLang="en-US" sz="3200" b="1" dirty="0" err="1">
                <a:solidFill>
                  <a:schemeClr val="bg1"/>
                </a:solidFill>
                <a:latin typeface="Rockwell" panose="02060603020205020403" pitchFamily="18" charset="0"/>
              </a:rPr>
              <a:t>is</a:t>
            </a:r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 one </a:t>
            </a:r>
            <a:r>
              <a:rPr lang="fr-FR" altLang="en-US" sz="3200" b="1" dirty="0" err="1">
                <a:solidFill>
                  <a:schemeClr val="bg1"/>
                </a:solidFill>
                <a:latin typeface="Rockwell" panose="02060603020205020403" pitchFamily="18" charset="0"/>
              </a:rPr>
              <a:t>way</a:t>
            </a:r>
            <a:b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of </a:t>
            </a:r>
            <a:r>
              <a:rPr lang="fr-FR" altLang="en-US" sz="3200" b="1" dirty="0" err="1">
                <a:solidFill>
                  <a:schemeClr val="bg1"/>
                </a:solidFill>
                <a:latin typeface="Rockwell" panose="02060603020205020403" pitchFamily="18" charset="0"/>
              </a:rPr>
              <a:t>saying</a:t>
            </a:r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, « figure</a:t>
            </a:r>
            <a:b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sz="3200" b="1" dirty="0">
                <a:solidFill>
                  <a:schemeClr val="bg1"/>
                </a:solidFill>
                <a:latin typeface="Rockwell" panose="02060603020205020403" pitchFamily="18" charset="0"/>
              </a:rPr>
              <a:t>of speech » </a:t>
            </a:r>
          </a:p>
        </p:txBody>
      </p:sp>
      <p:pic>
        <p:nvPicPr>
          <p:cNvPr id="35845" name="Picture 5" descr="C:\Documents and Settings\user\My Documents\My Pictures\OpenBible_types_a.jpg">
            <a:extLst>
              <a:ext uri="{FF2B5EF4-FFF2-40B4-BE49-F238E27FC236}">
                <a16:creationId xmlns:a16="http://schemas.microsoft.com/office/drawing/2014/main" id="{96F3C7F6-B0BA-4514-9D68-D3D78F7B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52800"/>
            <a:ext cx="33528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A72F-DEF1-3ADD-5D7C-A42AC47E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for Chapter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58ADF-5027-D638-DDDF-E2255F19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each student a blank paper and pen</a:t>
            </a:r>
          </a:p>
          <a:p>
            <a:r>
              <a:rPr lang="en-US" dirty="0"/>
              <a:t>Say that this is going to be a “race”</a:t>
            </a:r>
          </a:p>
          <a:p>
            <a:r>
              <a:rPr lang="en-US" dirty="0"/>
              <a:t>Ask them to list all of the Old Testament characters they</a:t>
            </a:r>
            <a:br>
              <a:rPr lang="en-US" dirty="0"/>
            </a:br>
            <a:r>
              <a:rPr lang="en-US" dirty="0"/>
              <a:t>can think of to whom God talked (visions/dreams are okay)</a:t>
            </a:r>
          </a:p>
          <a:p>
            <a:r>
              <a:rPr lang="en-US" dirty="0"/>
              <a:t>Perhaps: Adam, Eve, Cain, Noah, Abraham, Jacob, Joseph,</a:t>
            </a:r>
            <a:br>
              <a:rPr lang="en-US" dirty="0"/>
            </a:br>
            <a:r>
              <a:rPr lang="en-US" dirty="0"/>
              <a:t>Moses, Joshua, Elijah, Isaiah, Jeremiah, Ezekiel, etc.</a:t>
            </a:r>
          </a:p>
        </p:txBody>
      </p:sp>
    </p:spTree>
    <p:extLst>
      <p:ext uri="{BB962C8B-B14F-4D97-AF65-F5344CB8AC3E}">
        <p14:creationId xmlns:p14="http://schemas.microsoft.com/office/powerpoint/2010/main" val="13205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991-11BC-9BE9-7034-BF2F8BDB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Old Testament Citations [Prophets?]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B496B-0DF3-CFDF-195E-338CFE059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Verse 2 = Psalm 2:8</a:t>
            </a:r>
          </a:p>
          <a:p>
            <a:r>
              <a:rPr lang="en-US" dirty="0"/>
              <a:t>Verse 3 = Psalm 110:1</a:t>
            </a:r>
          </a:p>
          <a:p>
            <a:r>
              <a:rPr lang="en-US" dirty="0"/>
              <a:t>Verse 5 = Psalm 2:7</a:t>
            </a:r>
          </a:p>
          <a:p>
            <a:r>
              <a:rPr lang="en-US" dirty="0"/>
              <a:t>Verse 6 = Deuteronomy 32:43</a:t>
            </a:r>
          </a:p>
          <a:p>
            <a:r>
              <a:rPr lang="en-US" dirty="0"/>
              <a:t>Verse 7 = Psalm 104:4</a:t>
            </a:r>
          </a:p>
          <a:p>
            <a:r>
              <a:rPr lang="en-US" dirty="0"/>
              <a:t>Verses 8-9 = Psalm 45:6-7</a:t>
            </a:r>
          </a:p>
          <a:p>
            <a:r>
              <a:rPr lang="en-US" dirty="0"/>
              <a:t>Verses 10-12 = Psalm 102:25-27</a:t>
            </a:r>
          </a:p>
          <a:p>
            <a:r>
              <a:rPr lang="en-US" dirty="0"/>
              <a:t>Verse 13 = Psalm 110:1</a:t>
            </a:r>
          </a:p>
          <a:p>
            <a:r>
              <a:rPr lang="en-US" dirty="0"/>
              <a:t>Verse 14 = Psalm 34:7, 91:11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08C788-5943-C4B7-A288-3667BAE8669F}"/>
              </a:ext>
            </a:extLst>
          </p:cNvPr>
          <p:cNvCxnSpPr/>
          <p:nvPr/>
        </p:nvCxnSpPr>
        <p:spPr>
          <a:xfrm>
            <a:off x="5344998" y="2394408"/>
            <a:ext cx="1791093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554D17-E623-1B0E-57FB-E95DC1ADBE0B}"/>
              </a:ext>
            </a:extLst>
          </p:cNvPr>
          <p:cNvCxnSpPr>
            <a:cxnSpLocks/>
          </p:cNvCxnSpPr>
          <p:nvPr/>
        </p:nvCxnSpPr>
        <p:spPr>
          <a:xfrm>
            <a:off x="7136091" y="2394408"/>
            <a:ext cx="0" cy="296944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1871C0-9A1B-164A-CF3E-40CFAEE4946F}"/>
              </a:ext>
            </a:extLst>
          </p:cNvPr>
          <p:cNvCxnSpPr/>
          <p:nvPr/>
        </p:nvCxnSpPr>
        <p:spPr>
          <a:xfrm>
            <a:off x="5344998" y="5346569"/>
            <a:ext cx="1791093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2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D0CB3A-070E-1958-2095-EF885B4A0813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Rockwell" pitchFamily="18" charset="0"/>
              </a:rPr>
              <a:t>The Great Inheritance</a:t>
            </a:r>
            <a:endParaRPr lang="fr-FR">
              <a:latin typeface="Rockwell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5CE3948-CF98-A525-8352-BEC76A8ACE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Heir to Everything (v. 2)</a:t>
            </a:r>
          </a:p>
          <a:p>
            <a:pPr>
              <a:buFont typeface="Wingdings 2" panose="05020102010507070707" pitchFamily="18" charset="2"/>
              <a:buNone/>
            </a:pPr>
            <a:br>
              <a:rPr lang="fr-FR" altLang="en-US" dirty="0">
                <a:latin typeface="Rockwell" panose="02060603020205020403" pitchFamily="18" charset="0"/>
              </a:rPr>
            </a:br>
            <a:br>
              <a:rPr lang="fr-FR" altLang="en-US" dirty="0">
                <a:latin typeface="Rockwell" panose="02060603020205020403" pitchFamily="18" charset="0"/>
              </a:rPr>
            </a:br>
            <a:br>
              <a:rPr lang="fr-FR" altLang="en-US" dirty="0">
                <a:latin typeface="Rockwell" panose="02060603020205020403" pitchFamily="18" charset="0"/>
              </a:rPr>
            </a:br>
            <a:br>
              <a:rPr lang="fr-FR" altLang="en-US" dirty="0">
                <a:latin typeface="Rockwell" panose="02060603020205020403" pitchFamily="18" charset="0"/>
              </a:rPr>
            </a:br>
            <a:br>
              <a:rPr lang="fr-FR" altLang="en-US" dirty="0">
                <a:latin typeface="Rockwell" panose="02060603020205020403" pitchFamily="18" charset="0"/>
              </a:rPr>
            </a:br>
            <a:br>
              <a:rPr lang="fr-FR" altLang="en-US" dirty="0">
                <a:latin typeface="Rockwell" panose="02060603020205020403" pitchFamily="18" charset="0"/>
              </a:rPr>
            </a:br>
            <a:endParaRPr lang="fr-FR" altLang="en-US" dirty="0">
              <a:latin typeface="Rockwell" panose="02060603020205020403" pitchFamily="18" charset="0"/>
            </a:endParaRPr>
          </a:p>
          <a:p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More Excellent Name He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Inherited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(v. 4)</a:t>
            </a:r>
          </a:p>
        </p:txBody>
      </p:sp>
      <p:sp>
        <p:nvSpPr>
          <p:cNvPr id="1028" name="Text Box 4">
            <a:extLst>
              <a:ext uri="{FF2B5EF4-FFF2-40B4-BE49-F238E27FC236}">
                <a16:creationId xmlns:a16="http://schemas.microsoft.com/office/drawing/2014/main" id="{7B55F8BD-2C6D-4517-0438-D20831AC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2286000"/>
            <a:ext cx="2841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chemeClr val="bg1"/>
                </a:solidFill>
              </a:rPr>
              <a:t>Κληρονομον</a:t>
            </a:r>
            <a:r>
              <a:rPr lang="en-US" altLang="en-US" sz="3600" dirty="0"/>
              <a:t> </a:t>
            </a: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4235BCE7-3268-204A-05FD-DD553597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451809"/>
            <a:ext cx="3705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chemeClr val="bg1"/>
                </a:solidFill>
              </a:rPr>
              <a:t>Κεκληρονομηκεν</a:t>
            </a:r>
            <a:r>
              <a:rPr lang="en-US" altLang="en-US" sz="3600" dirty="0"/>
              <a:t> </a:t>
            </a: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680CBBFC-0CD6-A860-B34E-379E4B5DC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599" y="2895600"/>
            <a:ext cx="2161095" cy="317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E726E3B8-1826-DF24-3456-A651F112A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093159"/>
            <a:ext cx="2057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156468C4-0222-A0F7-52F1-3C68AB7BB8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1" y="3189287"/>
            <a:ext cx="3705225" cy="1426704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utoUpdateAnimBg="0"/>
      <p:bldP spid="102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2145499-E317-50D4-37FF-AF67857B7464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838200" y="590730"/>
            <a:ext cx="10515600" cy="837668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Rockwell" pitchFamily="18" charset="0"/>
              </a:rPr>
              <a:t>The Author of Reality</a:t>
            </a:r>
            <a:endParaRPr lang="fr-FR" dirty="0">
              <a:latin typeface="Rockwell" pitchFamily="18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67D0C9F8-71D5-AE90-7826-6C3E0D6F886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28800" y="5029200"/>
            <a:ext cx="8610600" cy="16002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From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which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we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get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English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word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«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eon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»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Which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could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mean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either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«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ages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» or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«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demigods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» in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Gnostic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philosophy</a:t>
            </a:r>
            <a:endParaRPr lang="fr-FR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B1E638F1-0E92-9B2F-1EDA-4EBA726BD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524000"/>
            <a:ext cx="8620125" cy="6413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α</a:t>
            </a:r>
            <a:r>
              <a:rPr lang="en-US" altLang="en-US" sz="3600" dirty="0" err="1">
                <a:solidFill>
                  <a:schemeClr val="bg1"/>
                </a:solidFill>
              </a:rPr>
              <a:t>ιων</a:t>
            </a:r>
            <a:r>
              <a:rPr lang="en-US" altLang="en-US" sz="3600" dirty="0">
                <a:solidFill>
                  <a:schemeClr val="bg1"/>
                </a:solidFill>
              </a:rPr>
              <a:t>ας = “eye-OH-nahs” or “ee-OH-nahs”</a:t>
            </a:r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5FE70488-08C9-695E-22A6-7E2010297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133600"/>
            <a:ext cx="304800" cy="2743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21" name="Picture 9" descr="C:\Documents and Settings\user\My Documents\My Pictures\hands_holding_world_lg_nwm.gif">
            <a:extLst>
              <a:ext uri="{FF2B5EF4-FFF2-40B4-BE49-F238E27FC236}">
                <a16:creationId xmlns:a16="http://schemas.microsoft.com/office/drawing/2014/main" id="{B44CBF1D-42FE-39EC-0686-F093876B73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10">
            <a:extLst>
              <a:ext uri="{FF2B5EF4-FFF2-40B4-BE49-F238E27FC236}">
                <a16:creationId xmlns:a16="http://schemas.microsoft.com/office/drawing/2014/main" id="{B3D55E2F-DCD4-21B4-9832-2A5069A02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2895601"/>
            <a:ext cx="4411785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In other words, there is nothing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we can experience that our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Lord doesn’t have a hand 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3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  <p:bldP spid="38916" grpId="0" autoUpdateAnimBg="0"/>
      <p:bldP spid="3892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AFF23A3-879C-FC48-E2AA-9011D1007DD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81200" y="0"/>
            <a:ext cx="8229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>
                <a:latin typeface="Rockwell" pitchFamily="18" charset="0"/>
              </a:rPr>
              <a:t>Divine Luminance</a:t>
            </a:r>
            <a:endParaRPr lang="fr-FR">
              <a:latin typeface="Rockwell" pitchFamily="18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283AE2-E829-1CDF-3038-2D41E0A0918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76400" y="5562600"/>
            <a:ext cx="8610600" cy="1143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Jesus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rgbClr val="FFFF00"/>
                </a:solidFill>
                <a:latin typeface="Rockwell" panose="02060603020205020403" pitchFamily="18" charset="0"/>
              </a:rPr>
              <a:t>illuminates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essence of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God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in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such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a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way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that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we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can SEE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God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and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yet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LIVE!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660B9372-EA1A-F43A-8212-8949C22F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60630"/>
            <a:ext cx="3504486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Just as humanity cannot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look directly at the “face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of God” and live…</a:t>
            </a: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2E4AC036-B4E8-3931-F823-CCCEF74FF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08" y="2040504"/>
            <a:ext cx="3607078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…we cannot </a:t>
            </a:r>
            <a:r>
              <a:rPr lang="en-US" altLang="en-US" sz="2400" dirty="0">
                <a:solidFill>
                  <a:srgbClr val="FFFF00"/>
                </a:solidFill>
              </a:rPr>
              <a:t>usually</a:t>
            </a:r>
            <a:r>
              <a:rPr lang="en-US" altLang="en-US" sz="2400" dirty="0">
                <a:solidFill>
                  <a:schemeClr val="bg1"/>
                </a:solidFill>
              </a:rPr>
              <a:t> look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directly into the source of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our light without having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some consequence.</a:t>
            </a: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ABD36584-3D1D-9DCA-A00C-CC095EAF3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749070"/>
            <a:ext cx="3230372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We usually know light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by means of refraction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and reflection (as in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a telescope).</a:t>
            </a:r>
          </a:p>
        </p:txBody>
      </p:sp>
      <p:pic>
        <p:nvPicPr>
          <p:cNvPr id="39946" name="Picture 10" descr="C:\Documents and Settings\user\My Documents\My Pictures\orionNebula.jpg">
            <a:extLst>
              <a:ext uri="{FF2B5EF4-FFF2-40B4-BE49-F238E27FC236}">
                <a16:creationId xmlns:a16="http://schemas.microsoft.com/office/drawing/2014/main" id="{02B44D34-93A1-7920-4AB7-B91DD19C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71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 Box 11">
            <a:extLst>
              <a:ext uri="{FF2B5EF4-FFF2-40B4-BE49-F238E27FC236}">
                <a16:creationId xmlns:a16="http://schemas.microsoft.com/office/drawing/2014/main" id="{927498F8-5B12-EBB6-39EE-6E45D8EE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371601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Light Source</a:t>
            </a:r>
          </a:p>
        </p:txBody>
      </p:sp>
      <p:pic>
        <p:nvPicPr>
          <p:cNvPr id="39948" name="Picture 12" descr="C:\Documents and Settings\user\My Documents\My Pictures\telescopes19zq.jpg">
            <a:extLst>
              <a:ext uri="{FF2B5EF4-FFF2-40B4-BE49-F238E27FC236}">
                <a16:creationId xmlns:a16="http://schemas.microsoft.com/office/drawing/2014/main" id="{A62BB965-D77F-E0AF-BE39-5A91731A3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302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Line 5">
            <a:extLst>
              <a:ext uri="{FF2B5EF4-FFF2-40B4-BE49-F238E27FC236}">
                <a16:creationId xmlns:a16="http://schemas.microsoft.com/office/drawing/2014/main" id="{1F4A8E05-5D35-126C-544C-1E25563F5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2057400"/>
            <a:ext cx="167640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43" grpId="0" autoUpdateAnimBg="0"/>
      <p:bldP spid="39944" grpId="0" autoUpdateAnimBg="0"/>
      <p:bldP spid="39945" grpId="0" autoUpdateAnimBg="0"/>
      <p:bldP spid="39947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26E2F89-9013-4B5B-41BF-C358D6A9F4A3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Rockwell" pitchFamily="18" charset="0"/>
              </a:rPr>
              <a:t>The “Plan” of God’s Essence</a:t>
            </a:r>
            <a:endParaRPr lang="fr-FR">
              <a:latin typeface="Rockwell" pitchFamily="18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68DC8C2-6B7E-29A8-792F-0F9EFB138A4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28801" y="5187951"/>
            <a:ext cx="8610600" cy="16002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From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which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we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get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English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word</a:t>
            </a:r>
            <a:b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«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character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» and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means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either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b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verifiable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likeness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or model prototype</a:t>
            </a:r>
          </a:p>
          <a:p>
            <a:pPr>
              <a:buFont typeface="Wingdings 2" panose="05020102010507070707" pitchFamily="18" charset="2"/>
              <a:buNone/>
            </a:pPr>
            <a:endParaRPr lang="fr-FR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C272907A-3A3E-7601-DB98-86C26AB50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557878"/>
            <a:ext cx="6240463" cy="6413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χαρα</a:t>
            </a:r>
            <a:r>
              <a:rPr lang="en-US" altLang="en-US" sz="3600" dirty="0" err="1">
                <a:solidFill>
                  <a:schemeClr val="bg1"/>
                </a:solidFill>
              </a:rPr>
              <a:t>κτηρ</a:t>
            </a:r>
            <a:r>
              <a:rPr lang="en-US" altLang="en-US" sz="3600" dirty="0">
                <a:solidFill>
                  <a:schemeClr val="bg1"/>
                </a:solidFill>
              </a:rPr>
              <a:t> = “</a:t>
            </a:r>
            <a:r>
              <a:rPr lang="en-US" altLang="en-US" sz="3600" dirty="0" err="1">
                <a:solidFill>
                  <a:schemeClr val="bg1"/>
                </a:solidFill>
              </a:rPr>
              <a:t>kah</a:t>
            </a:r>
            <a:r>
              <a:rPr lang="en-US" altLang="en-US" sz="3600" dirty="0">
                <a:solidFill>
                  <a:schemeClr val="bg1"/>
                </a:solidFill>
              </a:rPr>
              <a:t>-</a:t>
            </a:r>
            <a:r>
              <a:rPr lang="en-US" altLang="en-US" sz="3600" dirty="0" err="1">
                <a:solidFill>
                  <a:schemeClr val="bg1"/>
                </a:solidFill>
              </a:rPr>
              <a:t>rahk</a:t>
            </a:r>
            <a:r>
              <a:rPr lang="en-US" altLang="en-US" sz="3600" dirty="0">
                <a:solidFill>
                  <a:schemeClr val="bg1"/>
                </a:solidFill>
              </a:rPr>
              <a:t>-TEER” </a:t>
            </a:r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7084F3ED-DE52-ECE7-16BD-A5681729E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362200"/>
            <a:ext cx="304800" cy="2743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FE30DDDE-162A-8CC8-F365-20BEB209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95601"/>
            <a:ext cx="3930884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In other words, Jesus is the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model or </a:t>
            </a:r>
            <a:r>
              <a:rPr lang="en-US" altLang="en-US" sz="2400" dirty="0">
                <a:solidFill>
                  <a:srgbClr val="FFFF00"/>
                </a:solidFill>
              </a:rPr>
              <a:t>template</a:t>
            </a:r>
            <a:r>
              <a:rPr lang="en-US" altLang="en-US" sz="2400" dirty="0">
                <a:solidFill>
                  <a:schemeClr val="bg1"/>
                </a:solidFill>
              </a:rPr>
              <a:t> showing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how to be like God!</a:t>
            </a:r>
          </a:p>
        </p:txBody>
      </p:sp>
      <p:pic>
        <p:nvPicPr>
          <p:cNvPr id="41992" name="Picture 8" descr="C:\Documents and Settings\user\My Documents\My Pictures\punchpress.jpg">
            <a:extLst>
              <a:ext uri="{FF2B5EF4-FFF2-40B4-BE49-F238E27FC236}">
                <a16:creationId xmlns:a16="http://schemas.microsoft.com/office/drawing/2014/main" id="{60913F20-0972-81B4-A523-E086C45EB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 advAuto="0"/>
      <p:bldP spid="41988" grpId="0" autoUpdateAnimBg="0"/>
      <p:bldP spid="4199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39DD22B-945B-33B0-05F5-2A0584BBEC8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838200" y="544234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fr-CA" dirty="0">
                <a:latin typeface="Rockwell" pitchFamily="18" charset="0"/>
              </a:rPr>
              <a:t>Bond of </a:t>
            </a:r>
            <a:r>
              <a:rPr lang="fr-CA" dirty="0" err="1">
                <a:latin typeface="Rockwell" pitchFamily="18" charset="0"/>
              </a:rPr>
              <a:t>Being</a:t>
            </a:r>
            <a:endParaRPr lang="fr-FR" dirty="0">
              <a:latin typeface="Rockwell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9D748A46-E9CD-3DB9-A670-D7F41DA37A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1200" y="1704615"/>
            <a:ext cx="8229600" cy="1706562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He is the “bearer” of everything </a:t>
            </a:r>
          </a:p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[holding things together]</a:t>
            </a:r>
            <a:endParaRPr lang="fr-FR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By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means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of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His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commands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of Power</a:t>
            </a:r>
          </a:p>
          <a:p>
            <a:pPr>
              <a:buFont typeface="Wingdings 2" panose="05020102010507070707" pitchFamily="18" charset="2"/>
              <a:buNone/>
            </a:pPr>
            <a:endParaRPr lang="fr-FR" altLang="en-US" dirty="0">
              <a:latin typeface="Rockwell" panose="02060603020205020403" pitchFamily="18" charset="0"/>
            </a:endParaRP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594FE811-152B-5E75-3A2C-96008CC5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983" y="5798271"/>
            <a:ext cx="4224233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His instructions or commands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hold all of existence together</a:t>
            </a:r>
            <a:br>
              <a:rPr lang="en-US" altLang="en-US" sz="2400" dirty="0">
                <a:solidFill>
                  <a:schemeClr val="bg1"/>
                </a:solidFill>
              </a:rPr>
            </a:br>
            <a:r>
              <a:rPr lang="en-US" altLang="en-US" sz="2400" dirty="0">
                <a:solidFill>
                  <a:schemeClr val="bg1"/>
                </a:solidFill>
              </a:rPr>
              <a:t>tighter than a covalent bond.</a:t>
            </a:r>
          </a:p>
        </p:txBody>
      </p:sp>
      <p:pic>
        <p:nvPicPr>
          <p:cNvPr id="40965" name="Picture 5" descr="C:\Documents and Settings\user\My Documents\My Pictures\covalentbond.gif">
            <a:extLst>
              <a:ext uri="{FF2B5EF4-FFF2-40B4-BE49-F238E27FC236}">
                <a16:creationId xmlns:a16="http://schemas.microsoft.com/office/drawing/2014/main" id="{5D498D02-F658-0664-C87F-99A50C99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429000"/>
            <a:ext cx="4953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  <p:bldP spid="4096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77C1-5984-F684-9CCB-DAE89132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41" y="365125"/>
            <a:ext cx="1085585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First Difference Between Hebrews</a:t>
            </a:r>
            <a:br>
              <a:rPr lang="en-US" dirty="0"/>
            </a:br>
            <a:r>
              <a:rPr lang="en-US" dirty="0"/>
              <a:t>and the Letters in the Bible (and Ancient World)?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9013E-561B-CDB4-5E55-6290B694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41" y="1825625"/>
            <a:ext cx="10855859" cy="4351338"/>
          </a:xfrm>
        </p:spPr>
        <p:txBody>
          <a:bodyPr/>
          <a:lstStyle/>
          <a:p>
            <a:r>
              <a:rPr lang="en-US" dirty="0"/>
              <a:t>Let’s look at other letters in the Bible</a:t>
            </a:r>
          </a:p>
          <a:p>
            <a:r>
              <a:rPr lang="en-US" b="1" dirty="0"/>
              <a:t>From Paul </a:t>
            </a:r>
            <a:r>
              <a:rPr lang="en-US" dirty="0"/>
              <a:t>(Romans 1:1, 1 Corinthians 1:1, 2 Corinthians 1:1, </a:t>
            </a:r>
            <a:br>
              <a:rPr lang="en-US" dirty="0"/>
            </a:br>
            <a:r>
              <a:rPr lang="en-US" dirty="0"/>
              <a:t>Galatians 1:1, Ephesians 1:1, 1 Timothy 1:1, 2 Timothy 1:1, Titus 1:1,</a:t>
            </a:r>
            <a:br>
              <a:rPr lang="en-US" dirty="0"/>
            </a:br>
            <a:r>
              <a:rPr lang="en-US" dirty="0"/>
              <a:t>Philemon 1) </a:t>
            </a:r>
            <a:r>
              <a:rPr lang="en-US" b="1" dirty="0"/>
              <a:t>From Paul and Timothy </a:t>
            </a:r>
            <a:r>
              <a:rPr lang="en-US" dirty="0"/>
              <a:t>(Philippians 1:1, Colossians 1:1)</a:t>
            </a:r>
          </a:p>
          <a:p>
            <a:r>
              <a:rPr lang="en-US" dirty="0"/>
              <a:t>From </a:t>
            </a:r>
            <a:r>
              <a:rPr lang="en-US" b="1" dirty="0"/>
              <a:t>Paul, Silvanus (Silas), and Timothy </a:t>
            </a:r>
            <a:r>
              <a:rPr lang="en-US" dirty="0"/>
              <a:t>(1 and 2 Thessalonians 1:1@)</a:t>
            </a:r>
          </a:p>
          <a:p>
            <a:r>
              <a:rPr lang="en-US" b="1" dirty="0"/>
              <a:t>From James </a:t>
            </a:r>
            <a:r>
              <a:rPr lang="en-US" dirty="0"/>
              <a:t>(James 1:1)</a:t>
            </a:r>
          </a:p>
          <a:p>
            <a:r>
              <a:rPr lang="en-US" b="1" dirty="0"/>
              <a:t>From Peter </a:t>
            </a:r>
            <a:r>
              <a:rPr lang="en-US" dirty="0"/>
              <a:t>(1 Peter 1:1), From Simon Peter (2 Peter 1:1) </a:t>
            </a:r>
          </a:p>
          <a:p>
            <a:r>
              <a:rPr lang="en-US" b="1" dirty="0"/>
              <a:t>From the Elder </a:t>
            </a:r>
            <a:r>
              <a:rPr lang="en-US" dirty="0"/>
              <a:t>(2 John 1, 3 John 1)</a:t>
            </a:r>
          </a:p>
          <a:p>
            <a:r>
              <a:rPr lang="en-US" b="1" dirty="0"/>
              <a:t>From Jude </a:t>
            </a:r>
            <a:r>
              <a:rPr lang="en-US" dirty="0"/>
              <a:t>(Jude 1)</a:t>
            </a:r>
          </a:p>
        </p:txBody>
      </p:sp>
    </p:spTree>
    <p:extLst>
      <p:ext uri="{BB962C8B-B14F-4D97-AF65-F5344CB8AC3E}">
        <p14:creationId xmlns:p14="http://schemas.microsoft.com/office/powerpoint/2010/main" val="1421391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FB43CB5-A033-AE09-3750-223D009075B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81200" y="274638"/>
            <a:ext cx="8229600" cy="868362"/>
          </a:xfrm>
        </p:spPr>
        <p:txBody>
          <a:bodyPr/>
          <a:lstStyle/>
          <a:p>
            <a:pPr>
              <a:defRPr/>
            </a:pPr>
            <a:r>
              <a:rPr lang="fr-CA">
                <a:latin typeface="Rockwell" pitchFamily="18" charset="0"/>
              </a:rPr>
              <a:t>God’s Purifying Agent</a:t>
            </a:r>
            <a:endParaRPr lang="fr-FR">
              <a:latin typeface="Rockwell" pitchFamily="18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A68D70D-A880-0BB6-66FA-450326D453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1200" y="1219200"/>
            <a:ext cx="8229600" cy="5181600"/>
          </a:xfrm>
          <a:solidFill>
            <a:schemeClr val="accent6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Καθα</a:t>
            </a:r>
            <a:r>
              <a:rPr lang="en-US" altLang="en-US" dirty="0" err="1">
                <a:solidFill>
                  <a:srgbClr val="FFFF00"/>
                </a:solidFill>
                <a:latin typeface="Rockwell" panose="02060603020205020403" pitchFamily="18" charset="0"/>
              </a:rPr>
              <a:t>ρισμον</a:t>
            </a:r>
            <a:r>
              <a:rPr lang="en-US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= “</a:t>
            </a:r>
            <a:r>
              <a:rPr lang="en-US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kah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-</a:t>
            </a:r>
            <a:r>
              <a:rPr lang="en-US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thah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-</a:t>
            </a:r>
            <a:r>
              <a:rPr lang="en-US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rees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-MOHN”</a:t>
            </a:r>
            <a:b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or “</a:t>
            </a:r>
            <a:r>
              <a:rPr lang="en-US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kah-tha-rihs-mahn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”</a:t>
            </a:r>
          </a:p>
          <a:p>
            <a:pPr>
              <a:lnSpc>
                <a:spcPct val="90000"/>
              </a:lnSpc>
            </a:pP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Root of English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word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b="1" dirty="0">
                <a:solidFill>
                  <a:srgbClr val="FFFF00"/>
                </a:solidFill>
                <a:latin typeface="Rockwell" panose="02060603020205020403" pitchFamily="18" charset="0"/>
              </a:rPr>
              <a:t>«</a:t>
            </a:r>
            <a:r>
              <a:rPr lang="fr-FR" altLang="en-US" b="1" dirty="0" err="1">
                <a:solidFill>
                  <a:srgbClr val="FFFF00"/>
                </a:solidFill>
                <a:latin typeface="Rockwell" panose="02060603020205020403" pitchFamily="18" charset="0"/>
              </a:rPr>
              <a:t>catharization</a:t>
            </a:r>
            <a:r>
              <a:rPr lang="fr-FR" altLang="en-US" b="1" dirty="0">
                <a:solidFill>
                  <a:srgbClr val="FFFF00"/>
                </a:solidFill>
                <a:latin typeface="Rockwell" panose="02060603020205020403" pitchFamily="18" charset="0"/>
              </a:rPr>
              <a:t> »</a:t>
            </a:r>
          </a:p>
          <a:p>
            <a:pPr>
              <a:lnSpc>
                <a:spcPct val="90000"/>
              </a:lnSpc>
            </a:pPr>
            <a:r>
              <a:rPr lang="fr-FR" altLang="en-US" b="1" dirty="0">
                <a:solidFill>
                  <a:srgbClr val="FFFF00"/>
                </a:solidFill>
                <a:latin typeface="Rockwell" panose="02060603020205020403" pitchFamily="18" charset="0"/>
              </a:rPr>
              <a:t>« </a:t>
            </a:r>
            <a:r>
              <a:rPr lang="fr-FR" altLang="en-US" b="1" dirty="0" err="1">
                <a:solidFill>
                  <a:srgbClr val="FFFF00"/>
                </a:solidFill>
                <a:latin typeface="Rockwell" panose="02060603020205020403" pitchFamily="18" charset="0"/>
              </a:rPr>
              <a:t>Catharization</a:t>
            </a:r>
            <a:r>
              <a:rPr lang="fr-FR" altLang="en-US" b="1" dirty="0">
                <a:solidFill>
                  <a:srgbClr val="FFFF00"/>
                </a:solidFill>
                <a:latin typeface="Rockwell" panose="02060603020205020403" pitchFamily="18" charset="0"/>
              </a:rPr>
              <a:t> »</a:t>
            </a:r>
            <a:r>
              <a:rPr lang="fr-FR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is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act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of clearing </a:t>
            </a:r>
            <a:b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alien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matter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from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an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organic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surface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A </a:t>
            </a:r>
            <a:r>
              <a:rPr lang="en-US" altLang="en-US" b="1" dirty="0">
                <a:solidFill>
                  <a:srgbClr val="FFFF00"/>
                </a:solidFill>
                <a:latin typeface="Rockwell" panose="02060603020205020403" pitchFamily="18" charset="0"/>
              </a:rPr>
              <a:t>cardiac </a:t>
            </a:r>
            <a:r>
              <a:rPr lang="en-US" altLang="en-US" b="1" dirty="0" err="1">
                <a:solidFill>
                  <a:srgbClr val="FFFF00"/>
                </a:solidFill>
                <a:latin typeface="Rockwell" panose="02060603020205020403" pitchFamily="18" charset="0"/>
              </a:rPr>
              <a:t>catharization</a:t>
            </a:r>
            <a:r>
              <a:rPr lang="en-US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uses a dye inserted through a leg vein and a radiograph to find where the biggest blockages are. A tiny cutting saw and a little vacuum remove the plaque and take it out of the body.</a:t>
            </a:r>
          </a:p>
          <a:p>
            <a:pPr>
              <a:lnSpc>
                <a:spcPct val="90000"/>
              </a:lnSpc>
            </a:pP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Sin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is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</a:t>
            </a:r>
            <a:r>
              <a:rPr lang="fr-FR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« plaque » 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to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be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removed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from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our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lives</a:t>
            </a:r>
            <a:endParaRPr lang="fr-FR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>
              <a:lnSpc>
                <a:spcPct val="90000"/>
              </a:lnSpc>
            </a:pP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Jesus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fr-FR" altLang="en-US" dirty="0" err="1">
                <a:solidFill>
                  <a:schemeClr val="bg1"/>
                </a:solidFill>
                <a:latin typeface="Rockwell" panose="02060603020205020403" pitchFamily="18" charset="0"/>
              </a:rPr>
              <a:t>is</a:t>
            </a:r>
            <a:r>
              <a:rPr lang="fr-FR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 the </a:t>
            </a:r>
            <a:r>
              <a:rPr lang="fr-FR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« </a:t>
            </a:r>
            <a:r>
              <a:rPr lang="fr-FR" altLang="en-US" dirty="0" err="1">
                <a:solidFill>
                  <a:srgbClr val="FFFF00"/>
                </a:solidFill>
                <a:latin typeface="Rockwell" panose="02060603020205020403" pitchFamily="18" charset="0"/>
              </a:rPr>
              <a:t>saw</a:t>
            </a:r>
            <a:r>
              <a:rPr lang="fr-FR" altLang="en-US" dirty="0">
                <a:solidFill>
                  <a:srgbClr val="FFFF00"/>
                </a:solidFill>
                <a:latin typeface="Rockwell" panose="02060603020205020403" pitchFamily="18" charset="0"/>
              </a:rPr>
              <a:t> and vacuum 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6BEC8C9-5C44-EC42-02F6-5D628D7A2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81200" y="274638"/>
            <a:ext cx="8229600" cy="868362"/>
          </a:xfrm>
        </p:spPr>
        <p:txBody>
          <a:bodyPr/>
          <a:lstStyle/>
          <a:p>
            <a:pPr>
              <a:defRPr/>
            </a:pPr>
            <a:r>
              <a:rPr lang="fr-CA">
                <a:latin typeface="Rockwell" pitchFamily="18" charset="0"/>
              </a:rPr>
              <a:t>Strong Right Hand</a:t>
            </a:r>
            <a:endParaRPr lang="fr-FR">
              <a:latin typeface="Rockwell" pitchFamily="18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31C847B-8D6D-83F9-5B52-72D017CD69B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1200" y="1219200"/>
            <a:ext cx="8229600" cy="51816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Right side was considered to be the favored side because</a:t>
            </a:r>
          </a:p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The left side was considered “sinister” (as witnessed by the Latin word)</a:t>
            </a:r>
          </a:p>
          <a:p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So, the right side was a place of</a:t>
            </a:r>
            <a:b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honor, trust, and confidence</a:t>
            </a:r>
            <a:br>
              <a:rPr lang="en-US" altLang="en-US" dirty="0">
                <a:latin typeface="Rockwell" panose="02060603020205020403" pitchFamily="18" charset="0"/>
              </a:rPr>
            </a:br>
            <a:endParaRPr lang="en-US" altLang="en-US" dirty="0">
              <a:latin typeface="Rockwell" panose="02060603020205020403" pitchFamily="18" charset="0"/>
            </a:endParaRPr>
          </a:p>
          <a:p>
            <a:r>
              <a:rPr lang="en-US" altLang="en-US" b="1" dirty="0">
                <a:solidFill>
                  <a:srgbClr val="FF3399"/>
                </a:solidFill>
                <a:latin typeface="Rockwell" panose="02060603020205020403" pitchFamily="18" charset="0"/>
              </a:rPr>
              <a:t>As a result, we see that the Father has ultimate confidence in the Son</a:t>
            </a:r>
            <a:endParaRPr lang="fr-FR" altLang="en-US" b="1" dirty="0">
              <a:solidFill>
                <a:srgbClr val="FF3399"/>
              </a:solidFill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B4849-186D-62BA-F7E3-A72A8E95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88" y="365125"/>
            <a:ext cx="10836112" cy="1325563"/>
          </a:xfrm>
        </p:spPr>
        <p:txBody>
          <a:bodyPr/>
          <a:lstStyle/>
          <a:p>
            <a:r>
              <a:rPr lang="en-US" dirty="0"/>
              <a:t>Why Better Than the Angels? “Sons of God?”</a:t>
            </a:r>
          </a:p>
        </p:txBody>
      </p:sp>
      <p:pic>
        <p:nvPicPr>
          <p:cNvPr id="5" name="Content Placeholder 4" descr="A group of religious statues&#10;&#10;Description automatically generated with medium confidence">
            <a:extLst>
              <a:ext uri="{FF2B5EF4-FFF2-40B4-BE49-F238E27FC236}">
                <a16:creationId xmlns:a16="http://schemas.microsoft.com/office/drawing/2014/main" id="{6A2C49EF-0664-AF80-1170-2934BC925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8" y="2017336"/>
            <a:ext cx="7108595" cy="44095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E3AC9-F42B-15A5-4CCB-487B5C58B2D8}"/>
              </a:ext>
            </a:extLst>
          </p:cNvPr>
          <p:cNvSpPr txBox="1"/>
          <p:nvPr/>
        </p:nvSpPr>
        <p:spPr>
          <a:xfrm>
            <a:off x="7626283" y="2667839"/>
            <a:ext cx="4280724" cy="310854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Uriel = God is my light</a:t>
            </a:r>
          </a:p>
          <a:p>
            <a:r>
              <a:rPr lang="en-US" sz="2800" dirty="0">
                <a:solidFill>
                  <a:schemeClr val="bg1"/>
                </a:solidFill>
              </a:rPr>
              <a:t>Raphael = God heals</a:t>
            </a:r>
          </a:p>
          <a:p>
            <a:r>
              <a:rPr lang="en-US" sz="2800" dirty="0">
                <a:solidFill>
                  <a:schemeClr val="bg1"/>
                </a:solidFill>
              </a:rPr>
              <a:t>Raguel = friend of God</a:t>
            </a:r>
          </a:p>
          <a:p>
            <a:r>
              <a:rPr lang="en-US" sz="2800" dirty="0">
                <a:solidFill>
                  <a:schemeClr val="bg1"/>
                </a:solidFill>
              </a:rPr>
              <a:t>Michael = Who is like God?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Saraqael</a:t>
            </a:r>
            <a:r>
              <a:rPr lang="en-US" sz="2800" dirty="0">
                <a:solidFill>
                  <a:schemeClr val="bg1"/>
                </a:solidFill>
              </a:rPr>
              <a:t> = God is my Leader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Gabriel = God is strong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Remiel</a:t>
            </a:r>
            <a:r>
              <a:rPr lang="en-US" sz="2800" dirty="0">
                <a:solidFill>
                  <a:schemeClr val="bg1"/>
                </a:solidFill>
              </a:rPr>
              <a:t> = God raises</a:t>
            </a:r>
          </a:p>
        </p:txBody>
      </p:sp>
    </p:spTree>
    <p:extLst>
      <p:ext uri="{BB962C8B-B14F-4D97-AF65-F5344CB8AC3E}">
        <p14:creationId xmlns:p14="http://schemas.microsoft.com/office/powerpoint/2010/main" val="123233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11A8-9F95-08C2-FEAE-F3993C0C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3074" cy="1325563"/>
          </a:xfrm>
        </p:spPr>
        <p:txBody>
          <a:bodyPr/>
          <a:lstStyle/>
          <a:p>
            <a:r>
              <a:rPr lang="en-US" dirty="0"/>
              <a:t>And Another Obvious Difference Between</a:t>
            </a:r>
            <a:br>
              <a:rPr lang="en-US" dirty="0"/>
            </a:br>
            <a:r>
              <a:rPr lang="en-US" dirty="0"/>
              <a:t>Hebrews and Paul’s Letters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D5DDD-2DB2-B2D6-B05B-FD37AB11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23075" cy="4351338"/>
          </a:xfrm>
        </p:spPr>
        <p:txBody>
          <a:bodyPr/>
          <a:lstStyle/>
          <a:p>
            <a:r>
              <a:rPr lang="en-US" dirty="0"/>
              <a:t>Romans 1:7 (all those in Rome)</a:t>
            </a:r>
          </a:p>
          <a:p>
            <a:r>
              <a:rPr lang="en-US" dirty="0"/>
              <a:t>1 and 2 Corinthians 1:1-2 (Corinthian church and more)</a:t>
            </a:r>
          </a:p>
          <a:p>
            <a:r>
              <a:rPr lang="en-US" dirty="0"/>
              <a:t>Galatians 1:1-2 (churches in Galatia)</a:t>
            </a:r>
          </a:p>
          <a:p>
            <a:r>
              <a:rPr lang="en-US" dirty="0"/>
              <a:t>Ephesians 1:1 (faithful in Ephesus), Philippians 1:1 (believers in Philippi)</a:t>
            </a:r>
            <a:br>
              <a:rPr lang="en-US" dirty="0"/>
            </a:br>
            <a:r>
              <a:rPr lang="en-US" dirty="0"/>
              <a:t>Colossians 1:1-2 (faithful in Colossae)</a:t>
            </a:r>
          </a:p>
          <a:p>
            <a:r>
              <a:rPr lang="en-US" dirty="0"/>
              <a:t>1 and 2 Thessalonians (Thessalonian church)</a:t>
            </a:r>
          </a:p>
          <a:p>
            <a:r>
              <a:rPr lang="en-US" dirty="0"/>
              <a:t>1 Timothy 1:1 and 2 Timothy 1:1-2 (Timothy), Titus 1:1-4 (Titus)</a:t>
            </a:r>
          </a:p>
          <a:p>
            <a:r>
              <a:rPr lang="en-US" dirty="0"/>
              <a:t>Philemon 1-2 (Philemon, </a:t>
            </a:r>
            <a:r>
              <a:rPr lang="en-US" dirty="0" err="1"/>
              <a:t>Apphia</a:t>
            </a:r>
            <a:r>
              <a:rPr lang="en-US" dirty="0"/>
              <a:t>, Archippus, and the church)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992711B-0080-52FE-AF04-5252D538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65" y="0"/>
            <a:ext cx="4044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7681-170D-5DDE-75B3-6411C113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Difference Does It Make?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6A8C-BDE7-C5EA-754F-865F85F0A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letter has a more personal touch, suggestive that there is already a relationship or the sender would like a relationship</a:t>
            </a:r>
          </a:p>
          <a:p>
            <a:r>
              <a:rPr lang="en-US" dirty="0"/>
              <a:t>Even letters written to groups of people touched on personal concerns: announcements, defenses (apologies), news, plans,</a:t>
            </a:r>
            <a:br>
              <a:rPr lang="en-US" dirty="0"/>
            </a:br>
            <a:r>
              <a:rPr lang="en-US" dirty="0"/>
              <a:t>requests, suggestions</a:t>
            </a:r>
          </a:p>
          <a:p>
            <a:r>
              <a:rPr lang="en-US" dirty="0"/>
              <a:t>Sermons or speeches are intended to influence those the speaker (or recorder of the sermon) may not know personally</a:t>
            </a:r>
          </a:p>
          <a:p>
            <a:r>
              <a:rPr lang="en-US" dirty="0"/>
              <a:t>Sermons or speeches are designed to address issues and convince</a:t>
            </a:r>
          </a:p>
          <a:p>
            <a:r>
              <a:rPr lang="en-US" dirty="0"/>
              <a:t>Sermons or speeches use rhetorical style and sound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FC3AE1E-FE7E-8FB2-0789-B5AFB27D995B}"/>
              </a:ext>
            </a:extLst>
          </p:cNvPr>
          <p:cNvSpPr txBox="1">
            <a:spLocks/>
          </p:cNvSpPr>
          <p:nvPr/>
        </p:nvSpPr>
        <p:spPr>
          <a:xfrm rot="19988332">
            <a:off x="-2263881" y="2213838"/>
            <a:ext cx="14788341" cy="7566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Hebrews only features a farewell typical of a letter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D011E6-8A39-3402-CD4F-C7FEB0C7A25E}"/>
              </a:ext>
            </a:extLst>
          </p:cNvPr>
          <p:cNvSpPr txBox="1">
            <a:spLocks/>
          </p:cNvSpPr>
          <p:nvPr/>
        </p:nvSpPr>
        <p:spPr>
          <a:xfrm rot="19988332">
            <a:off x="-1021589" y="2589429"/>
            <a:ext cx="14788341" cy="7566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Hebrews does sound a lot like a sermon</a:t>
            </a:r>
          </a:p>
        </p:txBody>
      </p:sp>
    </p:spTree>
    <p:extLst>
      <p:ext uri="{BB962C8B-B14F-4D97-AF65-F5344CB8AC3E}">
        <p14:creationId xmlns:p14="http://schemas.microsoft.com/office/powerpoint/2010/main" val="31479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AA6B22-DAB9-77F9-0152-0C54B437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Authorship Matter?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4F79A36D-0CF6-123C-7BFD-6224678737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9291"/>
            <a:ext cx="5181600" cy="2476103"/>
          </a:xfrm>
          <a:ln w="635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F2955-F420-D9EC-F79D-C9931A6F74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“Doubts about Hebrews’ canonicity in the West were overcome when they were convinced it was the work of the apostle Paul.”</a:t>
            </a:r>
            <a:br>
              <a:rPr lang="en-US" dirty="0"/>
            </a:br>
            <a:r>
              <a:rPr lang="en-US" sz="2400" dirty="0"/>
              <a:t>(Geisler, Norman. </a:t>
            </a:r>
            <a:r>
              <a:rPr lang="en-US" sz="2400" i="1" dirty="0"/>
              <a:t>A Popular Survey of the New Testament </a:t>
            </a:r>
            <a:r>
              <a:rPr lang="en-US" sz="2400" dirty="0"/>
              <a:t>(Grand Rapids, MI: Baker Books, 2007), p. 253) </a:t>
            </a:r>
          </a:p>
          <a:p>
            <a:r>
              <a:rPr lang="en-US" sz="2400" dirty="0"/>
              <a:t>Origen (3</a:t>
            </a:r>
            <a:r>
              <a:rPr lang="en-US" sz="2400" baseline="30000" dirty="0"/>
              <a:t>rd</a:t>
            </a:r>
            <a:r>
              <a:rPr lang="en-US" sz="2400" dirty="0"/>
              <a:t> century) said the book sounded apostolic, but the Greek style too eloquent for Paul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5513823-2D64-CBBD-13A9-B871F56A3530}"/>
              </a:ext>
            </a:extLst>
          </p:cNvPr>
          <p:cNvSpPr txBox="1">
            <a:spLocks/>
          </p:cNvSpPr>
          <p:nvPr/>
        </p:nvSpPr>
        <p:spPr>
          <a:xfrm rot="19988332">
            <a:off x="-2263881" y="2213838"/>
            <a:ext cx="14788341" cy="7566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It helps to know the author to assert credibility</a:t>
            </a:r>
          </a:p>
        </p:txBody>
      </p:sp>
    </p:spTree>
    <p:extLst>
      <p:ext uri="{BB962C8B-B14F-4D97-AF65-F5344CB8AC3E}">
        <p14:creationId xmlns:p14="http://schemas.microsoft.com/office/powerpoint/2010/main" val="36177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D8B884-F7C5-9F81-AC80-02D35AE9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85" y="64876"/>
            <a:ext cx="10515600" cy="1325563"/>
          </a:xfrm>
        </p:spPr>
        <p:txBody>
          <a:bodyPr/>
          <a:lstStyle/>
          <a:p>
            <a:r>
              <a:rPr lang="en-US" dirty="0" err="1"/>
              <a:t>Pantaenus</a:t>
            </a:r>
            <a:r>
              <a:rPr lang="en-US" dirty="0"/>
              <a:t> of Alexandria – A.D. 180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6DB24B82-1590-ED86-6667-D70566ADE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88" y="1606207"/>
            <a:ext cx="7805393" cy="5186917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7664BE-D6E7-B792-5142-0CF61A4DF7D3}"/>
              </a:ext>
            </a:extLst>
          </p:cNvPr>
          <p:cNvCxnSpPr/>
          <p:nvPr/>
        </p:nvCxnSpPr>
        <p:spPr>
          <a:xfrm flipH="1">
            <a:off x="9040305" y="4609707"/>
            <a:ext cx="3151695" cy="96153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8BE69A-6D25-6A3E-35E8-417301341059}"/>
              </a:ext>
            </a:extLst>
          </p:cNvPr>
          <p:cNvCxnSpPr/>
          <p:nvPr/>
        </p:nvCxnSpPr>
        <p:spPr>
          <a:xfrm flipH="1">
            <a:off x="9040304" y="2948233"/>
            <a:ext cx="3151695" cy="96153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D11A26-23A2-1B50-6C96-6AF0B1D23A15}"/>
              </a:ext>
            </a:extLst>
          </p:cNvPr>
          <p:cNvCxnSpPr>
            <a:cxnSpLocks/>
          </p:cNvCxnSpPr>
          <p:nvPr/>
        </p:nvCxnSpPr>
        <p:spPr>
          <a:xfrm flipH="1">
            <a:off x="6473228" y="2359582"/>
            <a:ext cx="5794218" cy="1840083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462B57-2BD9-5FDC-68C5-72E6F7FDCBDA}"/>
              </a:ext>
            </a:extLst>
          </p:cNvPr>
          <p:cNvCxnSpPr>
            <a:cxnSpLocks/>
          </p:cNvCxnSpPr>
          <p:nvPr/>
        </p:nvCxnSpPr>
        <p:spPr>
          <a:xfrm flipH="1">
            <a:off x="5622202" y="1468773"/>
            <a:ext cx="6569798" cy="1546031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0B67E9-0604-9EF1-3EC8-94B5D5139118}"/>
              </a:ext>
            </a:extLst>
          </p:cNvPr>
          <p:cNvCxnSpPr>
            <a:cxnSpLocks/>
          </p:cNvCxnSpPr>
          <p:nvPr/>
        </p:nvCxnSpPr>
        <p:spPr>
          <a:xfrm flipH="1">
            <a:off x="5546755" y="2022062"/>
            <a:ext cx="6645243" cy="199899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18B02D-129D-DAC5-1806-122F6F013F91}"/>
              </a:ext>
            </a:extLst>
          </p:cNvPr>
          <p:cNvCxnSpPr>
            <a:cxnSpLocks/>
          </p:cNvCxnSpPr>
          <p:nvPr/>
        </p:nvCxnSpPr>
        <p:spPr>
          <a:xfrm flipH="1">
            <a:off x="8124334" y="3368305"/>
            <a:ext cx="4067664" cy="116888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4DAC09-E59E-A95C-04B3-332B8B5CFEC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4947227"/>
            <a:ext cx="6096000" cy="225593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95F0DE-2B2C-0F7E-D549-3DF49E7D9BD0}"/>
              </a:ext>
            </a:extLst>
          </p:cNvPr>
          <p:cNvCxnSpPr>
            <a:cxnSpLocks/>
          </p:cNvCxnSpPr>
          <p:nvPr/>
        </p:nvCxnSpPr>
        <p:spPr>
          <a:xfrm flipV="1">
            <a:off x="1041149" y="4852657"/>
            <a:ext cx="1982708" cy="3177767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DBAF10-A4E5-0A50-AA6A-413E3A2A7311}"/>
              </a:ext>
            </a:extLst>
          </p:cNvPr>
          <p:cNvCxnSpPr>
            <a:cxnSpLocks/>
          </p:cNvCxnSpPr>
          <p:nvPr/>
        </p:nvCxnSpPr>
        <p:spPr>
          <a:xfrm flipV="1">
            <a:off x="18334" y="3087232"/>
            <a:ext cx="2878775" cy="386175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F840467-6CA5-0B7B-0920-DC1CA3881C1F}"/>
              </a:ext>
            </a:extLst>
          </p:cNvPr>
          <p:cNvCxnSpPr>
            <a:cxnSpLocks/>
          </p:cNvCxnSpPr>
          <p:nvPr/>
        </p:nvCxnSpPr>
        <p:spPr>
          <a:xfrm flipH="1">
            <a:off x="2032503" y="1189995"/>
            <a:ext cx="10234943" cy="1579629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3276C98-B60E-348B-3DBF-3A1B39761E33}"/>
              </a:ext>
            </a:extLst>
          </p:cNvPr>
          <p:cNvSpPr/>
          <p:nvPr/>
        </p:nvSpPr>
        <p:spPr>
          <a:xfrm>
            <a:off x="6096000" y="5571241"/>
            <a:ext cx="1517964" cy="56700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0BB4-7230-115B-182E-52D92670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7" y="556181"/>
            <a:ext cx="11120485" cy="927117"/>
          </a:xfrm>
        </p:spPr>
        <p:txBody>
          <a:bodyPr anchor="ctr">
            <a:normAutofit/>
          </a:bodyPr>
          <a:lstStyle/>
          <a:p>
            <a:r>
              <a:rPr lang="en-US" dirty="0"/>
              <a:t>Historical Suggestions of Authorship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1F77-EBA2-C52B-F705-BD1475DB0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877" y="1649691"/>
            <a:ext cx="5938886" cy="452727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Clement of Alexandria, following </a:t>
            </a:r>
            <a:r>
              <a:rPr lang="en-US" sz="2400" dirty="0" err="1"/>
              <a:t>Pantaenus</a:t>
            </a:r>
            <a:r>
              <a:rPr lang="en-US" sz="2400" dirty="0"/>
              <a:t> his teacher, suggested Paul wrote in Hebrew (or Aramaic) and Luke translated to Greek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Tertullian (2</a:t>
            </a:r>
            <a:r>
              <a:rPr lang="en-US" sz="2400" baseline="30000" dirty="0"/>
              <a:t>nd</a:t>
            </a:r>
            <a:r>
              <a:rPr lang="en-US" sz="2400" dirty="0"/>
              <a:t>-3</a:t>
            </a:r>
            <a:r>
              <a:rPr lang="en-US" sz="2400" baseline="30000" dirty="0"/>
              <a:t>rd</a:t>
            </a:r>
            <a:r>
              <a:rPr lang="en-US" sz="2400" dirty="0"/>
              <a:t> century) believed that Barnabas wrote it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Irenaeus and Hippolytus (2</a:t>
            </a:r>
            <a:r>
              <a:rPr lang="en-US" sz="2400" baseline="30000" dirty="0"/>
              <a:t>nd</a:t>
            </a:r>
            <a:r>
              <a:rPr lang="en-US" sz="2400" dirty="0"/>
              <a:t> century) and Origen (3</a:t>
            </a:r>
            <a:r>
              <a:rPr lang="en-US" sz="2400" baseline="30000" dirty="0"/>
              <a:t>rd</a:t>
            </a:r>
            <a:r>
              <a:rPr lang="en-US" sz="2400" dirty="0"/>
              <a:t>) knew the book but denied that Paul wrote it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Eusebius (4</a:t>
            </a:r>
            <a:r>
              <a:rPr lang="en-US" sz="2400" baseline="30000" dirty="0"/>
              <a:t>th</a:t>
            </a:r>
            <a:r>
              <a:rPr lang="en-US" sz="2400" dirty="0"/>
              <a:t> century) said some thought Clement of Rome and some thought Luke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Of Reformation leaders: Erasmus claimed Clement of Rome, Luther claimed Apollos, Calvin claimed Luke</a:t>
            </a:r>
          </a:p>
        </p:txBody>
      </p:sp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87A990F9-DD56-0EB4-0841-16CA26AF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r="6453" b="1"/>
          <a:stretch/>
        </p:blipFill>
        <p:spPr>
          <a:xfrm>
            <a:off x="6683603" y="1737658"/>
            <a:ext cx="5181600" cy="4351338"/>
          </a:xfrm>
          <a:prstGeom prst="rect">
            <a:avLst/>
          </a:prstGeom>
          <a:noFill/>
          <a:ln w="635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6" descr="A picture containing text, green, striped&#10;&#10;Description automatically generated">
            <a:extLst>
              <a:ext uri="{FF2B5EF4-FFF2-40B4-BE49-F238E27FC236}">
                <a16:creationId xmlns:a16="http://schemas.microsoft.com/office/drawing/2014/main" id="{B8FBECD9-D080-856C-0650-C145A04DD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65" y="1483298"/>
            <a:ext cx="4056667" cy="499695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4D2ED0-A7F5-0C4D-66C6-2843B97C4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5" y="1451802"/>
            <a:ext cx="4302167" cy="5009372"/>
          </a:xfrm>
          <a:prstGeom prst="rect">
            <a:avLst/>
          </a:prstGeom>
        </p:spPr>
      </p:pic>
      <p:pic>
        <p:nvPicPr>
          <p:cNvPr id="11" name="Picture 1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5552EEC9-95A7-6C3D-3793-6A1DF825E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5" y="1451802"/>
            <a:ext cx="4302167" cy="5262985"/>
          </a:xfrm>
          <a:prstGeom prst="rect">
            <a:avLst/>
          </a:prstGeom>
        </p:spPr>
      </p:pic>
      <p:pic>
        <p:nvPicPr>
          <p:cNvPr id="13" name="Picture 12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ED6CADF5-A3B3-D19B-5873-BBCE54BAA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95" y="1612523"/>
            <a:ext cx="5174908" cy="456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0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2126-A6B3-6A53-7E02-63FC7F01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4771"/>
            <a:ext cx="10515600" cy="1101536"/>
          </a:xfrm>
        </p:spPr>
        <p:txBody>
          <a:bodyPr/>
          <a:lstStyle/>
          <a:p>
            <a:r>
              <a:rPr lang="en-US" dirty="0"/>
              <a:t>But Do We Trust the Holy Spirit?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E85CF-6E87-6743-3019-9EF9EB5B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82615"/>
          </a:xfrm>
        </p:spPr>
        <p:txBody>
          <a:bodyPr/>
          <a:lstStyle/>
          <a:p>
            <a:r>
              <a:rPr lang="en-US" dirty="0"/>
              <a:t>Why Paul not the likely author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9D28F-97FC-9FA5-26A8-68ECE67A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08634"/>
            <a:ext cx="5157787" cy="38810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Hebrews 13:22 “word of exhortation” used for sermon in Acts 13:15</a:t>
            </a:r>
          </a:p>
          <a:p>
            <a:r>
              <a:rPr lang="en-US" dirty="0"/>
              <a:t>20 titles for Jesus used without “in Christ” typical of Paul</a:t>
            </a:r>
          </a:p>
          <a:p>
            <a:r>
              <a:rPr lang="en-US" dirty="0"/>
              <a:t>Emphasis on priesthood here but no mention in Pauline work</a:t>
            </a:r>
          </a:p>
          <a:p>
            <a:r>
              <a:rPr lang="en-US" dirty="0"/>
              <a:t>Paul focuses on risen Christ</a:t>
            </a:r>
          </a:p>
          <a:p>
            <a:r>
              <a:rPr lang="en-US" dirty="0"/>
              <a:t>No emphasis on justification by faith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E9C41B-C1E9-B632-59B8-28C8A3657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82615"/>
          </a:xfrm>
        </p:spPr>
        <p:txBody>
          <a:bodyPr/>
          <a:lstStyle/>
          <a:p>
            <a:r>
              <a:rPr lang="en-US" dirty="0"/>
              <a:t>Paul as Author?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0DA462-C347-90BA-8DF5-E257C46CD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08634"/>
            <a:ext cx="5183188" cy="38810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Hebrews appears as part of manuscript of 14 letters of Paul in late 4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Concluding verses 13:19-25  similar to Paul</a:t>
            </a:r>
          </a:p>
          <a:p>
            <a:r>
              <a:rPr lang="en-US" dirty="0"/>
              <a:t>Familiarity with Hebrew scriptures and building on them to glorify Jesus as Son of God</a:t>
            </a:r>
          </a:p>
          <a:p>
            <a:r>
              <a:rPr lang="en-US" dirty="0"/>
              <a:t>Desire to come and see the listeners personally</a:t>
            </a:r>
          </a:p>
        </p:txBody>
      </p:sp>
    </p:spTree>
    <p:extLst>
      <p:ext uri="{BB962C8B-B14F-4D97-AF65-F5344CB8AC3E}">
        <p14:creationId xmlns:p14="http://schemas.microsoft.com/office/powerpoint/2010/main" val="6665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87186B1-EC02-40E9-BA8B-A907D95CF6CF}" vid="{1C96EBF1-6E60-453B-8F4D-A11D2F7FFA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Hieropolis</Template>
  <TotalTime>633</TotalTime>
  <Words>2170</Words>
  <Application>Microsoft Office PowerPoint</Application>
  <PresentationFormat>Widescreen</PresentationFormat>
  <Paragraphs>184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Rockwell</vt:lpstr>
      <vt:lpstr>Wingdings</vt:lpstr>
      <vt:lpstr>Wingdings 2</vt:lpstr>
      <vt:lpstr>Office Theme</vt:lpstr>
      <vt:lpstr>Preparing to Teach the Book of Hebrews I</vt:lpstr>
      <vt:lpstr>People Learn By Doing So, Let’s “Simulate” An Exercise</vt:lpstr>
      <vt:lpstr>What Is the First Difference Between Hebrews and the Letters in the Bible (and Ancient World)?</vt:lpstr>
      <vt:lpstr>And Another Obvious Difference Between Hebrews and Paul’s Letters</vt:lpstr>
      <vt:lpstr>What Difference Does It Make?</vt:lpstr>
      <vt:lpstr>Does Authorship Matter?</vt:lpstr>
      <vt:lpstr>Pantaenus of Alexandria – A.D. 180</vt:lpstr>
      <vt:lpstr>Historical Suggestions of Authorship</vt:lpstr>
      <vt:lpstr>But Do We Trust the Holy Spirit?</vt:lpstr>
      <vt:lpstr>Who Was It Written To?</vt:lpstr>
      <vt:lpstr>So, Why is it in our Bibles?</vt:lpstr>
      <vt:lpstr>Ways to Introduce the Book</vt:lpstr>
      <vt:lpstr>But What’s It All About? Here Are Some Ways to Look At It</vt:lpstr>
      <vt:lpstr>Pheme Perkins (Boston College)</vt:lpstr>
      <vt:lpstr>Pheme Perkins’ Exhortation Outline (cont.)</vt:lpstr>
      <vt:lpstr>George Guthrie (Union University)</vt:lpstr>
      <vt:lpstr>Rafael Gyllenberg (Abo University, Finland)</vt:lpstr>
      <vt:lpstr>Guthrie’s Catchword Connections</vt:lpstr>
      <vt:lpstr>Better Than κρεῖσσον 20x in New Testament 13x Here!</vt:lpstr>
      <vt:lpstr>Better Than (continued) κρεῖσσον 20x in New Testament 13x Here!</vt:lpstr>
      <vt:lpstr>God’s Many Efforts</vt:lpstr>
      <vt:lpstr>God’s Many Styles</vt:lpstr>
      <vt:lpstr>Activity for Chapter 1</vt:lpstr>
      <vt:lpstr>Find the Old Testament Citations [Prophets?]</vt:lpstr>
      <vt:lpstr>The Great Inheritance</vt:lpstr>
      <vt:lpstr>The Author of Reality</vt:lpstr>
      <vt:lpstr>Divine Luminance</vt:lpstr>
      <vt:lpstr>The “Plan” of God’s Essence</vt:lpstr>
      <vt:lpstr>Bond of Being</vt:lpstr>
      <vt:lpstr>God’s Purifying Agent</vt:lpstr>
      <vt:lpstr>Strong Right Hand</vt:lpstr>
      <vt:lpstr>Why Better Than the Angels? “Sons of God?”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to Teach the Book of Hebrews I</dc:title>
  <dc:creator>Johnny Wilson</dc:creator>
  <cp:lastModifiedBy>Johnny Wilson</cp:lastModifiedBy>
  <cp:revision>16</cp:revision>
  <dcterms:created xsi:type="dcterms:W3CDTF">2023-03-01T17:05:41Z</dcterms:created>
  <dcterms:modified xsi:type="dcterms:W3CDTF">2023-03-02T03:38:52Z</dcterms:modified>
</cp:coreProperties>
</file>