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75" r:id="rId21"/>
    <p:sldId id="279" r:id="rId22"/>
    <p:sldId id="281" r:id="rId23"/>
    <p:sldId id="283" r:id="rId24"/>
    <p:sldId id="276"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7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7069-1023-C5BB-231D-4A12630B66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0F0A21-3F0C-829D-DDD3-1FC3BD39A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41866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94F6-DDAC-DABC-204B-F020D5FF67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7B823-726F-FB3C-9F45-4F0311DC10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82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77F3A3-B440-AEF0-3B39-172B40B5D6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050AB-6D70-89A7-7A82-EF207A3CEF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59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7828-FADA-E019-F90F-CB85AEE96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F259C5-8F8C-C0F6-A853-33E4A9C447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40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EDB2-C1C4-918C-E8F8-150FB04D23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15A343-0B23-C5AF-5ED8-34641437E3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658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9CBE-8CE1-86C1-F435-310FD4396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47DEF-324B-8301-7ADF-3F843350CE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1D0C03-D93A-96DE-DEEF-4189ADAB2B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27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DD82-9D9C-A07A-82FA-40A8F2428F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2D6745-D7A0-B020-CC79-CAF72B961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28AFF9-4610-04CF-EB33-01CCB04519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92BD62-C351-410D-8BBD-601EFF14A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FEB2C-28A4-DF39-2433-E5CE95656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25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380C-81A3-B63F-C247-673BC95C5CB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631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194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AFE3-0F72-83AF-A03E-4A4DAC4B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5709D-DCE1-3AD6-392B-5D8272FC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B61AEC-0557-A4C9-EBBE-366D5226B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46468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85C6-76F4-3170-A713-6FB507358A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CEDDFA-47C7-D596-15EB-B70E1C6A1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343EB6A-4BE3-2DDA-97A9-852785CBA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645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person, person, indoor, crowd&#10;&#10;Description automatically generated">
            <a:extLst>
              <a:ext uri="{FF2B5EF4-FFF2-40B4-BE49-F238E27FC236}">
                <a16:creationId xmlns:a16="http://schemas.microsoft.com/office/drawing/2014/main" id="{F1079360-DAF5-1B89-34C4-838AB09D69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3436" y="-1435788"/>
            <a:ext cx="12416118" cy="9729575"/>
          </a:xfrm>
          <a:prstGeom prst="rect">
            <a:avLst/>
          </a:prstGeom>
        </p:spPr>
      </p:pic>
      <p:sp>
        <p:nvSpPr>
          <p:cNvPr id="2" name="Title Placeholder 1">
            <a:extLst>
              <a:ext uri="{FF2B5EF4-FFF2-40B4-BE49-F238E27FC236}">
                <a16:creationId xmlns:a16="http://schemas.microsoft.com/office/drawing/2014/main" id="{5FE29A27-A12E-FCC0-E724-127C72E4A2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06F864-4A14-BCCB-D476-D2A020942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1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accent4">
              <a:lumMod val="60000"/>
              <a:lumOff val="4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accent4">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4">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4">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4">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4">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5A92-E011-F354-B135-310B6B9088D4}"/>
              </a:ext>
            </a:extLst>
          </p:cNvPr>
          <p:cNvSpPr>
            <a:spLocks noGrp="1"/>
          </p:cNvSpPr>
          <p:nvPr>
            <p:ph type="ctrTitle"/>
          </p:nvPr>
        </p:nvSpPr>
        <p:spPr>
          <a:xfrm>
            <a:off x="1205620" y="1122363"/>
            <a:ext cx="9780760" cy="2387600"/>
          </a:xfrm>
        </p:spPr>
        <p:txBody>
          <a:bodyPr/>
          <a:lstStyle/>
          <a:p>
            <a:r>
              <a:rPr lang="en-US" dirty="0"/>
              <a:t>Preparing to Teach Hebrews VI</a:t>
            </a:r>
            <a:br>
              <a:rPr lang="en-US" dirty="0"/>
            </a:br>
            <a:r>
              <a:rPr lang="en-US" dirty="0"/>
              <a:t>Hebrews 10:24-11:22</a:t>
            </a:r>
          </a:p>
        </p:txBody>
      </p:sp>
      <p:sp>
        <p:nvSpPr>
          <p:cNvPr id="3" name="Subtitle 2">
            <a:extLst>
              <a:ext uri="{FF2B5EF4-FFF2-40B4-BE49-F238E27FC236}">
                <a16:creationId xmlns:a16="http://schemas.microsoft.com/office/drawing/2014/main" id="{9C1BF607-D322-EE89-B787-8D757DBBEDCA}"/>
              </a:ext>
            </a:extLst>
          </p:cNvPr>
          <p:cNvSpPr>
            <a:spLocks noGrp="1"/>
          </p:cNvSpPr>
          <p:nvPr>
            <p:ph type="subTitle" idx="1"/>
          </p:nvPr>
        </p:nvSpPr>
        <p:spPr/>
        <p:txBody>
          <a:bodyPr/>
          <a:lstStyle/>
          <a:p>
            <a:r>
              <a:rPr lang="en-US" dirty="0"/>
              <a:t>Grace Chinese Christian Church of Skokie, IL</a:t>
            </a:r>
          </a:p>
        </p:txBody>
      </p:sp>
    </p:spTree>
    <p:extLst>
      <p:ext uri="{BB962C8B-B14F-4D97-AF65-F5344CB8AC3E}">
        <p14:creationId xmlns:p14="http://schemas.microsoft.com/office/powerpoint/2010/main" val="130476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B6FD5A-BAA1-C5D6-E31D-F0B23A5D513A}"/>
              </a:ext>
            </a:extLst>
          </p:cNvPr>
          <p:cNvSpPr>
            <a:spLocks noGrp="1"/>
          </p:cNvSpPr>
          <p:nvPr>
            <p:ph type="title"/>
          </p:nvPr>
        </p:nvSpPr>
        <p:spPr/>
        <p:txBody>
          <a:bodyPr/>
          <a:lstStyle/>
          <a:p>
            <a:r>
              <a:rPr lang="en-US" dirty="0"/>
              <a:t>Positives in Hebrews 10:32-39</a:t>
            </a:r>
          </a:p>
        </p:txBody>
      </p:sp>
      <p:sp>
        <p:nvSpPr>
          <p:cNvPr id="6" name="Content Placeholder 5">
            <a:extLst>
              <a:ext uri="{FF2B5EF4-FFF2-40B4-BE49-F238E27FC236}">
                <a16:creationId xmlns:a16="http://schemas.microsoft.com/office/drawing/2014/main" id="{3FF9C654-287D-E27D-DFCE-E4BE0B2B03B1}"/>
              </a:ext>
            </a:extLst>
          </p:cNvPr>
          <p:cNvSpPr>
            <a:spLocks noGrp="1"/>
          </p:cNvSpPr>
          <p:nvPr>
            <p:ph idx="1"/>
          </p:nvPr>
        </p:nvSpPr>
        <p:spPr>
          <a:solidFill>
            <a:schemeClr val="accent2">
              <a:lumMod val="50000"/>
              <a:alpha val="70000"/>
            </a:schemeClr>
          </a:solidFill>
        </p:spPr>
        <p:txBody>
          <a:bodyPr/>
          <a:lstStyle/>
          <a:p>
            <a:pPr marL="514350" indent="-514350">
              <a:buFont typeface="+mj-lt"/>
              <a:buAutoNum type="arabicPeriod"/>
            </a:pPr>
            <a:r>
              <a:rPr lang="en-US" dirty="0"/>
              <a:t>Stood ground under pressure (v. 32)</a:t>
            </a:r>
          </a:p>
          <a:p>
            <a:pPr marL="514350" indent="-514350">
              <a:buFont typeface="+mj-lt"/>
              <a:buAutoNum type="arabicPeriod"/>
            </a:pPr>
            <a:r>
              <a:rPr lang="en-US" dirty="0"/>
              <a:t>Insulted and abused (v. 33)</a:t>
            </a:r>
            <a:br>
              <a:rPr lang="en-US" dirty="0"/>
            </a:br>
            <a:r>
              <a:rPr lang="en-US" dirty="0"/>
              <a:t>(Verb has the word theater</a:t>
            </a:r>
            <a:br>
              <a:rPr lang="en-US" dirty="0"/>
            </a:br>
            <a:r>
              <a:rPr lang="en-US" dirty="0"/>
              <a:t>in it for public spectacle)</a:t>
            </a:r>
          </a:p>
        </p:txBody>
      </p:sp>
      <p:pic>
        <p:nvPicPr>
          <p:cNvPr id="3" name="Picture 2" descr="A picture containing outdoor, ruins, plant, rubble&#10;&#10;Description automatically generated">
            <a:extLst>
              <a:ext uri="{FF2B5EF4-FFF2-40B4-BE49-F238E27FC236}">
                <a16:creationId xmlns:a16="http://schemas.microsoft.com/office/drawing/2014/main" id="{EA472001-C962-10A3-D4AD-0F5FF966D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959" y="2703138"/>
            <a:ext cx="5316717" cy="3987537"/>
          </a:xfrm>
          <a:prstGeom prst="rect">
            <a:avLst/>
          </a:prstGeom>
        </p:spPr>
      </p:pic>
    </p:spTree>
    <p:extLst>
      <p:ext uri="{BB962C8B-B14F-4D97-AF65-F5344CB8AC3E}">
        <p14:creationId xmlns:p14="http://schemas.microsoft.com/office/powerpoint/2010/main" val="4440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B6FD5A-BAA1-C5D6-E31D-F0B23A5D513A}"/>
              </a:ext>
            </a:extLst>
          </p:cNvPr>
          <p:cNvSpPr>
            <a:spLocks noGrp="1"/>
          </p:cNvSpPr>
          <p:nvPr>
            <p:ph type="title"/>
          </p:nvPr>
        </p:nvSpPr>
        <p:spPr/>
        <p:txBody>
          <a:bodyPr/>
          <a:lstStyle/>
          <a:p>
            <a:r>
              <a:rPr lang="en-US" dirty="0"/>
              <a:t>5 Positives in Hebrews 10:32-39</a:t>
            </a:r>
          </a:p>
        </p:txBody>
      </p:sp>
      <p:sp>
        <p:nvSpPr>
          <p:cNvPr id="6" name="Content Placeholder 5">
            <a:extLst>
              <a:ext uri="{FF2B5EF4-FFF2-40B4-BE49-F238E27FC236}">
                <a16:creationId xmlns:a16="http://schemas.microsoft.com/office/drawing/2014/main" id="{3FF9C654-287D-E27D-DFCE-E4BE0B2B03B1}"/>
              </a:ext>
            </a:extLst>
          </p:cNvPr>
          <p:cNvSpPr>
            <a:spLocks noGrp="1"/>
          </p:cNvSpPr>
          <p:nvPr>
            <p:ph idx="1"/>
          </p:nvPr>
        </p:nvSpPr>
        <p:spPr>
          <a:solidFill>
            <a:schemeClr val="accent2">
              <a:lumMod val="50000"/>
              <a:alpha val="70000"/>
            </a:schemeClr>
          </a:solidFill>
        </p:spPr>
        <p:txBody>
          <a:bodyPr/>
          <a:lstStyle/>
          <a:p>
            <a:pPr marL="514350" indent="-514350">
              <a:buFont typeface="+mj-lt"/>
              <a:buAutoNum type="arabicPeriod"/>
            </a:pPr>
            <a:r>
              <a:rPr lang="en-US" dirty="0"/>
              <a:t>Stood ground under pressure (v. 32)</a:t>
            </a:r>
          </a:p>
          <a:p>
            <a:pPr marL="514350" indent="-514350">
              <a:buFont typeface="+mj-lt"/>
              <a:buAutoNum type="arabicPeriod"/>
            </a:pPr>
            <a:r>
              <a:rPr lang="en-US" dirty="0"/>
              <a:t>Insulted and abused (v. 33)</a:t>
            </a:r>
          </a:p>
          <a:p>
            <a:pPr marL="514350" indent="-514350">
              <a:buFont typeface="+mj-lt"/>
              <a:buAutoNum type="arabicPeriod"/>
            </a:pPr>
            <a:r>
              <a:rPr lang="en-US" dirty="0"/>
              <a:t>Fellow-sufferers with other victims (v. 33)</a:t>
            </a:r>
          </a:p>
          <a:p>
            <a:pPr marL="514350" indent="-514350">
              <a:buFont typeface="+mj-lt"/>
              <a:buAutoNum type="arabicPeriod"/>
            </a:pPr>
            <a:r>
              <a:rPr lang="en-US" dirty="0"/>
              <a:t>Showed sympathy for prisoners (v. 34)</a:t>
            </a:r>
          </a:p>
          <a:p>
            <a:pPr marL="514350" indent="-514350">
              <a:buFont typeface="+mj-lt"/>
              <a:buAutoNum type="arabicPeriod"/>
            </a:pPr>
            <a:r>
              <a:rPr lang="en-US" dirty="0"/>
              <a:t>Didn’t panic when wealth confiscated (v. 34)</a:t>
            </a:r>
            <a:br>
              <a:rPr lang="en-US" dirty="0"/>
            </a:br>
            <a:r>
              <a:rPr lang="en-US" dirty="0"/>
              <a:t>(because trusted God’s promises more)</a:t>
            </a:r>
          </a:p>
        </p:txBody>
      </p:sp>
    </p:spTree>
    <p:extLst>
      <p:ext uri="{BB962C8B-B14F-4D97-AF65-F5344CB8AC3E}">
        <p14:creationId xmlns:p14="http://schemas.microsoft.com/office/powerpoint/2010/main" val="39683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B5D5-A09D-725B-B86C-73F37FFA44BA}"/>
              </a:ext>
            </a:extLst>
          </p:cNvPr>
          <p:cNvSpPr>
            <a:spLocks noGrp="1"/>
          </p:cNvSpPr>
          <p:nvPr>
            <p:ph type="title"/>
          </p:nvPr>
        </p:nvSpPr>
        <p:spPr/>
        <p:txBody>
          <a:bodyPr/>
          <a:lstStyle/>
          <a:p>
            <a:r>
              <a:rPr lang="en-US" dirty="0"/>
              <a:t>Quoting Habakkuk 2:3-4 in Hebrews 10:37-38</a:t>
            </a:r>
          </a:p>
        </p:txBody>
      </p:sp>
      <p:pic>
        <p:nvPicPr>
          <p:cNvPr id="5" name="Content Placeholder 4" descr="A picture containing text, newspaper, cartoon&#10;&#10;Description automatically generated">
            <a:extLst>
              <a:ext uri="{FF2B5EF4-FFF2-40B4-BE49-F238E27FC236}">
                <a16:creationId xmlns:a16="http://schemas.microsoft.com/office/drawing/2014/main" id="{C8416D8C-ACDF-DBBA-F8C3-4014A4D175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740" y="1443094"/>
            <a:ext cx="9433773" cy="5306497"/>
          </a:xfrm>
        </p:spPr>
      </p:pic>
      <p:sp>
        <p:nvSpPr>
          <p:cNvPr id="6" name="Oval 5">
            <a:extLst>
              <a:ext uri="{FF2B5EF4-FFF2-40B4-BE49-F238E27FC236}">
                <a16:creationId xmlns:a16="http://schemas.microsoft.com/office/drawing/2014/main" id="{06DE861D-73C7-2178-1935-6E0195970690}"/>
              </a:ext>
            </a:extLst>
          </p:cNvPr>
          <p:cNvSpPr/>
          <p:nvPr/>
        </p:nvSpPr>
        <p:spPr>
          <a:xfrm>
            <a:off x="3594226" y="4734962"/>
            <a:ext cx="3023857" cy="2199992"/>
          </a:xfrm>
          <a:prstGeom prst="ellipse">
            <a:avLst/>
          </a:prstGeom>
          <a:noFill/>
          <a:ln w="5715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87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33B3-7835-026F-9EB1-B656EEDF2096}"/>
              </a:ext>
            </a:extLst>
          </p:cNvPr>
          <p:cNvSpPr>
            <a:spLocks noGrp="1"/>
          </p:cNvSpPr>
          <p:nvPr>
            <p:ph type="title"/>
          </p:nvPr>
        </p:nvSpPr>
        <p:spPr/>
        <p:txBody>
          <a:bodyPr/>
          <a:lstStyle/>
          <a:p>
            <a:r>
              <a:rPr lang="en-US" dirty="0"/>
              <a:t>Verse 39</a:t>
            </a:r>
          </a:p>
        </p:txBody>
      </p:sp>
      <p:sp>
        <p:nvSpPr>
          <p:cNvPr id="3" name="Content Placeholder 2">
            <a:extLst>
              <a:ext uri="{FF2B5EF4-FFF2-40B4-BE49-F238E27FC236}">
                <a16:creationId xmlns:a16="http://schemas.microsoft.com/office/drawing/2014/main" id="{F14194FD-4EAA-4260-8B04-05728FF2FF82}"/>
              </a:ext>
            </a:extLst>
          </p:cNvPr>
          <p:cNvSpPr>
            <a:spLocks noGrp="1"/>
          </p:cNvSpPr>
          <p:nvPr>
            <p:ph idx="1"/>
          </p:nvPr>
        </p:nvSpPr>
        <p:spPr>
          <a:solidFill>
            <a:schemeClr val="accent2">
              <a:lumMod val="50000"/>
              <a:alpha val="70000"/>
            </a:schemeClr>
          </a:solidFill>
          <a:ln>
            <a:solidFill>
              <a:srgbClr val="FFC000"/>
            </a:solidFill>
          </a:ln>
        </p:spPr>
        <p:txBody>
          <a:bodyPr>
            <a:normAutofit/>
          </a:bodyPr>
          <a:lstStyle/>
          <a:p>
            <a:pPr marL="0" indent="0">
              <a:buNone/>
            </a:pPr>
            <a:r>
              <a:rPr lang="en-US" dirty="0"/>
              <a:t>“The thought of the text is substantially this—those who believe win their souls; they acquire them for their possession. We talk colloquially about ‘people that cannot call their souls their own.’ That is a very true description of all men who are not lords of themselves through faith in Jesus Christ. ‘They who believe to the gaining of their own souls’ is the meaning of the writer here.”</a:t>
            </a:r>
          </a:p>
          <a:p>
            <a:pPr marL="0" indent="0">
              <a:buNone/>
            </a:pPr>
            <a:r>
              <a:rPr lang="en-US" sz="2400" dirty="0"/>
              <a:t>[Maclaren, Alexander, </a:t>
            </a:r>
            <a:r>
              <a:rPr lang="en-US" sz="2400" i="1" dirty="0">
                <a:solidFill>
                  <a:schemeClr val="accent2">
                    <a:lumMod val="60000"/>
                    <a:lumOff val="40000"/>
                  </a:schemeClr>
                </a:solidFill>
              </a:rPr>
              <a:t>Expositions of Holy Scripture: Volume XV: Second Timothy, Titus, Philemon and Hebrews, Epistle of James </a:t>
            </a:r>
            <a:r>
              <a:rPr lang="en-US" sz="2400" dirty="0"/>
              <a:t>(Grand Rapids, MI: William B. Eerdmans, 1942), p. 99.]</a:t>
            </a:r>
          </a:p>
        </p:txBody>
      </p:sp>
    </p:spTree>
    <p:extLst>
      <p:ext uri="{BB962C8B-B14F-4D97-AF65-F5344CB8AC3E}">
        <p14:creationId xmlns:p14="http://schemas.microsoft.com/office/powerpoint/2010/main" val="662955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27EFC-3188-968A-8AF1-4E125D7E58DD}"/>
              </a:ext>
            </a:extLst>
          </p:cNvPr>
          <p:cNvSpPr>
            <a:spLocks noGrp="1"/>
          </p:cNvSpPr>
          <p:nvPr>
            <p:ph type="title"/>
          </p:nvPr>
        </p:nvSpPr>
        <p:spPr/>
        <p:txBody>
          <a:bodyPr/>
          <a:lstStyle/>
          <a:p>
            <a:r>
              <a:rPr lang="en-US" dirty="0"/>
              <a:t>Faith IS Substance (Hebrews 11:1)</a:t>
            </a:r>
          </a:p>
        </p:txBody>
      </p:sp>
      <p:sp>
        <p:nvSpPr>
          <p:cNvPr id="3" name="Content Placeholder 2">
            <a:extLst>
              <a:ext uri="{FF2B5EF4-FFF2-40B4-BE49-F238E27FC236}">
                <a16:creationId xmlns:a16="http://schemas.microsoft.com/office/drawing/2014/main" id="{091502DD-6B2C-FF61-EAD4-57CD6A826BFC}"/>
              </a:ext>
            </a:extLst>
          </p:cNvPr>
          <p:cNvSpPr>
            <a:spLocks noGrp="1"/>
          </p:cNvSpPr>
          <p:nvPr>
            <p:ph idx="1"/>
          </p:nvPr>
        </p:nvSpPr>
        <p:spPr>
          <a:solidFill>
            <a:schemeClr val="accent2">
              <a:lumMod val="50000"/>
              <a:alpha val="70000"/>
            </a:schemeClr>
          </a:solidFill>
        </p:spPr>
        <p:txBody>
          <a:bodyPr/>
          <a:lstStyle/>
          <a:p>
            <a:pPr>
              <a:buFont typeface="Wingdings" panose="05000000000000000000" pitchFamily="2" charset="2"/>
              <a:buChar char="Ø"/>
            </a:pPr>
            <a:r>
              <a:rPr lang="en-US" dirty="0"/>
              <a:t>“The very first thing we must learn about faith is that it is substance. Faith is not glorified imagination and faith is not some cloudy, ephemeral experience. Faith is reality. 'Our text, says , 'Faith is the substance…’" Pastor Johnny</a:t>
            </a:r>
          </a:p>
          <a:p>
            <a:pPr>
              <a:buFont typeface="Wingdings" panose="05000000000000000000" pitchFamily="2" charset="2"/>
              <a:buChar char="Ø"/>
            </a:pPr>
            <a:r>
              <a:rPr lang="en-US" dirty="0"/>
              <a:t>“Faith enables the believing soul to treat the future as present and the invisible as visible.” Manley Beasley</a:t>
            </a:r>
          </a:p>
          <a:p>
            <a:pPr>
              <a:buFont typeface="Wingdings" panose="05000000000000000000" pitchFamily="2" charset="2"/>
              <a:buChar char="Ø"/>
            </a:pPr>
            <a:r>
              <a:rPr lang="en-US" dirty="0"/>
              <a:t>“Faith is believing something that is not yet so to </a:t>
            </a:r>
            <a:r>
              <a:rPr lang="en-US" i="1" dirty="0"/>
              <a:t>be </a:t>
            </a:r>
            <a:r>
              <a:rPr lang="en-US" dirty="0"/>
              <a:t>so in order that it may become so.” George Bradley  </a:t>
            </a:r>
          </a:p>
        </p:txBody>
      </p:sp>
    </p:spTree>
    <p:extLst>
      <p:ext uri="{BB962C8B-B14F-4D97-AF65-F5344CB8AC3E}">
        <p14:creationId xmlns:p14="http://schemas.microsoft.com/office/powerpoint/2010/main" val="343808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3076-DB3A-B442-F5A9-65EABF845687}"/>
              </a:ext>
            </a:extLst>
          </p:cNvPr>
          <p:cNvSpPr>
            <a:spLocks noGrp="1"/>
          </p:cNvSpPr>
          <p:nvPr>
            <p:ph type="title"/>
          </p:nvPr>
        </p:nvSpPr>
        <p:spPr/>
        <p:txBody>
          <a:bodyPr/>
          <a:lstStyle/>
          <a:p>
            <a:r>
              <a:rPr lang="en-US" dirty="0"/>
              <a:t>So, How Is Faith PURE?</a:t>
            </a:r>
          </a:p>
        </p:txBody>
      </p:sp>
      <p:pic>
        <p:nvPicPr>
          <p:cNvPr id="5" name="Content Placeholder 4" descr="A picture containing text, screenshot, earplug&#10;&#10;Description automatically generated">
            <a:extLst>
              <a:ext uri="{FF2B5EF4-FFF2-40B4-BE49-F238E27FC236}">
                <a16:creationId xmlns:a16="http://schemas.microsoft.com/office/drawing/2014/main" id="{9C45B49E-82F3-B590-0E08-585FC5D469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022" y="1825625"/>
            <a:ext cx="9191956" cy="4351338"/>
          </a:xfrm>
          <a:ln w="63500">
            <a:solidFill>
              <a:srgbClr val="FFC000"/>
            </a:solidFill>
          </a:ln>
        </p:spPr>
      </p:pic>
    </p:spTree>
    <p:extLst>
      <p:ext uri="{BB962C8B-B14F-4D97-AF65-F5344CB8AC3E}">
        <p14:creationId xmlns:p14="http://schemas.microsoft.com/office/powerpoint/2010/main" val="1335875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864F-A8F0-DF2E-033D-8AEE11555F9D}"/>
              </a:ext>
            </a:extLst>
          </p:cNvPr>
          <p:cNvSpPr>
            <a:spLocks noGrp="1"/>
          </p:cNvSpPr>
          <p:nvPr>
            <p:ph type="title"/>
          </p:nvPr>
        </p:nvSpPr>
        <p:spPr>
          <a:xfrm>
            <a:off x="641022" y="365125"/>
            <a:ext cx="10712778" cy="1325563"/>
          </a:xfrm>
        </p:spPr>
        <p:txBody>
          <a:bodyPr/>
          <a:lstStyle/>
          <a:p>
            <a:r>
              <a:rPr lang="en-US" dirty="0"/>
              <a:t>Faith is Evidence</a:t>
            </a:r>
          </a:p>
        </p:txBody>
      </p:sp>
      <p:sp>
        <p:nvSpPr>
          <p:cNvPr id="3" name="Content Placeholder 2">
            <a:extLst>
              <a:ext uri="{FF2B5EF4-FFF2-40B4-BE49-F238E27FC236}">
                <a16:creationId xmlns:a16="http://schemas.microsoft.com/office/drawing/2014/main" id="{9A3AE3F2-0987-D800-5A05-1C10A8658246}"/>
              </a:ext>
            </a:extLst>
          </p:cNvPr>
          <p:cNvSpPr>
            <a:spLocks noGrp="1"/>
          </p:cNvSpPr>
          <p:nvPr>
            <p:ph idx="1"/>
          </p:nvPr>
        </p:nvSpPr>
        <p:spPr>
          <a:xfrm>
            <a:off x="641022" y="1482037"/>
            <a:ext cx="11123629" cy="1963950"/>
          </a:xfrm>
          <a:solidFill>
            <a:schemeClr val="accent2">
              <a:lumMod val="50000"/>
            </a:schemeClr>
          </a:solidFill>
        </p:spPr>
        <p:txBody>
          <a:bodyPr/>
          <a:lstStyle/>
          <a:p>
            <a:pPr marL="0" indent="0">
              <a:buNone/>
            </a:pPr>
            <a:r>
              <a:rPr lang="en-US" i="1" dirty="0"/>
              <a:t>Fides </a:t>
            </a:r>
            <a:r>
              <a:rPr lang="en-US" i="1" dirty="0" err="1"/>
              <a:t>est</a:t>
            </a:r>
            <a:r>
              <a:rPr lang="en-US" i="1" dirty="0"/>
              <a:t> habitus mentis, quo </a:t>
            </a:r>
            <a:r>
              <a:rPr lang="en-US" i="1" dirty="0" err="1"/>
              <a:t>inchoatur</a:t>
            </a:r>
            <a:r>
              <a:rPr lang="en-US" i="1" dirty="0"/>
              <a:t> vita </a:t>
            </a:r>
            <a:r>
              <a:rPr lang="en-US" i="1" dirty="0" err="1"/>
              <a:t>eterna</a:t>
            </a:r>
            <a:r>
              <a:rPr lang="en-US" i="1" dirty="0"/>
              <a:t> in nobis, </a:t>
            </a:r>
            <a:r>
              <a:rPr lang="en-US" i="1" dirty="0" err="1"/>
              <a:t>faciens</a:t>
            </a:r>
            <a:r>
              <a:rPr lang="en-US" i="1" dirty="0"/>
              <a:t> </a:t>
            </a:r>
            <a:r>
              <a:rPr lang="en-US" i="1" dirty="0" err="1"/>
              <a:t>intellectum</a:t>
            </a:r>
            <a:r>
              <a:rPr lang="en-US" i="1" dirty="0"/>
              <a:t> </a:t>
            </a:r>
            <a:r>
              <a:rPr lang="en-US" i="1" dirty="0" err="1"/>
              <a:t>assentire</a:t>
            </a:r>
            <a:r>
              <a:rPr lang="en-US" i="1" dirty="0"/>
              <a:t> non </a:t>
            </a:r>
            <a:r>
              <a:rPr lang="en-US" i="1" dirty="0" err="1"/>
              <a:t>apparentibus</a:t>
            </a:r>
            <a:r>
              <a:rPr lang="en-US" i="1" dirty="0"/>
              <a:t>.</a:t>
            </a:r>
            <a:r>
              <a:rPr lang="en-US" dirty="0"/>
              <a:t> – Aquinas </a:t>
            </a:r>
            <a:br>
              <a:rPr lang="en-US" dirty="0"/>
            </a:br>
            <a:r>
              <a:rPr lang="en-US" dirty="0"/>
              <a:t>“Faith is a mental attitude, by which eternal life begins in us, making the intellect agree with what isn’t apparent.”</a:t>
            </a:r>
          </a:p>
        </p:txBody>
      </p:sp>
      <p:pic>
        <p:nvPicPr>
          <p:cNvPr id="5" name="Picture 4" descr="A picture containing text, office supplies, stationery, paper product&#10;&#10;Description automatically generated">
            <a:extLst>
              <a:ext uri="{FF2B5EF4-FFF2-40B4-BE49-F238E27FC236}">
                <a16:creationId xmlns:a16="http://schemas.microsoft.com/office/drawing/2014/main" id="{230B0816-1AEE-4501-754B-FAB431A39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288" y="3638926"/>
            <a:ext cx="7096247" cy="3037936"/>
          </a:xfrm>
          <a:prstGeom prst="rect">
            <a:avLst/>
          </a:prstGeom>
          <a:ln w="63500">
            <a:solidFill>
              <a:srgbClr val="FFC000"/>
            </a:solidFill>
          </a:ln>
        </p:spPr>
      </p:pic>
    </p:spTree>
    <p:extLst>
      <p:ext uri="{BB962C8B-B14F-4D97-AF65-F5344CB8AC3E}">
        <p14:creationId xmlns:p14="http://schemas.microsoft.com/office/powerpoint/2010/main" val="47103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629D-3738-6BB1-3D19-E68A65205B78}"/>
              </a:ext>
            </a:extLst>
          </p:cNvPr>
          <p:cNvSpPr>
            <a:spLocks noGrp="1"/>
          </p:cNvSpPr>
          <p:nvPr>
            <p:ph type="title"/>
          </p:nvPr>
        </p:nvSpPr>
        <p:spPr/>
        <p:txBody>
          <a:bodyPr/>
          <a:lstStyle/>
          <a:p>
            <a:r>
              <a:rPr lang="en-US" dirty="0"/>
              <a:t>Verse 3 – Creation from the Invisible</a:t>
            </a:r>
          </a:p>
        </p:txBody>
      </p:sp>
      <p:pic>
        <p:nvPicPr>
          <p:cNvPr id="5" name="Content Placeholder 4" descr="A picture containing nebula, universe, space, outer space&#10;&#10;Description automatically generated">
            <a:extLst>
              <a:ext uri="{FF2B5EF4-FFF2-40B4-BE49-F238E27FC236}">
                <a16:creationId xmlns:a16="http://schemas.microsoft.com/office/drawing/2014/main" id="{E1650125-CED0-31F6-0400-94488033F0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5493" y="1481195"/>
            <a:ext cx="5910606" cy="5910606"/>
          </a:xfrm>
          <a:ln w="63500">
            <a:solidFill>
              <a:srgbClr val="FFC000"/>
            </a:solidFill>
          </a:ln>
        </p:spPr>
      </p:pic>
    </p:spTree>
    <p:extLst>
      <p:ext uri="{BB962C8B-B14F-4D97-AF65-F5344CB8AC3E}">
        <p14:creationId xmlns:p14="http://schemas.microsoft.com/office/powerpoint/2010/main" val="4293371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CDF1C3-8E14-D775-B33C-24016313EDD6}"/>
              </a:ext>
            </a:extLst>
          </p:cNvPr>
          <p:cNvSpPr>
            <a:spLocks noGrp="1"/>
          </p:cNvSpPr>
          <p:nvPr>
            <p:ph type="title"/>
          </p:nvPr>
        </p:nvSpPr>
        <p:spPr/>
        <p:txBody>
          <a:bodyPr/>
          <a:lstStyle/>
          <a:p>
            <a:r>
              <a:rPr lang="en-US" dirty="0"/>
              <a:t>Faith and Sacrifices (v. 4)</a:t>
            </a:r>
          </a:p>
        </p:txBody>
      </p:sp>
      <p:pic>
        <p:nvPicPr>
          <p:cNvPr id="8" name="Content Placeholder 7" descr="A picture containing text, painting, person, drawing&#10;&#10;Description automatically generated">
            <a:extLst>
              <a:ext uri="{FF2B5EF4-FFF2-40B4-BE49-F238E27FC236}">
                <a16:creationId xmlns:a16="http://schemas.microsoft.com/office/drawing/2014/main" id="{C9597DA7-A74D-1768-3614-D06AC926D0A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1596" y="2602592"/>
            <a:ext cx="5352836" cy="2676418"/>
          </a:xfrm>
        </p:spPr>
      </p:pic>
      <p:pic>
        <p:nvPicPr>
          <p:cNvPr id="10" name="Content Placeholder 9" descr="A person kneeling in front of a fire&#10;&#10;Description automatically generated with low confidence">
            <a:extLst>
              <a:ext uri="{FF2B5EF4-FFF2-40B4-BE49-F238E27FC236}">
                <a16:creationId xmlns:a16="http://schemas.microsoft.com/office/drawing/2014/main" id="{C88626A2-2506-2FA9-1F27-1A04AE53578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645442"/>
            <a:ext cx="5181600" cy="2711703"/>
          </a:xfrm>
        </p:spPr>
      </p:pic>
    </p:spTree>
    <p:extLst>
      <p:ext uri="{BB962C8B-B14F-4D97-AF65-F5344CB8AC3E}">
        <p14:creationId xmlns:p14="http://schemas.microsoft.com/office/powerpoint/2010/main" val="84998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A597-86C8-3D4F-55CB-3273921EDC8A}"/>
              </a:ext>
            </a:extLst>
          </p:cNvPr>
          <p:cNvSpPr>
            <a:spLocks noGrp="1"/>
          </p:cNvSpPr>
          <p:nvPr>
            <p:ph type="title"/>
          </p:nvPr>
        </p:nvSpPr>
        <p:spPr/>
        <p:txBody>
          <a:bodyPr/>
          <a:lstStyle/>
          <a:p>
            <a:r>
              <a:rPr lang="en-US" dirty="0"/>
              <a:t>Enoch Walking with God (vv. 5-6)</a:t>
            </a:r>
          </a:p>
        </p:txBody>
      </p:sp>
      <p:pic>
        <p:nvPicPr>
          <p:cNvPr id="6" name="Content Placeholder 5" descr="A painting of a person walking up a staircase&#10;&#10;Description automatically generated with low confidence">
            <a:extLst>
              <a:ext uri="{FF2B5EF4-FFF2-40B4-BE49-F238E27FC236}">
                <a16:creationId xmlns:a16="http://schemas.microsoft.com/office/drawing/2014/main" id="{B1140EE4-D96C-BEEB-6FBD-56F4C8F9861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47691"/>
            <a:ext cx="5181600" cy="4307205"/>
          </a:xfrm>
        </p:spPr>
      </p:pic>
      <p:sp>
        <p:nvSpPr>
          <p:cNvPr id="4" name="Content Placeholder 3">
            <a:extLst>
              <a:ext uri="{FF2B5EF4-FFF2-40B4-BE49-F238E27FC236}">
                <a16:creationId xmlns:a16="http://schemas.microsoft.com/office/drawing/2014/main" id="{0A51F540-71F5-1AF3-4312-926AD62D1EE0}"/>
              </a:ext>
            </a:extLst>
          </p:cNvPr>
          <p:cNvSpPr>
            <a:spLocks noGrp="1"/>
          </p:cNvSpPr>
          <p:nvPr>
            <p:ph sz="half" idx="2"/>
          </p:nvPr>
        </p:nvSpPr>
        <p:spPr/>
        <p:txBody>
          <a:bodyPr/>
          <a:lstStyle/>
          <a:p>
            <a:r>
              <a:rPr lang="en-US" dirty="0"/>
              <a:t>Example of living</a:t>
            </a:r>
          </a:p>
          <a:p>
            <a:r>
              <a:rPr lang="en-US" dirty="0"/>
              <a:t>Pleased God by faith</a:t>
            </a:r>
          </a:p>
          <a:p>
            <a:r>
              <a:rPr lang="en-US" dirty="0"/>
              <a:t>Impossible to please God without faith</a:t>
            </a:r>
          </a:p>
          <a:p>
            <a:r>
              <a:rPr lang="en-US" dirty="0"/>
              <a:t>Faith in His being (v. 6)</a:t>
            </a:r>
          </a:p>
          <a:p>
            <a:r>
              <a:rPr lang="en-US" dirty="0"/>
              <a:t>Faith in His benevolence</a:t>
            </a:r>
            <a:br>
              <a:rPr lang="en-US" dirty="0"/>
            </a:br>
            <a:r>
              <a:rPr lang="en-US" dirty="0"/>
              <a:t>(v. 6)</a:t>
            </a:r>
          </a:p>
        </p:txBody>
      </p:sp>
    </p:spTree>
    <p:extLst>
      <p:ext uri="{BB962C8B-B14F-4D97-AF65-F5344CB8AC3E}">
        <p14:creationId xmlns:p14="http://schemas.microsoft.com/office/powerpoint/2010/main" val="19491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210D-A630-C094-6EBD-3E8C543EBDBE}"/>
              </a:ext>
            </a:extLst>
          </p:cNvPr>
          <p:cNvSpPr>
            <a:spLocks noGrp="1"/>
          </p:cNvSpPr>
          <p:nvPr>
            <p:ph type="title"/>
          </p:nvPr>
        </p:nvSpPr>
        <p:spPr>
          <a:solidFill>
            <a:schemeClr val="accent2">
              <a:lumMod val="50000"/>
              <a:alpha val="70000"/>
            </a:schemeClr>
          </a:solidFill>
        </p:spPr>
        <p:txBody>
          <a:bodyPr/>
          <a:lstStyle/>
          <a:p>
            <a:pPr algn="ctr"/>
            <a:r>
              <a:rPr lang="en-US" dirty="0"/>
              <a:t>Look at the Transition from 10:19-25 to the shifts in 10:26-11:25!</a:t>
            </a:r>
          </a:p>
        </p:txBody>
      </p:sp>
      <p:sp>
        <p:nvSpPr>
          <p:cNvPr id="3" name="Content Placeholder 2">
            <a:extLst>
              <a:ext uri="{FF2B5EF4-FFF2-40B4-BE49-F238E27FC236}">
                <a16:creationId xmlns:a16="http://schemas.microsoft.com/office/drawing/2014/main" id="{4F46EBAC-4E80-A14A-108F-4B9C31324EDC}"/>
              </a:ext>
            </a:extLst>
          </p:cNvPr>
          <p:cNvSpPr>
            <a:spLocks noGrp="1"/>
          </p:cNvSpPr>
          <p:nvPr>
            <p:ph idx="1"/>
          </p:nvPr>
        </p:nvSpPr>
        <p:spPr>
          <a:solidFill>
            <a:schemeClr val="accent2">
              <a:lumMod val="50000"/>
              <a:alpha val="70000"/>
            </a:schemeClr>
          </a:solidFill>
        </p:spPr>
        <p:txBody>
          <a:bodyPr anchor="ctr"/>
          <a:lstStyle/>
          <a:p>
            <a:pPr>
              <a:buFont typeface="Wingdings" panose="05000000000000000000" pitchFamily="2" charset="2"/>
              <a:buChar char="q"/>
            </a:pPr>
            <a:r>
              <a:rPr lang="en-US" dirty="0"/>
              <a:t>10:19-25 = “Draw Near” and “Hold Fast”</a:t>
            </a:r>
          </a:p>
          <a:p>
            <a:pPr>
              <a:buFont typeface="Wingdings" panose="05000000000000000000" pitchFamily="2" charset="2"/>
              <a:buChar char="q"/>
            </a:pPr>
            <a:r>
              <a:rPr lang="en-US" dirty="0"/>
              <a:t>10:26-31 = WARNING</a:t>
            </a:r>
          </a:p>
          <a:p>
            <a:pPr>
              <a:buFont typeface="Wingdings" panose="05000000000000000000" pitchFamily="2" charset="2"/>
              <a:buChar char="q"/>
            </a:pPr>
            <a:r>
              <a:rPr lang="en-US" dirty="0"/>
              <a:t>10:32-39 = Positive Example from Hearers’ Past with</a:t>
            </a:r>
            <a:br>
              <a:rPr lang="en-US" dirty="0"/>
            </a:br>
            <a:r>
              <a:rPr lang="en-US" dirty="0"/>
              <a:t>                     Admonition to Endure to Receive Promise</a:t>
            </a:r>
          </a:p>
          <a:p>
            <a:pPr>
              <a:buFont typeface="Wingdings" panose="05000000000000000000" pitchFamily="2" charset="2"/>
              <a:buChar char="q"/>
            </a:pPr>
            <a:r>
              <a:rPr lang="en-US" dirty="0"/>
              <a:t>11:1-25   = Positive Example of OT Faithful</a:t>
            </a:r>
            <a:br>
              <a:rPr lang="en-US" dirty="0"/>
            </a:br>
            <a:br>
              <a:rPr lang="en-US" dirty="0"/>
            </a:br>
            <a:r>
              <a:rPr lang="en-US" sz="2800" dirty="0"/>
              <a:t>Guthrie, George, </a:t>
            </a:r>
            <a:r>
              <a:rPr lang="en-US" sz="2800" i="1" dirty="0">
                <a:solidFill>
                  <a:srgbClr val="FFFF00"/>
                </a:solidFill>
              </a:rPr>
              <a:t>The Structure of Hebrews: A Text-Linguistic Analysis</a:t>
            </a:r>
            <a:r>
              <a:rPr lang="en-US" sz="2800" dirty="0"/>
              <a:t> (Grand Rapids, MI: Baker Book House, 1994), p. 136.</a:t>
            </a:r>
          </a:p>
        </p:txBody>
      </p:sp>
      <p:sp>
        <p:nvSpPr>
          <p:cNvPr id="4" name="Right Brace 3">
            <a:extLst>
              <a:ext uri="{FF2B5EF4-FFF2-40B4-BE49-F238E27FC236}">
                <a16:creationId xmlns:a16="http://schemas.microsoft.com/office/drawing/2014/main" id="{BD5E1299-9D0A-A7C2-869C-549E195E8726}"/>
              </a:ext>
            </a:extLst>
          </p:cNvPr>
          <p:cNvSpPr/>
          <p:nvPr/>
        </p:nvSpPr>
        <p:spPr>
          <a:xfrm>
            <a:off x="8193386" y="1928388"/>
            <a:ext cx="416460" cy="1158844"/>
          </a:xfrm>
          <a:prstGeom prst="rightBrace">
            <a:avLst/>
          </a:pr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121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0FF6-18F9-C34A-A462-CF86F070F7AC}"/>
              </a:ext>
            </a:extLst>
          </p:cNvPr>
          <p:cNvSpPr>
            <a:spLocks noGrp="1"/>
          </p:cNvSpPr>
          <p:nvPr>
            <p:ph type="title"/>
          </p:nvPr>
        </p:nvSpPr>
        <p:spPr/>
        <p:txBody>
          <a:bodyPr/>
          <a:lstStyle/>
          <a:p>
            <a:r>
              <a:rPr lang="en-US" dirty="0"/>
              <a:t>Partnering with God (v. 7)</a:t>
            </a:r>
          </a:p>
        </p:txBody>
      </p:sp>
      <p:pic>
        <p:nvPicPr>
          <p:cNvPr id="6" name="Content Placeholder 5" descr="A picture containing painting, mammal, art, outdoor&#10;&#10;Description automatically generated">
            <a:extLst>
              <a:ext uri="{FF2B5EF4-FFF2-40B4-BE49-F238E27FC236}">
                <a16:creationId xmlns:a16="http://schemas.microsoft.com/office/drawing/2014/main" id="{A95F2153-9F07-B8DA-F6E5-F3573CA0697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25313" y="1825625"/>
            <a:ext cx="3207374" cy="4351338"/>
          </a:xfrm>
          <a:ln w="63500">
            <a:solidFill>
              <a:srgbClr val="FFC000"/>
            </a:solidFill>
          </a:ln>
        </p:spPr>
      </p:pic>
      <p:sp>
        <p:nvSpPr>
          <p:cNvPr id="4" name="Content Placeholder 3">
            <a:extLst>
              <a:ext uri="{FF2B5EF4-FFF2-40B4-BE49-F238E27FC236}">
                <a16:creationId xmlns:a16="http://schemas.microsoft.com/office/drawing/2014/main" id="{BCB833ED-F3FA-3C8B-C0A0-74983112B06E}"/>
              </a:ext>
            </a:extLst>
          </p:cNvPr>
          <p:cNvSpPr>
            <a:spLocks noGrp="1"/>
          </p:cNvSpPr>
          <p:nvPr>
            <p:ph sz="half" idx="2"/>
          </p:nvPr>
        </p:nvSpPr>
        <p:spPr/>
        <p:txBody>
          <a:bodyPr/>
          <a:lstStyle/>
          <a:p>
            <a:r>
              <a:rPr lang="en-US" dirty="0"/>
              <a:t>Involved awe (fear?)</a:t>
            </a:r>
          </a:p>
          <a:p>
            <a:r>
              <a:rPr lang="en-US" dirty="0"/>
              <a:t>Accomplished for family</a:t>
            </a:r>
          </a:p>
          <a:p>
            <a:r>
              <a:rPr lang="en-US" dirty="0"/>
              <a:t>Critiqued world</a:t>
            </a:r>
          </a:p>
          <a:p>
            <a:r>
              <a:rPr lang="en-US" dirty="0"/>
              <a:t>Became an heir of</a:t>
            </a:r>
            <a:br>
              <a:rPr lang="en-US" dirty="0"/>
            </a:br>
            <a:r>
              <a:rPr lang="en-US" dirty="0"/>
              <a:t>righteousness by faith</a:t>
            </a:r>
          </a:p>
        </p:txBody>
      </p:sp>
    </p:spTree>
    <p:extLst>
      <p:ext uri="{BB962C8B-B14F-4D97-AF65-F5344CB8AC3E}">
        <p14:creationId xmlns:p14="http://schemas.microsoft.com/office/powerpoint/2010/main" val="211462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heel(1)">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neareast">
            <a:extLst>
              <a:ext uri="{FF2B5EF4-FFF2-40B4-BE49-F238E27FC236}">
                <a16:creationId xmlns:a16="http://schemas.microsoft.com/office/drawing/2014/main" id="{D51946C8-7697-4300-AE87-B4EFA0329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1"/>
            <a:ext cx="10865680" cy="663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Line 5">
            <a:extLst>
              <a:ext uri="{FF2B5EF4-FFF2-40B4-BE49-F238E27FC236}">
                <a16:creationId xmlns:a16="http://schemas.microsoft.com/office/drawing/2014/main" id="{60950FD7-3375-4AE0-B3AB-7442900818F0}"/>
              </a:ext>
            </a:extLst>
          </p:cNvPr>
          <p:cNvSpPr>
            <a:spLocks noChangeShapeType="1"/>
          </p:cNvSpPr>
          <p:nvPr/>
        </p:nvSpPr>
        <p:spPr bwMode="auto">
          <a:xfrm flipH="1" flipV="1">
            <a:off x="9448800" y="3962400"/>
            <a:ext cx="1143000" cy="182879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4" name="Text Box 10">
            <a:extLst>
              <a:ext uri="{FF2B5EF4-FFF2-40B4-BE49-F238E27FC236}">
                <a16:creationId xmlns:a16="http://schemas.microsoft.com/office/drawing/2014/main" id="{14CD3997-804E-4AA3-A5EF-E0A85FB52978}"/>
              </a:ext>
            </a:extLst>
          </p:cNvPr>
          <p:cNvSpPr txBox="1">
            <a:spLocks noChangeArrowheads="1"/>
          </p:cNvSpPr>
          <p:nvPr/>
        </p:nvSpPr>
        <p:spPr bwMode="auto">
          <a:xfrm>
            <a:off x="9099552" y="5751513"/>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b="1"/>
              <a:t>UR</a:t>
            </a:r>
          </a:p>
        </p:txBody>
      </p:sp>
      <p:sp>
        <p:nvSpPr>
          <p:cNvPr id="6155" name="Line 11">
            <a:extLst>
              <a:ext uri="{FF2B5EF4-FFF2-40B4-BE49-F238E27FC236}">
                <a16:creationId xmlns:a16="http://schemas.microsoft.com/office/drawing/2014/main" id="{CD064AAC-DCFF-4F05-8BF1-6AE538EE4673}"/>
              </a:ext>
            </a:extLst>
          </p:cNvPr>
          <p:cNvSpPr>
            <a:spLocks noChangeShapeType="1"/>
          </p:cNvSpPr>
          <p:nvPr/>
        </p:nvSpPr>
        <p:spPr bwMode="auto">
          <a:xfrm flipV="1">
            <a:off x="9840915" y="5867400"/>
            <a:ext cx="775936" cy="1539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6" name="Text Box 12">
            <a:extLst>
              <a:ext uri="{FF2B5EF4-FFF2-40B4-BE49-F238E27FC236}">
                <a16:creationId xmlns:a16="http://schemas.microsoft.com/office/drawing/2014/main" id="{ED3C8898-9BD7-42B4-9E12-E5C6A445B7B2}"/>
              </a:ext>
            </a:extLst>
          </p:cNvPr>
          <p:cNvSpPr txBox="1">
            <a:spLocks noChangeArrowheads="1"/>
          </p:cNvSpPr>
          <p:nvPr/>
        </p:nvSpPr>
        <p:spPr bwMode="auto">
          <a:xfrm>
            <a:off x="4924427" y="1216025"/>
            <a:ext cx="1287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b="1"/>
              <a:t>HARAN</a:t>
            </a:r>
          </a:p>
        </p:txBody>
      </p:sp>
      <p:sp>
        <p:nvSpPr>
          <p:cNvPr id="5127" name="Text Box 13">
            <a:extLst>
              <a:ext uri="{FF2B5EF4-FFF2-40B4-BE49-F238E27FC236}">
                <a16:creationId xmlns:a16="http://schemas.microsoft.com/office/drawing/2014/main" id="{35060EBB-934E-4191-97EF-8702F1841D97}"/>
              </a:ext>
            </a:extLst>
          </p:cNvPr>
          <p:cNvSpPr txBox="1">
            <a:spLocks noChangeArrowheads="1"/>
          </p:cNvSpPr>
          <p:nvPr/>
        </p:nvSpPr>
        <p:spPr bwMode="auto">
          <a:xfrm>
            <a:off x="3179040" y="3429000"/>
            <a:ext cx="1947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b="1" dirty="0"/>
              <a:t>DAMASCUS</a:t>
            </a:r>
          </a:p>
        </p:txBody>
      </p:sp>
      <p:sp>
        <p:nvSpPr>
          <p:cNvPr id="14" name="Oval 13">
            <a:extLst>
              <a:ext uri="{FF2B5EF4-FFF2-40B4-BE49-F238E27FC236}">
                <a16:creationId xmlns:a16="http://schemas.microsoft.com/office/drawing/2014/main" id="{BFB10BDB-2C4A-4EE6-8864-BB4F9A6D6A27}"/>
              </a:ext>
            </a:extLst>
          </p:cNvPr>
          <p:cNvSpPr/>
          <p:nvPr/>
        </p:nvSpPr>
        <p:spPr>
          <a:xfrm>
            <a:off x="1828800" y="4162420"/>
            <a:ext cx="571500" cy="1428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Line 5">
            <a:extLst>
              <a:ext uri="{FF2B5EF4-FFF2-40B4-BE49-F238E27FC236}">
                <a16:creationId xmlns:a16="http://schemas.microsoft.com/office/drawing/2014/main" id="{CBF81760-F958-4C17-A9F9-1C979C26AAB4}"/>
              </a:ext>
            </a:extLst>
          </p:cNvPr>
          <p:cNvSpPr>
            <a:spLocks noChangeShapeType="1"/>
          </p:cNvSpPr>
          <p:nvPr/>
        </p:nvSpPr>
        <p:spPr bwMode="auto">
          <a:xfrm flipH="1" flipV="1">
            <a:off x="6096000" y="1673225"/>
            <a:ext cx="3316288" cy="228917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5">
            <a:extLst>
              <a:ext uri="{FF2B5EF4-FFF2-40B4-BE49-F238E27FC236}">
                <a16:creationId xmlns:a16="http://schemas.microsoft.com/office/drawing/2014/main" id="{93CF92C6-1FDF-49ED-A0F2-A1623D124D46}"/>
              </a:ext>
            </a:extLst>
          </p:cNvPr>
          <p:cNvSpPr>
            <a:spLocks noChangeShapeType="1"/>
          </p:cNvSpPr>
          <p:nvPr/>
        </p:nvSpPr>
        <p:spPr bwMode="auto">
          <a:xfrm flipH="1">
            <a:off x="3733800" y="1828800"/>
            <a:ext cx="2309773"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5">
            <a:extLst>
              <a:ext uri="{FF2B5EF4-FFF2-40B4-BE49-F238E27FC236}">
                <a16:creationId xmlns:a16="http://schemas.microsoft.com/office/drawing/2014/main" id="{FA84EC29-BD65-4611-B0C8-DC21AB890411}"/>
              </a:ext>
            </a:extLst>
          </p:cNvPr>
          <p:cNvSpPr>
            <a:spLocks noChangeShapeType="1"/>
          </p:cNvSpPr>
          <p:nvPr/>
        </p:nvSpPr>
        <p:spPr bwMode="auto">
          <a:xfrm flipH="1">
            <a:off x="2209801" y="3733800"/>
            <a:ext cx="969239"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a:extLst>
              <a:ext uri="{FF2B5EF4-FFF2-40B4-BE49-F238E27FC236}">
                <a16:creationId xmlns:a16="http://schemas.microsoft.com/office/drawing/2014/main" id="{A5177B91-C6DA-469A-B487-5A6CA484FA40}"/>
              </a:ext>
            </a:extLst>
          </p:cNvPr>
          <p:cNvSpPr txBox="1"/>
          <p:nvPr/>
        </p:nvSpPr>
        <p:spPr>
          <a:xfrm>
            <a:off x="2763867" y="6207297"/>
            <a:ext cx="7294689" cy="584775"/>
          </a:xfrm>
          <a:prstGeom prst="rect">
            <a:avLst/>
          </a:prstGeom>
          <a:noFill/>
        </p:spPr>
        <p:txBody>
          <a:bodyPr wrap="none" rtlCol="0">
            <a:spAutoFit/>
          </a:bodyPr>
          <a:lstStyle/>
          <a:p>
            <a:r>
              <a:rPr lang="en-US" sz="3200" b="1" dirty="0"/>
              <a:t>Leaving the FAMILIAR, the COMFORTABLE</a:t>
            </a:r>
          </a:p>
        </p:txBody>
      </p:sp>
    </p:spTree>
    <p:extLst>
      <p:ext uri="{BB962C8B-B14F-4D97-AF65-F5344CB8AC3E}">
        <p14:creationId xmlns:p14="http://schemas.microsoft.com/office/powerpoint/2010/main" val="349930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6155"/>
                                        </p:tgtEl>
                                        <p:attrNameLst>
                                          <p:attrName>style.visibility</p:attrName>
                                        </p:attrNameLst>
                                      </p:cBhvr>
                                      <p:to>
                                        <p:strVal val="visible"/>
                                      </p:to>
                                    </p:set>
                                    <p:anim calcmode="lin" valueType="num">
                                      <p:cBhvr>
                                        <p:cTn id="7" dur="2000" fill="hold"/>
                                        <p:tgtEl>
                                          <p:spTgt spid="6155"/>
                                        </p:tgtEl>
                                        <p:attrNameLst>
                                          <p:attrName>ppt_x</p:attrName>
                                        </p:attrNameLst>
                                      </p:cBhvr>
                                      <p:tavLst>
                                        <p:tav tm="0">
                                          <p:val>
                                            <p:strVal val="#ppt_x-#ppt_w/2"/>
                                          </p:val>
                                        </p:tav>
                                        <p:tav tm="100000">
                                          <p:val>
                                            <p:strVal val="#ppt_x"/>
                                          </p:val>
                                        </p:tav>
                                      </p:tavLst>
                                    </p:anim>
                                    <p:anim calcmode="lin" valueType="num">
                                      <p:cBhvr>
                                        <p:cTn id="8" dur="2000" fill="hold"/>
                                        <p:tgtEl>
                                          <p:spTgt spid="6155"/>
                                        </p:tgtEl>
                                        <p:attrNameLst>
                                          <p:attrName>ppt_y</p:attrName>
                                        </p:attrNameLst>
                                      </p:cBhvr>
                                      <p:tavLst>
                                        <p:tav tm="0">
                                          <p:val>
                                            <p:strVal val="#ppt_y"/>
                                          </p:val>
                                        </p:tav>
                                        <p:tav tm="100000">
                                          <p:val>
                                            <p:strVal val="#ppt_y"/>
                                          </p:val>
                                        </p:tav>
                                      </p:tavLst>
                                    </p:anim>
                                    <p:anim calcmode="lin" valueType="num">
                                      <p:cBhvr>
                                        <p:cTn id="9" dur="2000" fill="hold"/>
                                        <p:tgtEl>
                                          <p:spTgt spid="6155"/>
                                        </p:tgtEl>
                                        <p:attrNameLst>
                                          <p:attrName>ppt_w</p:attrName>
                                        </p:attrNameLst>
                                      </p:cBhvr>
                                      <p:tavLst>
                                        <p:tav tm="0">
                                          <p:val>
                                            <p:fltVal val="0"/>
                                          </p:val>
                                        </p:tav>
                                        <p:tav tm="100000">
                                          <p:val>
                                            <p:strVal val="#ppt_w"/>
                                          </p:val>
                                        </p:tav>
                                      </p:tavLst>
                                    </p:anim>
                                    <p:anim calcmode="lin" valueType="num">
                                      <p:cBhvr>
                                        <p:cTn id="10" dur="2000" fill="hold"/>
                                        <p:tgtEl>
                                          <p:spTgt spid="6155"/>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ppt_h/2"/>
                                          </p:val>
                                        </p:tav>
                                        <p:tav tm="100000">
                                          <p:val>
                                            <p:strVal val="#ppt_y"/>
                                          </p:val>
                                        </p:tav>
                                      </p:tavLst>
                                    </p:anim>
                                    <p:anim calcmode="lin" valueType="num">
                                      <p:cBhvr>
                                        <p:cTn id="17" dur="500" fill="hold"/>
                                        <p:tgtEl>
                                          <p:spTgt spid="14"/>
                                        </p:tgtEl>
                                        <p:attrNameLst>
                                          <p:attrName>ppt_w</p:attrName>
                                        </p:attrNameLst>
                                      </p:cBhvr>
                                      <p:tavLst>
                                        <p:tav tm="0">
                                          <p:val>
                                            <p:strVal val="#ppt_w"/>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2000" fill="hold"/>
                                        <p:tgtEl>
                                          <p:spTgt spid="6149"/>
                                        </p:tgtEl>
                                        <p:attrNameLst>
                                          <p:attrName>ppt_x</p:attrName>
                                        </p:attrNameLst>
                                      </p:cBhvr>
                                      <p:tavLst>
                                        <p:tav tm="0">
                                          <p:val>
                                            <p:strVal val="#ppt_x"/>
                                          </p:val>
                                        </p:tav>
                                        <p:tav tm="100000">
                                          <p:val>
                                            <p:strVal val="#ppt_x"/>
                                          </p:val>
                                        </p:tav>
                                      </p:tavLst>
                                    </p:anim>
                                    <p:anim calcmode="lin" valueType="num">
                                      <p:cBhvr>
                                        <p:cTn id="24" dur="2000" fill="hold"/>
                                        <p:tgtEl>
                                          <p:spTgt spid="6149"/>
                                        </p:tgtEl>
                                        <p:attrNameLst>
                                          <p:attrName>ppt_y</p:attrName>
                                        </p:attrNameLst>
                                      </p:cBhvr>
                                      <p:tavLst>
                                        <p:tav tm="0">
                                          <p:val>
                                            <p:strVal val="#ppt_y+#ppt_h/2"/>
                                          </p:val>
                                        </p:tav>
                                        <p:tav tm="100000">
                                          <p:val>
                                            <p:strVal val="#ppt_y"/>
                                          </p:val>
                                        </p:tav>
                                      </p:tavLst>
                                    </p:anim>
                                    <p:anim calcmode="lin" valueType="num">
                                      <p:cBhvr>
                                        <p:cTn id="25" dur="2000" fill="hold"/>
                                        <p:tgtEl>
                                          <p:spTgt spid="6149"/>
                                        </p:tgtEl>
                                        <p:attrNameLst>
                                          <p:attrName>ppt_w</p:attrName>
                                        </p:attrNameLst>
                                      </p:cBhvr>
                                      <p:tavLst>
                                        <p:tav tm="0">
                                          <p:val>
                                            <p:strVal val="#ppt_w"/>
                                          </p:val>
                                        </p:tav>
                                        <p:tav tm="100000">
                                          <p:val>
                                            <p:strVal val="#ppt_w"/>
                                          </p:val>
                                        </p:tav>
                                      </p:tavLst>
                                    </p:anim>
                                    <p:anim calcmode="lin" valueType="num">
                                      <p:cBhvr>
                                        <p:cTn id="26" dur="2000" fill="hold"/>
                                        <p:tgtEl>
                                          <p:spTgt spid="6149"/>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17" presetClass="entr" presetSubtype="4"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000" fill="hold"/>
                                        <p:tgtEl>
                                          <p:spTgt spid="9"/>
                                        </p:tgtEl>
                                        <p:attrNameLst>
                                          <p:attrName>ppt_x</p:attrName>
                                        </p:attrNameLst>
                                      </p:cBhvr>
                                      <p:tavLst>
                                        <p:tav tm="0">
                                          <p:val>
                                            <p:strVal val="#ppt_x"/>
                                          </p:val>
                                        </p:tav>
                                        <p:tav tm="100000">
                                          <p:val>
                                            <p:strVal val="#ppt_x"/>
                                          </p:val>
                                        </p:tav>
                                      </p:tavLst>
                                    </p:anim>
                                    <p:anim calcmode="lin" valueType="num">
                                      <p:cBhvr>
                                        <p:cTn id="31" dur="2000" fill="hold"/>
                                        <p:tgtEl>
                                          <p:spTgt spid="9"/>
                                        </p:tgtEl>
                                        <p:attrNameLst>
                                          <p:attrName>ppt_y</p:attrName>
                                        </p:attrNameLst>
                                      </p:cBhvr>
                                      <p:tavLst>
                                        <p:tav tm="0">
                                          <p:val>
                                            <p:strVal val="#ppt_y+#ppt_h/2"/>
                                          </p:val>
                                        </p:tav>
                                        <p:tav tm="100000">
                                          <p:val>
                                            <p:strVal val="#ppt_y"/>
                                          </p:val>
                                        </p:tav>
                                      </p:tavLst>
                                    </p:anim>
                                    <p:anim calcmode="lin" valueType="num">
                                      <p:cBhvr>
                                        <p:cTn id="32" dur="2000" fill="hold"/>
                                        <p:tgtEl>
                                          <p:spTgt spid="9"/>
                                        </p:tgtEl>
                                        <p:attrNameLst>
                                          <p:attrName>ppt_w</p:attrName>
                                        </p:attrNameLst>
                                      </p:cBhvr>
                                      <p:tavLst>
                                        <p:tav tm="0">
                                          <p:val>
                                            <p:strVal val="#ppt_w"/>
                                          </p:val>
                                        </p:tav>
                                        <p:tav tm="100000">
                                          <p:val>
                                            <p:strVal val="#ppt_w"/>
                                          </p:val>
                                        </p:tav>
                                      </p:tavLst>
                                    </p:anim>
                                    <p:anim calcmode="lin" valueType="num">
                                      <p:cBhvr>
                                        <p:cTn id="33" dur="2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2000" fill="hold"/>
                                        <p:tgtEl>
                                          <p:spTgt spid="10"/>
                                        </p:tgtEl>
                                        <p:attrNameLst>
                                          <p:attrName>ppt_x</p:attrName>
                                        </p:attrNameLst>
                                      </p:cBhvr>
                                      <p:tavLst>
                                        <p:tav tm="0">
                                          <p:val>
                                            <p:strVal val="#ppt_x"/>
                                          </p:val>
                                        </p:tav>
                                        <p:tav tm="100000">
                                          <p:val>
                                            <p:strVal val="#ppt_x"/>
                                          </p:val>
                                        </p:tav>
                                      </p:tavLst>
                                    </p:anim>
                                    <p:anim calcmode="lin" valueType="num">
                                      <p:cBhvr>
                                        <p:cTn id="39" dur="2000" fill="hold"/>
                                        <p:tgtEl>
                                          <p:spTgt spid="10"/>
                                        </p:tgtEl>
                                        <p:attrNameLst>
                                          <p:attrName>ppt_y</p:attrName>
                                        </p:attrNameLst>
                                      </p:cBhvr>
                                      <p:tavLst>
                                        <p:tav tm="0">
                                          <p:val>
                                            <p:strVal val="#ppt_y-#ppt_h/2"/>
                                          </p:val>
                                        </p:tav>
                                        <p:tav tm="100000">
                                          <p:val>
                                            <p:strVal val="#ppt_y"/>
                                          </p:val>
                                        </p:tav>
                                      </p:tavLst>
                                    </p:anim>
                                    <p:anim calcmode="lin" valueType="num">
                                      <p:cBhvr>
                                        <p:cTn id="40" dur="2000" fill="hold"/>
                                        <p:tgtEl>
                                          <p:spTgt spid="10"/>
                                        </p:tgtEl>
                                        <p:attrNameLst>
                                          <p:attrName>ppt_w</p:attrName>
                                        </p:attrNameLst>
                                      </p:cBhvr>
                                      <p:tavLst>
                                        <p:tav tm="0">
                                          <p:val>
                                            <p:strVal val="#ppt_w"/>
                                          </p:val>
                                        </p:tav>
                                        <p:tav tm="100000">
                                          <p:val>
                                            <p:strVal val="#ppt_w"/>
                                          </p:val>
                                        </p:tav>
                                      </p:tavLst>
                                    </p:anim>
                                    <p:anim calcmode="lin" valueType="num">
                                      <p:cBhvr>
                                        <p:cTn id="41" dur="2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2000" fill="hold"/>
                                        <p:tgtEl>
                                          <p:spTgt spid="11"/>
                                        </p:tgtEl>
                                        <p:attrNameLst>
                                          <p:attrName>ppt_x</p:attrName>
                                        </p:attrNameLst>
                                      </p:cBhvr>
                                      <p:tavLst>
                                        <p:tav tm="0">
                                          <p:val>
                                            <p:strVal val="#ppt_x"/>
                                          </p:val>
                                        </p:tav>
                                        <p:tav tm="100000">
                                          <p:val>
                                            <p:strVal val="#ppt_x"/>
                                          </p:val>
                                        </p:tav>
                                      </p:tavLst>
                                    </p:anim>
                                    <p:anim calcmode="lin" valueType="num">
                                      <p:cBhvr>
                                        <p:cTn id="47" dur="2000" fill="hold"/>
                                        <p:tgtEl>
                                          <p:spTgt spid="11"/>
                                        </p:tgtEl>
                                        <p:attrNameLst>
                                          <p:attrName>ppt_y</p:attrName>
                                        </p:attrNameLst>
                                      </p:cBhvr>
                                      <p:tavLst>
                                        <p:tav tm="0">
                                          <p:val>
                                            <p:strVal val="#ppt_y-#ppt_h/2"/>
                                          </p:val>
                                        </p:tav>
                                        <p:tav tm="100000">
                                          <p:val>
                                            <p:strVal val="#ppt_y"/>
                                          </p:val>
                                        </p:tav>
                                      </p:tavLst>
                                    </p:anim>
                                    <p:anim calcmode="lin" valueType="num">
                                      <p:cBhvr>
                                        <p:cTn id="48" dur="2000" fill="hold"/>
                                        <p:tgtEl>
                                          <p:spTgt spid="11"/>
                                        </p:tgtEl>
                                        <p:attrNameLst>
                                          <p:attrName>ppt_w</p:attrName>
                                        </p:attrNameLst>
                                      </p:cBhvr>
                                      <p:tavLst>
                                        <p:tav tm="0">
                                          <p:val>
                                            <p:strVal val="#ppt_w"/>
                                          </p:val>
                                        </p:tav>
                                        <p:tav tm="100000">
                                          <p:val>
                                            <p:strVal val="#ppt_w"/>
                                          </p:val>
                                        </p:tav>
                                      </p:tavLst>
                                    </p:anim>
                                    <p:anim calcmode="lin" valueType="num">
                                      <p:cBhvr>
                                        <p:cTn id="49" dur="2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gen12">
            <a:extLst>
              <a:ext uri="{FF2B5EF4-FFF2-40B4-BE49-F238E27FC236}">
                <a16:creationId xmlns:a16="http://schemas.microsoft.com/office/drawing/2014/main" id="{059B9D59-5768-466A-96F3-0A21A4169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914" y="0"/>
            <a:ext cx="53770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a:extLst>
              <a:ext uri="{FF2B5EF4-FFF2-40B4-BE49-F238E27FC236}">
                <a16:creationId xmlns:a16="http://schemas.microsoft.com/office/drawing/2014/main" id="{2F0ABA27-883D-4713-A32C-D6ED8D283F8A}"/>
              </a:ext>
            </a:extLst>
          </p:cNvPr>
          <p:cNvSpPr txBox="1">
            <a:spLocks noChangeArrowheads="1"/>
          </p:cNvSpPr>
          <p:nvPr/>
        </p:nvSpPr>
        <p:spPr bwMode="auto">
          <a:xfrm>
            <a:off x="225426" y="296862"/>
            <a:ext cx="59324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solidFill>
                  <a:schemeClr val="accent2">
                    <a:lumMod val="60000"/>
                    <a:lumOff val="40000"/>
                  </a:schemeClr>
                </a:solidFill>
              </a:rPr>
              <a:t>Abram camped near the</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sacred tree, BUT builds</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an altar in the midst of</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those his “seed” </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will conquer!</a:t>
            </a:r>
            <a:br>
              <a:rPr lang="en-US" altLang="en-US" sz="2800" b="1" dirty="0">
                <a:solidFill>
                  <a:schemeClr val="bg1"/>
                </a:solidFill>
              </a:rPr>
            </a:br>
            <a:br>
              <a:rPr lang="en-US" altLang="en-US" sz="2800" b="1" dirty="0">
                <a:solidFill>
                  <a:schemeClr val="bg1"/>
                </a:solidFill>
              </a:rPr>
            </a:br>
            <a:br>
              <a:rPr lang="en-US" altLang="en-US" sz="2800" b="1" dirty="0">
                <a:solidFill>
                  <a:schemeClr val="bg1"/>
                </a:solidFill>
              </a:rPr>
            </a:br>
            <a:br>
              <a:rPr lang="en-US" altLang="en-US" sz="2800" b="1" dirty="0">
                <a:solidFill>
                  <a:schemeClr val="bg1"/>
                </a:solidFill>
              </a:rPr>
            </a:br>
            <a:endParaRPr lang="en-US" altLang="en-US" sz="2800" b="1" dirty="0">
              <a:solidFill>
                <a:schemeClr val="bg1"/>
              </a:solidFill>
            </a:endParaRPr>
          </a:p>
        </p:txBody>
      </p:sp>
      <p:sp>
        <p:nvSpPr>
          <p:cNvPr id="8196" name="Text Box 7">
            <a:extLst>
              <a:ext uri="{FF2B5EF4-FFF2-40B4-BE49-F238E27FC236}">
                <a16:creationId xmlns:a16="http://schemas.microsoft.com/office/drawing/2014/main" id="{9D4519B3-5E2A-4EE9-8C61-934FF7152A0E}"/>
              </a:ext>
            </a:extLst>
          </p:cNvPr>
          <p:cNvSpPr txBox="1">
            <a:spLocks noChangeArrowheads="1"/>
          </p:cNvSpPr>
          <p:nvPr/>
        </p:nvSpPr>
        <p:spPr bwMode="auto">
          <a:xfrm>
            <a:off x="1390465" y="3048000"/>
            <a:ext cx="451008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solidFill>
                  <a:schemeClr val="accent2">
                    <a:lumMod val="60000"/>
                    <a:lumOff val="40000"/>
                  </a:schemeClr>
                </a:solidFill>
              </a:rPr>
              <a:t>Abram camped between</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Bethel (“House of God”)</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and Ai (“Ruin”), builds </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an altar in the middle </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where God’s people </a:t>
            </a:r>
            <a:br>
              <a:rPr lang="en-US" altLang="en-US" sz="2800" b="1" dirty="0">
                <a:solidFill>
                  <a:schemeClr val="accent2">
                    <a:lumMod val="60000"/>
                    <a:lumOff val="40000"/>
                  </a:schemeClr>
                </a:solidFill>
              </a:rPr>
            </a:br>
            <a:r>
              <a:rPr lang="en-US" altLang="en-US" sz="2800" b="1" dirty="0">
                <a:solidFill>
                  <a:schemeClr val="accent2">
                    <a:lumMod val="60000"/>
                    <a:lumOff val="40000"/>
                  </a:schemeClr>
                </a:solidFill>
              </a:rPr>
              <a:t>always live!</a:t>
            </a:r>
          </a:p>
        </p:txBody>
      </p:sp>
      <p:sp>
        <p:nvSpPr>
          <p:cNvPr id="8197" name="Text Box 8">
            <a:extLst>
              <a:ext uri="{FF2B5EF4-FFF2-40B4-BE49-F238E27FC236}">
                <a16:creationId xmlns:a16="http://schemas.microsoft.com/office/drawing/2014/main" id="{145951B4-96A8-42D3-B64B-FE8710C005F5}"/>
              </a:ext>
            </a:extLst>
          </p:cNvPr>
          <p:cNvSpPr txBox="1">
            <a:spLocks noChangeArrowheads="1"/>
          </p:cNvSpPr>
          <p:nvPr/>
        </p:nvSpPr>
        <p:spPr bwMode="auto">
          <a:xfrm>
            <a:off x="9372601" y="4267200"/>
            <a:ext cx="228299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solidFill>
                  <a:srgbClr val="002060"/>
                </a:solidFill>
              </a:rPr>
              <a:t>Notice the</a:t>
            </a:r>
            <a:br>
              <a:rPr lang="en-US" altLang="en-US" sz="2800" b="1" dirty="0">
                <a:solidFill>
                  <a:srgbClr val="002060"/>
                </a:solidFill>
              </a:rPr>
            </a:br>
            <a:r>
              <a:rPr lang="en-US" altLang="en-US" sz="2800" b="1" dirty="0">
                <a:solidFill>
                  <a:srgbClr val="002060"/>
                </a:solidFill>
              </a:rPr>
              <a:t>missing </a:t>
            </a:r>
            <a:br>
              <a:rPr lang="en-US" altLang="en-US" sz="2800" b="1" dirty="0">
                <a:solidFill>
                  <a:srgbClr val="002060"/>
                </a:solidFill>
              </a:rPr>
            </a:br>
            <a:r>
              <a:rPr lang="en-US" altLang="en-US" sz="2800" b="1" dirty="0">
                <a:solidFill>
                  <a:srgbClr val="002060"/>
                </a:solidFill>
              </a:rPr>
              <a:t>altars when </a:t>
            </a:r>
            <a:br>
              <a:rPr lang="en-US" altLang="en-US" sz="2800" b="1" dirty="0">
                <a:solidFill>
                  <a:srgbClr val="002060"/>
                </a:solidFill>
              </a:rPr>
            </a:br>
            <a:r>
              <a:rPr lang="en-US" altLang="en-US" sz="2800" b="1" dirty="0">
                <a:solidFill>
                  <a:srgbClr val="002060"/>
                </a:solidFill>
              </a:rPr>
              <a:t>he leaves </a:t>
            </a:r>
            <a:br>
              <a:rPr lang="en-US" altLang="en-US" sz="2800" b="1" dirty="0">
                <a:solidFill>
                  <a:srgbClr val="002060"/>
                </a:solidFill>
              </a:rPr>
            </a:br>
            <a:r>
              <a:rPr lang="en-US" altLang="en-US" sz="2800" b="1" dirty="0">
                <a:solidFill>
                  <a:srgbClr val="002060"/>
                </a:solidFill>
              </a:rPr>
              <a:t>the land </a:t>
            </a:r>
            <a:br>
              <a:rPr lang="en-US" altLang="en-US" sz="2800" b="1" dirty="0">
                <a:solidFill>
                  <a:srgbClr val="002060"/>
                </a:solidFill>
              </a:rPr>
            </a:br>
            <a:r>
              <a:rPr lang="en-US" altLang="en-US" sz="2800" b="1" dirty="0">
                <a:solidFill>
                  <a:srgbClr val="002060"/>
                </a:solidFill>
              </a:rPr>
              <a:t>of promise!</a:t>
            </a:r>
          </a:p>
        </p:txBody>
      </p:sp>
      <p:cxnSp>
        <p:nvCxnSpPr>
          <p:cNvPr id="3" name="Straight Arrow Connector 2">
            <a:extLst>
              <a:ext uri="{FF2B5EF4-FFF2-40B4-BE49-F238E27FC236}">
                <a16:creationId xmlns:a16="http://schemas.microsoft.com/office/drawing/2014/main" id="{30C3F4F9-0B13-42C0-A603-F7274274E90B}"/>
              </a:ext>
            </a:extLst>
          </p:cNvPr>
          <p:cNvCxnSpPr/>
          <p:nvPr/>
        </p:nvCxnSpPr>
        <p:spPr>
          <a:xfrm>
            <a:off x="4572000" y="1066800"/>
            <a:ext cx="3733800" cy="15240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8474400-5078-429D-9266-A0A220E6D792}"/>
              </a:ext>
            </a:extLst>
          </p:cNvPr>
          <p:cNvCxnSpPr>
            <a:cxnSpLocks/>
          </p:cNvCxnSpPr>
          <p:nvPr/>
        </p:nvCxnSpPr>
        <p:spPr>
          <a:xfrm>
            <a:off x="5638800" y="3733800"/>
            <a:ext cx="2257334" cy="31083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46E84B7-D366-43A5-807D-9FA77BBABF30}"/>
              </a:ext>
            </a:extLst>
          </p:cNvPr>
          <p:cNvCxnSpPr>
            <a:cxnSpLocks/>
          </p:cNvCxnSpPr>
          <p:nvPr/>
        </p:nvCxnSpPr>
        <p:spPr>
          <a:xfrm>
            <a:off x="5331757" y="4191001"/>
            <a:ext cx="2662861" cy="49228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0AA6E4C-11B6-4F94-AF55-F34B7210C815}"/>
              </a:ext>
            </a:extLst>
          </p:cNvPr>
          <p:cNvSpPr txBox="1"/>
          <p:nvPr/>
        </p:nvSpPr>
        <p:spPr>
          <a:xfrm>
            <a:off x="676789" y="5853252"/>
            <a:ext cx="4477636" cy="707886"/>
          </a:xfrm>
          <a:prstGeom prst="rect">
            <a:avLst/>
          </a:prstGeom>
          <a:noFill/>
        </p:spPr>
        <p:txBody>
          <a:bodyPr wrap="none" rtlCol="0">
            <a:spAutoFit/>
          </a:bodyPr>
          <a:lstStyle/>
          <a:p>
            <a:r>
              <a:rPr lang="en-US" sz="4000" b="1" dirty="0">
                <a:solidFill>
                  <a:srgbClr val="FFFF00"/>
                </a:solidFill>
              </a:rPr>
              <a:t>Faithful in Worship!</a:t>
            </a:r>
          </a:p>
        </p:txBody>
      </p:sp>
    </p:spTree>
    <p:extLst>
      <p:ext uri="{BB962C8B-B14F-4D97-AF65-F5344CB8AC3E}">
        <p14:creationId xmlns:p14="http://schemas.microsoft.com/office/powerpoint/2010/main" val="85715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ircle(in)">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circle(in)">
                                      <p:cBhvr>
                                        <p:cTn id="17" dur="2000"/>
                                        <p:tgtEl>
                                          <p:spTgt spid="8196"/>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8197"/>
                                        </p:tgtEl>
                                        <p:attrNameLst>
                                          <p:attrName>style.visibility</p:attrName>
                                        </p:attrNameLst>
                                      </p:cBhvr>
                                      <p:to>
                                        <p:strVal val="visible"/>
                                      </p:to>
                                    </p:set>
                                    <p:animEffect transition="in" filter="circle(in)">
                                      <p:cBhvr>
                                        <p:cTn id="36"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p:bldP spid="8197"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46000"/>
            </a:schemeClr>
          </a:solidFill>
        </p:spPr>
        <p:txBody>
          <a:bodyPr>
            <a:normAutofit/>
          </a:bodyPr>
          <a:lstStyle/>
          <a:p>
            <a:r>
              <a:rPr lang="en-US" dirty="0"/>
              <a:t>IRONY OF SUCCESS (13:6)</a:t>
            </a:r>
          </a:p>
        </p:txBody>
      </p:sp>
      <p:pic>
        <p:nvPicPr>
          <p:cNvPr id="4" name="Content Placeholder 3" descr="abraham-and-lot-part-ways.jpg"/>
          <p:cNvPicPr>
            <a:picLocks noGrp="1" noChangeAspect="1"/>
          </p:cNvPicPr>
          <p:nvPr>
            <p:ph idx="1"/>
          </p:nvPr>
        </p:nvPicPr>
        <p:blipFill>
          <a:blip r:embed="rId2" cstate="print"/>
          <a:stretch>
            <a:fillRect/>
          </a:stretch>
        </p:blipFill>
        <p:spPr>
          <a:xfrm>
            <a:off x="6781800" y="1741122"/>
            <a:ext cx="4114800" cy="4956092"/>
          </a:xfrm>
        </p:spPr>
      </p:pic>
      <p:sp>
        <p:nvSpPr>
          <p:cNvPr id="3" name="TextBox 2">
            <a:extLst>
              <a:ext uri="{FF2B5EF4-FFF2-40B4-BE49-F238E27FC236}">
                <a16:creationId xmlns:a16="http://schemas.microsoft.com/office/drawing/2014/main" id="{39995D57-1670-4F86-94C2-CE3EE1739082}"/>
              </a:ext>
            </a:extLst>
          </p:cNvPr>
          <p:cNvSpPr txBox="1"/>
          <p:nvPr/>
        </p:nvSpPr>
        <p:spPr>
          <a:xfrm>
            <a:off x="228600" y="1744980"/>
            <a:ext cx="6036332" cy="4678204"/>
          </a:xfrm>
          <a:prstGeom prst="rect">
            <a:avLst/>
          </a:prstGeom>
          <a:noFill/>
        </p:spPr>
        <p:txBody>
          <a:bodyPr wrap="none" rtlCol="0">
            <a:spAutoFit/>
          </a:bodyPr>
          <a:lstStyle/>
          <a:p>
            <a:r>
              <a:rPr lang="en-US" sz="4000" b="1" dirty="0">
                <a:solidFill>
                  <a:srgbClr val="FFFF00"/>
                </a:solidFill>
              </a:rPr>
              <a:t>“But the land could not </a:t>
            </a:r>
            <a:br>
              <a:rPr lang="en-US" sz="4000" b="1" dirty="0">
                <a:solidFill>
                  <a:srgbClr val="FFFF00"/>
                </a:solidFill>
              </a:rPr>
            </a:br>
            <a:r>
              <a:rPr lang="en-US" sz="4000" b="1" dirty="0">
                <a:solidFill>
                  <a:srgbClr val="FFFF00"/>
                </a:solidFill>
              </a:rPr>
              <a:t>support them while they </a:t>
            </a:r>
            <a:br>
              <a:rPr lang="en-US" sz="4000" b="1" dirty="0">
                <a:solidFill>
                  <a:srgbClr val="FFFF00"/>
                </a:solidFill>
              </a:rPr>
            </a:br>
            <a:r>
              <a:rPr lang="en-US" sz="4000" b="1" dirty="0">
                <a:solidFill>
                  <a:srgbClr val="FFFF00"/>
                </a:solidFill>
              </a:rPr>
              <a:t>stayed together, for their </a:t>
            </a:r>
            <a:br>
              <a:rPr lang="en-US" sz="4000" b="1" dirty="0">
                <a:solidFill>
                  <a:srgbClr val="FFFF00"/>
                </a:solidFill>
              </a:rPr>
            </a:br>
            <a:r>
              <a:rPr lang="en-US" sz="4000" b="1" dirty="0">
                <a:solidFill>
                  <a:srgbClr val="FFFF00"/>
                </a:solidFill>
              </a:rPr>
              <a:t>possessions were so great </a:t>
            </a:r>
            <a:br>
              <a:rPr lang="en-US" sz="4000" b="1" dirty="0">
                <a:solidFill>
                  <a:srgbClr val="FFFF00"/>
                </a:solidFill>
              </a:rPr>
            </a:br>
            <a:r>
              <a:rPr lang="en-US" sz="4000" b="1" dirty="0">
                <a:solidFill>
                  <a:srgbClr val="FFFF00"/>
                </a:solidFill>
              </a:rPr>
              <a:t>that they were not able to </a:t>
            </a:r>
            <a:br>
              <a:rPr lang="en-US" sz="4000" b="1" dirty="0">
                <a:solidFill>
                  <a:srgbClr val="FFFF00"/>
                </a:solidFill>
              </a:rPr>
            </a:br>
            <a:r>
              <a:rPr lang="en-US" sz="4000" b="1" dirty="0">
                <a:solidFill>
                  <a:srgbClr val="FFFF00"/>
                </a:solidFill>
              </a:rPr>
              <a:t>stay together.” </a:t>
            </a:r>
            <a:br>
              <a:rPr lang="en-US" sz="4000" b="1" dirty="0">
                <a:solidFill>
                  <a:srgbClr val="FFFF00"/>
                </a:solidFill>
              </a:rPr>
            </a:br>
            <a:r>
              <a:rPr lang="en-US" sz="4000" b="1" dirty="0">
                <a:solidFill>
                  <a:srgbClr val="FFFF00"/>
                </a:solidFill>
              </a:rPr>
              <a:t>                          </a:t>
            </a:r>
            <a:r>
              <a:rPr lang="en-US" sz="3200" b="1" dirty="0">
                <a:solidFill>
                  <a:srgbClr val="FFFF00"/>
                </a:solidFill>
              </a:rPr>
              <a:t>Genesis 13:6 NIV</a:t>
            </a:r>
            <a:br>
              <a:rPr lang="en-US" dirty="0"/>
            </a:br>
            <a:endParaRPr lang="en-US" dirty="0"/>
          </a:p>
        </p:txBody>
      </p:sp>
    </p:spTree>
    <p:extLst>
      <p:ext uri="{BB962C8B-B14F-4D97-AF65-F5344CB8AC3E}">
        <p14:creationId xmlns:p14="http://schemas.microsoft.com/office/powerpoint/2010/main" val="2655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A883-70EA-DBC9-8CC2-B12D94BD9F8A}"/>
              </a:ext>
            </a:extLst>
          </p:cNvPr>
          <p:cNvSpPr>
            <a:spLocks noGrp="1"/>
          </p:cNvSpPr>
          <p:nvPr>
            <p:ph type="title"/>
          </p:nvPr>
        </p:nvSpPr>
        <p:spPr/>
        <p:txBody>
          <a:bodyPr/>
          <a:lstStyle/>
          <a:p>
            <a:r>
              <a:rPr lang="en-US" dirty="0"/>
              <a:t>Abram’s Faith Journey</a:t>
            </a:r>
          </a:p>
        </p:txBody>
      </p:sp>
      <p:pic>
        <p:nvPicPr>
          <p:cNvPr id="10" name="Content Placeholder 9" descr="A picture containing painting, clothing, person, drawing&#10;&#10;Description automatically generated">
            <a:extLst>
              <a:ext uri="{FF2B5EF4-FFF2-40B4-BE49-F238E27FC236}">
                <a16:creationId xmlns:a16="http://schemas.microsoft.com/office/drawing/2014/main" id="{7FF2DA73-790D-201B-E82E-3306CBCF77F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37629" y="1825625"/>
            <a:ext cx="3850741" cy="4351338"/>
          </a:xfrm>
          <a:ln w="63500">
            <a:solidFill>
              <a:srgbClr val="FFC000"/>
            </a:solidFill>
          </a:ln>
        </p:spPr>
      </p:pic>
      <p:pic>
        <p:nvPicPr>
          <p:cNvPr id="8" name="Content Placeholder 5">
            <a:extLst>
              <a:ext uri="{FF2B5EF4-FFF2-40B4-BE49-F238E27FC236}">
                <a16:creationId xmlns:a16="http://schemas.microsoft.com/office/drawing/2014/main" id="{B9BF932D-D13C-2518-D1FF-10C329BF7D1C}"/>
              </a:ext>
            </a:extLst>
          </p:cNvPr>
          <p:cNvPicPr>
            <a:picLocks noGrp="1" noChangeAspect="1"/>
          </p:cNvPicPr>
          <p:nvPr>
            <p:ph sz="half" idx="1"/>
          </p:nvPr>
        </p:nvPicPr>
        <p:blipFill>
          <a:blip r:embed="rId3"/>
          <a:stretch>
            <a:fillRect/>
          </a:stretch>
        </p:blipFill>
        <p:spPr>
          <a:xfrm>
            <a:off x="1432875" y="1847055"/>
            <a:ext cx="3530338" cy="4416845"/>
          </a:xfrm>
          <a:ln w="63500">
            <a:solidFill>
              <a:srgbClr val="FFC000"/>
            </a:solidFill>
          </a:ln>
        </p:spPr>
      </p:pic>
    </p:spTree>
    <p:extLst>
      <p:ext uri="{BB962C8B-B14F-4D97-AF65-F5344CB8AC3E}">
        <p14:creationId xmlns:p14="http://schemas.microsoft.com/office/powerpoint/2010/main" val="3315713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737F0-3673-6E78-3A94-0202CFFDA3AF}"/>
              </a:ext>
            </a:extLst>
          </p:cNvPr>
          <p:cNvSpPr>
            <a:spLocks noGrp="1"/>
          </p:cNvSpPr>
          <p:nvPr>
            <p:ph type="title"/>
          </p:nvPr>
        </p:nvSpPr>
        <p:spPr/>
        <p:txBody>
          <a:bodyPr/>
          <a:lstStyle/>
          <a:p>
            <a:r>
              <a:rPr lang="en-US" dirty="0"/>
              <a:t>Jacob and Joseph</a:t>
            </a:r>
          </a:p>
        </p:txBody>
      </p:sp>
      <p:pic>
        <p:nvPicPr>
          <p:cNvPr id="8" name="Content Placeholder 7" descr="A picture containing clothing, person, painting, group&#10;&#10;Description automatically generated">
            <a:extLst>
              <a:ext uri="{FF2B5EF4-FFF2-40B4-BE49-F238E27FC236}">
                <a16:creationId xmlns:a16="http://schemas.microsoft.com/office/drawing/2014/main" id="{317F4BC6-1CE3-A134-4B99-940DCB21ED1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428208"/>
            <a:ext cx="4515439" cy="2814332"/>
          </a:xfrm>
          <a:ln w="63500">
            <a:solidFill>
              <a:srgbClr val="FFC000"/>
            </a:solidFill>
          </a:ln>
        </p:spPr>
      </p:pic>
      <p:pic>
        <p:nvPicPr>
          <p:cNvPr id="10" name="Content Placeholder 9" descr="A picture containing painting, sketch, cartoon, drawing&#10;&#10;Description automatically generated">
            <a:extLst>
              <a:ext uri="{FF2B5EF4-FFF2-40B4-BE49-F238E27FC236}">
                <a16:creationId xmlns:a16="http://schemas.microsoft.com/office/drawing/2014/main" id="{0E7418C9-BBB9-D130-18EA-BA69A3013E8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98592"/>
            <a:ext cx="5181600" cy="2960191"/>
          </a:xfrm>
          <a:ln w="63500">
            <a:solidFill>
              <a:srgbClr val="FFC000"/>
            </a:solidFill>
          </a:ln>
        </p:spPr>
      </p:pic>
    </p:spTree>
    <p:extLst>
      <p:ext uri="{BB962C8B-B14F-4D97-AF65-F5344CB8AC3E}">
        <p14:creationId xmlns:p14="http://schemas.microsoft.com/office/powerpoint/2010/main" val="2170253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CCC309-5C2D-37FE-EE61-6B3F7FCD1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58194"/>
            <a:ext cx="5829302" cy="3886201"/>
          </a:xfrm>
          <a:prstGeom prst="rect">
            <a:avLst/>
          </a:prstGeom>
          <a:ln w="63500">
            <a:solidFill>
              <a:schemeClr val="accent4">
                <a:lumMod val="60000"/>
                <a:lumOff val="40000"/>
              </a:schemeClr>
            </a:solidFill>
          </a:ln>
        </p:spPr>
      </p:pic>
      <p:sp>
        <p:nvSpPr>
          <p:cNvPr id="4" name="Title 3">
            <a:extLst>
              <a:ext uri="{FF2B5EF4-FFF2-40B4-BE49-F238E27FC236}">
                <a16:creationId xmlns:a16="http://schemas.microsoft.com/office/drawing/2014/main" id="{005C62BC-981B-E412-4182-9503BF2B7C9F}"/>
              </a:ext>
            </a:extLst>
          </p:cNvPr>
          <p:cNvSpPr>
            <a:spLocks noGrp="1"/>
          </p:cNvSpPr>
          <p:nvPr>
            <p:ph type="title"/>
          </p:nvPr>
        </p:nvSpPr>
        <p:spPr/>
        <p:txBody>
          <a:bodyPr/>
          <a:lstStyle/>
          <a:p>
            <a:r>
              <a:rPr lang="en-US" dirty="0"/>
              <a:t>The Positive Before the Negative</a:t>
            </a:r>
          </a:p>
        </p:txBody>
      </p:sp>
      <p:sp>
        <p:nvSpPr>
          <p:cNvPr id="5" name="Content Placeholder 4">
            <a:extLst>
              <a:ext uri="{FF2B5EF4-FFF2-40B4-BE49-F238E27FC236}">
                <a16:creationId xmlns:a16="http://schemas.microsoft.com/office/drawing/2014/main" id="{BFE20498-C683-4DFE-047C-D9F562E6F4FD}"/>
              </a:ext>
            </a:extLst>
          </p:cNvPr>
          <p:cNvSpPr>
            <a:spLocks noGrp="1"/>
          </p:cNvSpPr>
          <p:nvPr>
            <p:ph sz="half" idx="1"/>
          </p:nvPr>
        </p:nvSpPr>
        <p:spPr>
          <a:solidFill>
            <a:schemeClr val="accent2">
              <a:lumMod val="50000"/>
              <a:alpha val="70000"/>
            </a:schemeClr>
          </a:solidFill>
        </p:spPr>
        <p:txBody>
          <a:bodyPr anchor="ctr"/>
          <a:lstStyle/>
          <a:p>
            <a:pPr marL="0" indent="0">
              <a:buNone/>
            </a:pPr>
            <a:r>
              <a:rPr lang="en-US" dirty="0"/>
              <a:t>v. 22 = “draw near”</a:t>
            </a:r>
            <a:br>
              <a:rPr lang="en-US" dirty="0"/>
            </a:br>
            <a:r>
              <a:rPr lang="en-US" dirty="0">
                <a:solidFill>
                  <a:schemeClr val="accent2">
                    <a:lumMod val="40000"/>
                    <a:lumOff val="60000"/>
                  </a:schemeClr>
                </a:solidFill>
              </a:rPr>
              <a:t>[continued in 11:6]</a:t>
            </a:r>
          </a:p>
          <a:p>
            <a:pPr marL="0" indent="0">
              <a:buNone/>
            </a:pPr>
            <a:r>
              <a:rPr lang="en-US" dirty="0"/>
              <a:t>v. 23 = “hold fast”</a:t>
            </a:r>
            <a:br>
              <a:rPr lang="en-US" dirty="0"/>
            </a:br>
            <a:r>
              <a:rPr lang="en-US" dirty="0">
                <a:solidFill>
                  <a:schemeClr val="accent2">
                    <a:lumMod val="40000"/>
                    <a:lumOff val="60000"/>
                  </a:schemeClr>
                </a:solidFill>
              </a:rPr>
              <a:t>[unwavering confession]</a:t>
            </a:r>
          </a:p>
          <a:p>
            <a:pPr marL="0" indent="0">
              <a:buNone/>
            </a:pPr>
            <a:r>
              <a:rPr lang="en-US" dirty="0"/>
              <a:t>v. 24 = “motivate @ other”</a:t>
            </a:r>
            <a:br>
              <a:rPr lang="en-US" dirty="0"/>
            </a:br>
            <a:r>
              <a:rPr lang="en-US" dirty="0">
                <a:solidFill>
                  <a:schemeClr val="accent2">
                    <a:lumMod val="40000"/>
                    <a:lumOff val="60000"/>
                  </a:schemeClr>
                </a:solidFill>
              </a:rPr>
              <a:t>[to love and good works]</a:t>
            </a:r>
          </a:p>
        </p:txBody>
      </p:sp>
      <p:sp>
        <p:nvSpPr>
          <p:cNvPr id="13" name="TextBox 12">
            <a:extLst>
              <a:ext uri="{FF2B5EF4-FFF2-40B4-BE49-F238E27FC236}">
                <a16:creationId xmlns:a16="http://schemas.microsoft.com/office/drawing/2014/main" id="{0DAC42E9-AD56-806F-A489-F17F0929988C}"/>
              </a:ext>
            </a:extLst>
          </p:cNvPr>
          <p:cNvSpPr txBox="1"/>
          <p:nvPr/>
        </p:nvSpPr>
        <p:spPr>
          <a:xfrm rot="20117224">
            <a:off x="-1190189" y="2348952"/>
            <a:ext cx="14419975" cy="2523768"/>
          </a:xfrm>
          <a:prstGeom prst="rect">
            <a:avLst/>
          </a:prstGeom>
          <a:solidFill>
            <a:srgbClr val="FFC000"/>
          </a:solidFill>
        </p:spPr>
        <p:txBody>
          <a:bodyPr wrap="square" rtlCol="0">
            <a:spAutoFit/>
          </a:bodyPr>
          <a:lstStyle/>
          <a:p>
            <a:pPr algn="ctr"/>
            <a:r>
              <a:rPr lang="en-US" sz="2800" b="1" dirty="0"/>
              <a:t>“…holding on to the ‘confession of hope’ must manifest itself in the visible </a:t>
            </a:r>
            <a:br>
              <a:rPr lang="en-US" sz="2800" b="1" dirty="0"/>
            </a:br>
            <a:r>
              <a:rPr lang="en-US" sz="2800" b="1" dirty="0"/>
              <a:t>witness of that hope, especially in terms of continued, open association with the </a:t>
            </a:r>
            <a:br>
              <a:rPr lang="en-US" sz="2800" b="1" dirty="0"/>
            </a:br>
            <a:r>
              <a:rPr lang="en-US" sz="2800" b="1" dirty="0"/>
              <a:t>‘people of God,’ who live for that hope (as opposed to hiding or terminating those </a:t>
            </a:r>
            <a:br>
              <a:rPr lang="en-US" sz="2800" b="1" dirty="0"/>
            </a:br>
            <a:r>
              <a:rPr lang="en-US" sz="2800" b="1" dirty="0"/>
              <a:t>connections so as to escape the negative consequences of association with the </a:t>
            </a:r>
            <a:br>
              <a:rPr lang="en-US" sz="2800" b="1" dirty="0"/>
            </a:br>
            <a:r>
              <a:rPr lang="en-US" sz="2800" b="1" dirty="0"/>
              <a:t>name of Jesus (10:25, 37-39).” </a:t>
            </a:r>
            <a:r>
              <a:rPr lang="en-US" b="1" dirty="0"/>
              <a:t>[DeSilva, David A. </a:t>
            </a:r>
            <a:r>
              <a:rPr lang="en-US" b="1" i="1" dirty="0">
                <a:solidFill>
                  <a:srgbClr val="C00000"/>
                </a:solidFill>
              </a:rPr>
              <a:t>Perseverance in Gratitude: A Socio-Rhetorical </a:t>
            </a:r>
            <a:br>
              <a:rPr lang="en-US" b="1" i="1" dirty="0">
                <a:solidFill>
                  <a:srgbClr val="C00000"/>
                </a:solidFill>
              </a:rPr>
            </a:br>
            <a:r>
              <a:rPr lang="en-US" b="1" i="1" dirty="0">
                <a:solidFill>
                  <a:srgbClr val="C00000"/>
                </a:solidFill>
              </a:rPr>
              <a:t>Commentary on the Epistle to the Hebrews</a:t>
            </a:r>
            <a:r>
              <a:rPr lang="en-US" b="1" dirty="0">
                <a:solidFill>
                  <a:srgbClr val="C00000"/>
                </a:solidFill>
              </a:rPr>
              <a:t> </a:t>
            </a:r>
            <a:r>
              <a:rPr lang="en-US" b="1" dirty="0"/>
              <a:t>(Grand Rapids, MI: William B. Eerdmans, 2000], p. 341.]</a:t>
            </a:r>
            <a:endParaRPr lang="en-US" dirty="0"/>
          </a:p>
        </p:txBody>
      </p:sp>
    </p:spTree>
    <p:extLst>
      <p:ext uri="{BB962C8B-B14F-4D97-AF65-F5344CB8AC3E}">
        <p14:creationId xmlns:p14="http://schemas.microsoft.com/office/powerpoint/2010/main" val="278063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5C62BC-981B-E412-4182-9503BF2B7C9F}"/>
              </a:ext>
            </a:extLst>
          </p:cNvPr>
          <p:cNvSpPr>
            <a:spLocks noGrp="1"/>
          </p:cNvSpPr>
          <p:nvPr>
            <p:ph type="title"/>
          </p:nvPr>
        </p:nvSpPr>
        <p:spPr/>
        <p:txBody>
          <a:bodyPr/>
          <a:lstStyle/>
          <a:p>
            <a:r>
              <a:rPr lang="en-US" dirty="0"/>
              <a:t>The Positive Before the Negative</a:t>
            </a:r>
          </a:p>
        </p:txBody>
      </p:sp>
      <p:sp>
        <p:nvSpPr>
          <p:cNvPr id="5" name="Content Placeholder 4">
            <a:extLst>
              <a:ext uri="{FF2B5EF4-FFF2-40B4-BE49-F238E27FC236}">
                <a16:creationId xmlns:a16="http://schemas.microsoft.com/office/drawing/2014/main" id="{BFE20498-C683-4DFE-047C-D9F562E6F4FD}"/>
              </a:ext>
            </a:extLst>
          </p:cNvPr>
          <p:cNvSpPr>
            <a:spLocks noGrp="1"/>
          </p:cNvSpPr>
          <p:nvPr>
            <p:ph sz="half" idx="1"/>
          </p:nvPr>
        </p:nvSpPr>
        <p:spPr>
          <a:solidFill>
            <a:schemeClr val="accent2">
              <a:lumMod val="50000"/>
              <a:alpha val="70000"/>
            </a:schemeClr>
          </a:solidFill>
        </p:spPr>
        <p:txBody>
          <a:bodyPr anchor="ctr"/>
          <a:lstStyle/>
          <a:p>
            <a:pPr marL="0" indent="0">
              <a:buNone/>
            </a:pPr>
            <a:r>
              <a:rPr lang="en-US" dirty="0"/>
              <a:t>v. 22 = “draw near”</a:t>
            </a:r>
            <a:br>
              <a:rPr lang="en-US" dirty="0"/>
            </a:br>
            <a:r>
              <a:rPr lang="en-US" dirty="0">
                <a:solidFill>
                  <a:schemeClr val="accent2">
                    <a:lumMod val="40000"/>
                    <a:lumOff val="60000"/>
                  </a:schemeClr>
                </a:solidFill>
              </a:rPr>
              <a:t>[continued in 11:6]</a:t>
            </a:r>
          </a:p>
          <a:p>
            <a:pPr marL="0" indent="0">
              <a:buNone/>
            </a:pPr>
            <a:r>
              <a:rPr lang="en-US" dirty="0"/>
              <a:t>v. 23 = “hold fast”</a:t>
            </a:r>
            <a:br>
              <a:rPr lang="en-US" dirty="0"/>
            </a:br>
            <a:r>
              <a:rPr lang="en-US" dirty="0">
                <a:solidFill>
                  <a:schemeClr val="accent2">
                    <a:lumMod val="40000"/>
                    <a:lumOff val="60000"/>
                  </a:schemeClr>
                </a:solidFill>
              </a:rPr>
              <a:t>[unwavering confession]</a:t>
            </a:r>
          </a:p>
          <a:p>
            <a:pPr marL="0" indent="0">
              <a:buNone/>
            </a:pPr>
            <a:r>
              <a:rPr lang="en-US" dirty="0"/>
              <a:t>v. 24 = “motivate @ other”</a:t>
            </a:r>
            <a:br>
              <a:rPr lang="en-US" dirty="0"/>
            </a:br>
            <a:r>
              <a:rPr lang="en-US" dirty="0">
                <a:solidFill>
                  <a:schemeClr val="accent2">
                    <a:lumMod val="40000"/>
                    <a:lumOff val="60000"/>
                  </a:schemeClr>
                </a:solidFill>
              </a:rPr>
              <a:t>[to love and good works]</a:t>
            </a:r>
          </a:p>
          <a:p>
            <a:pPr marL="0" indent="0">
              <a:buNone/>
            </a:pPr>
            <a:r>
              <a:rPr lang="en-US" dirty="0"/>
              <a:t>v. 25 = “meet”/ “encourage”</a:t>
            </a:r>
            <a:br>
              <a:rPr lang="en-US" dirty="0"/>
            </a:br>
            <a:r>
              <a:rPr lang="en-US" dirty="0">
                <a:solidFill>
                  <a:schemeClr val="accent2">
                    <a:lumMod val="40000"/>
                    <a:lumOff val="60000"/>
                  </a:schemeClr>
                </a:solidFill>
              </a:rPr>
              <a:t>[to encourage till THE day]</a:t>
            </a:r>
          </a:p>
        </p:txBody>
      </p:sp>
      <p:pic>
        <p:nvPicPr>
          <p:cNvPr id="8" name="Content Placeholder 7" descr="Cartoon a cartoon of a fish swimming in the ocean&#10;&#10;Description automatically generated with low confidence">
            <a:extLst>
              <a:ext uri="{FF2B5EF4-FFF2-40B4-BE49-F238E27FC236}">
                <a16:creationId xmlns:a16="http://schemas.microsoft.com/office/drawing/2014/main" id="{44FC9EF9-3BCE-AF29-7E5F-93398D060F5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4150" y="2058194"/>
            <a:ext cx="4457700" cy="3886200"/>
          </a:xfrm>
        </p:spPr>
      </p:pic>
    </p:spTree>
    <p:extLst>
      <p:ext uri="{BB962C8B-B14F-4D97-AF65-F5344CB8AC3E}">
        <p14:creationId xmlns:p14="http://schemas.microsoft.com/office/powerpoint/2010/main" val="22796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C4BCF-82C3-60C1-7001-12E503B3C083}"/>
              </a:ext>
            </a:extLst>
          </p:cNvPr>
          <p:cNvSpPr>
            <a:spLocks noGrp="1"/>
          </p:cNvSpPr>
          <p:nvPr>
            <p:ph type="title"/>
          </p:nvPr>
        </p:nvSpPr>
        <p:spPr/>
        <p:txBody>
          <a:bodyPr/>
          <a:lstStyle/>
          <a:p>
            <a:r>
              <a:rPr lang="en-US" dirty="0"/>
              <a:t>The Alternative: An Exodus of Rebellion</a:t>
            </a:r>
          </a:p>
        </p:txBody>
      </p:sp>
      <p:sp>
        <p:nvSpPr>
          <p:cNvPr id="3" name="Content Placeholder 2">
            <a:extLst>
              <a:ext uri="{FF2B5EF4-FFF2-40B4-BE49-F238E27FC236}">
                <a16:creationId xmlns:a16="http://schemas.microsoft.com/office/drawing/2014/main" id="{A2C510D0-C133-3D81-67AE-3ACCC03143F4}"/>
              </a:ext>
            </a:extLst>
          </p:cNvPr>
          <p:cNvSpPr>
            <a:spLocks noGrp="1"/>
          </p:cNvSpPr>
          <p:nvPr>
            <p:ph sz="half" idx="1"/>
          </p:nvPr>
        </p:nvSpPr>
        <p:spPr/>
        <p:txBody>
          <a:bodyPr>
            <a:normAutofit lnSpcReduction="10000"/>
          </a:bodyPr>
          <a:lstStyle/>
          <a:p>
            <a:r>
              <a:rPr lang="en-US" dirty="0"/>
              <a:t>Unwilling vs. defiantly</a:t>
            </a:r>
            <a:br>
              <a:rPr lang="en-US" dirty="0"/>
            </a:br>
            <a:r>
              <a:rPr lang="en-US" dirty="0"/>
              <a:t>[“with a high hand” as in Numbers 15:30]</a:t>
            </a:r>
          </a:p>
          <a:p>
            <a:r>
              <a:rPr lang="en-US" dirty="0"/>
              <a:t>Present (continuous) tense</a:t>
            </a:r>
          </a:p>
          <a:p>
            <a:r>
              <a:rPr lang="en-US" dirty="0"/>
              <a:t>See verse 29 where one is “stomping all over the Son of God”</a:t>
            </a:r>
          </a:p>
          <a:p>
            <a:r>
              <a:rPr lang="en-US" dirty="0"/>
              <a:t>It is a deliberate blasphemy.</a:t>
            </a:r>
          </a:p>
          <a:p>
            <a:r>
              <a:rPr lang="en-US" dirty="0"/>
              <a:t>There is no cure!</a:t>
            </a:r>
          </a:p>
        </p:txBody>
      </p:sp>
      <p:pic>
        <p:nvPicPr>
          <p:cNvPr id="6" name="Content Placeholder 5" descr="A cartoon of a doctor sitting at a desk&#10;&#10;Description automatically generated with medium confidence">
            <a:extLst>
              <a:ext uri="{FF2B5EF4-FFF2-40B4-BE49-F238E27FC236}">
                <a16:creationId xmlns:a16="http://schemas.microsoft.com/office/drawing/2014/main" id="{119B5B11-C28F-6F6B-11CD-9D2ED6C7B37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0275" y="2017336"/>
            <a:ext cx="5219891" cy="3912124"/>
          </a:xfrm>
          <a:ln w="63500">
            <a:solidFill>
              <a:schemeClr val="accent4">
                <a:lumMod val="60000"/>
                <a:lumOff val="40000"/>
              </a:schemeClr>
            </a:solidFill>
          </a:ln>
        </p:spPr>
      </p:pic>
    </p:spTree>
    <p:extLst>
      <p:ext uri="{BB962C8B-B14F-4D97-AF65-F5344CB8AC3E}">
        <p14:creationId xmlns:p14="http://schemas.microsoft.com/office/powerpoint/2010/main" val="329461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E8E8B6-9F95-8643-CBC5-27F5E4694406}"/>
              </a:ext>
            </a:extLst>
          </p:cNvPr>
          <p:cNvSpPr>
            <a:spLocks noGrp="1"/>
          </p:cNvSpPr>
          <p:nvPr>
            <p:ph type="title"/>
          </p:nvPr>
        </p:nvSpPr>
        <p:spPr/>
        <p:txBody>
          <a:bodyPr/>
          <a:lstStyle/>
          <a:p>
            <a:r>
              <a:rPr lang="en-US" dirty="0"/>
              <a:t>Interpret This Sin in Its Context</a:t>
            </a:r>
          </a:p>
        </p:txBody>
      </p:sp>
      <p:sp>
        <p:nvSpPr>
          <p:cNvPr id="6" name="Content Placeholder 5">
            <a:extLst>
              <a:ext uri="{FF2B5EF4-FFF2-40B4-BE49-F238E27FC236}">
                <a16:creationId xmlns:a16="http://schemas.microsoft.com/office/drawing/2014/main" id="{BA710B6D-C9E8-8BBB-4156-EF3E4B186D9A}"/>
              </a:ext>
            </a:extLst>
          </p:cNvPr>
          <p:cNvSpPr>
            <a:spLocks noGrp="1"/>
          </p:cNvSpPr>
          <p:nvPr>
            <p:ph idx="1"/>
          </p:nvPr>
        </p:nvSpPr>
        <p:spPr>
          <a:solidFill>
            <a:schemeClr val="accent2">
              <a:lumMod val="50000"/>
              <a:alpha val="70000"/>
            </a:schemeClr>
          </a:solidFill>
        </p:spPr>
        <p:txBody>
          <a:bodyPr>
            <a:normAutofit/>
          </a:bodyPr>
          <a:lstStyle/>
          <a:p>
            <a:pPr>
              <a:buFont typeface="Wingdings" panose="05000000000000000000" pitchFamily="2" charset="2"/>
              <a:buChar char="v"/>
            </a:pPr>
            <a:r>
              <a:rPr lang="en-US" dirty="0"/>
              <a:t>“In the context of Hebrews, the most likely understanding of ‘deliberate sin’ is that it is the conscious, intentional, and permanent rejection of Christ. After all, there can be no salvation outside Christ. And it seems that the original readers of Hebrews were facing temptation to reject Christ in the face of persecution (10:32-36).” </a:t>
            </a:r>
            <a:r>
              <a:rPr lang="en-US" sz="2400" dirty="0"/>
              <a:t>[Campbell, Constantine R. and Jonathan T. Pennington, </a:t>
            </a:r>
            <a:r>
              <a:rPr lang="en-US" sz="2400" i="1" dirty="0"/>
              <a:t>Reading the New Testament as Christian Scripture: A Literary, Canonical, and Theological Survey </a:t>
            </a:r>
            <a:r>
              <a:rPr lang="en-US" sz="2400" dirty="0"/>
              <a:t>(Grand Rapids, MI: Baker Academic, 2020), p. 319.]</a:t>
            </a:r>
          </a:p>
        </p:txBody>
      </p:sp>
    </p:spTree>
    <p:extLst>
      <p:ext uri="{BB962C8B-B14F-4D97-AF65-F5344CB8AC3E}">
        <p14:creationId xmlns:p14="http://schemas.microsoft.com/office/powerpoint/2010/main" val="1707537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47BDAB-F0A7-40C9-336E-2E6069BAF53F}"/>
              </a:ext>
            </a:extLst>
          </p:cNvPr>
          <p:cNvSpPr>
            <a:spLocks noGrp="1"/>
          </p:cNvSpPr>
          <p:nvPr>
            <p:ph type="title"/>
          </p:nvPr>
        </p:nvSpPr>
        <p:spPr/>
        <p:txBody>
          <a:bodyPr/>
          <a:lstStyle/>
          <a:p>
            <a:r>
              <a:rPr lang="en-US" dirty="0"/>
              <a:t>A Word of Caution</a:t>
            </a:r>
          </a:p>
        </p:txBody>
      </p:sp>
      <p:sp>
        <p:nvSpPr>
          <p:cNvPr id="5" name="Content Placeholder 4">
            <a:extLst>
              <a:ext uri="{FF2B5EF4-FFF2-40B4-BE49-F238E27FC236}">
                <a16:creationId xmlns:a16="http://schemas.microsoft.com/office/drawing/2014/main" id="{7DE27224-54F8-A5CE-1896-B5E9E5C75A13}"/>
              </a:ext>
            </a:extLst>
          </p:cNvPr>
          <p:cNvSpPr>
            <a:spLocks noGrp="1"/>
          </p:cNvSpPr>
          <p:nvPr>
            <p:ph sz="half" idx="1"/>
          </p:nvPr>
        </p:nvSpPr>
        <p:spPr>
          <a:solidFill>
            <a:schemeClr val="accent2">
              <a:lumMod val="50000"/>
              <a:alpha val="70000"/>
            </a:schemeClr>
          </a:solidFill>
        </p:spPr>
        <p:txBody>
          <a:bodyPr/>
          <a:lstStyle/>
          <a:p>
            <a:pPr marL="0" indent="0">
              <a:buNone/>
            </a:pPr>
            <a:r>
              <a:rPr lang="en-US" sz="2800" b="1" kern="100" dirty="0">
                <a:effectLst/>
                <a:latin typeface="Calibri" panose="020F0502020204030204" pitchFamily="34" charset="0"/>
                <a:ea typeface="Calibri" panose="020F0502020204030204" pitchFamily="34" charset="0"/>
                <a:cs typeface="Arial" panose="020B0604020202020204" pitchFamily="34" charset="0"/>
              </a:rPr>
              <a:t>“…anyone worried about committing the unforgivable sin or becoming apostate, hasn’t done so. Apostates are by definition hardened to God and arrogant to what He has said by the Son.” </a:t>
            </a:r>
            <a:r>
              <a:rPr lang="en-US" sz="2400" b="1" kern="100" dirty="0" err="1">
                <a:effectLst/>
                <a:latin typeface="Calibri" panose="020F0502020204030204" pitchFamily="34" charset="0"/>
                <a:ea typeface="Calibri" panose="020F0502020204030204" pitchFamily="34" charset="0"/>
                <a:cs typeface="Arial" panose="020B0604020202020204" pitchFamily="34" charset="0"/>
              </a:rPr>
              <a:t>Jobes</a:t>
            </a:r>
            <a:r>
              <a:rPr lang="en-US" sz="2400" b="1" kern="100" dirty="0">
                <a:effectLst/>
                <a:latin typeface="Calibri" panose="020F0502020204030204" pitchFamily="34" charset="0"/>
                <a:ea typeface="Calibri" panose="020F0502020204030204" pitchFamily="34" charset="0"/>
                <a:cs typeface="Arial" panose="020B0604020202020204" pitchFamily="34" charset="0"/>
              </a:rPr>
              <a:t>, Karen H</a:t>
            </a:r>
            <a:r>
              <a:rPr lang="en-US" sz="2400" b="1" i="1" kern="100" dirty="0">
                <a:effectLst/>
                <a:latin typeface="Calibri" panose="020F0502020204030204" pitchFamily="34" charset="0"/>
                <a:ea typeface="Calibri" panose="020F0502020204030204" pitchFamily="34" charset="0"/>
                <a:cs typeface="Arial" panose="020B0604020202020204" pitchFamily="34" charset="0"/>
              </a:rPr>
              <a:t>., Letters to the Church: A Survey of Hebrews and the General Epistles</a:t>
            </a:r>
            <a:r>
              <a:rPr lang="en-US" sz="2400" b="1" kern="100" dirty="0">
                <a:effectLst/>
                <a:latin typeface="Calibri" panose="020F0502020204030204" pitchFamily="34" charset="0"/>
                <a:ea typeface="Calibri" panose="020F0502020204030204" pitchFamily="34" charset="0"/>
                <a:cs typeface="Arial" panose="020B0604020202020204" pitchFamily="34" charset="0"/>
              </a:rPr>
              <a:t> (Grand Rapids, MI: Zondervan, 2011), p. 141.]</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7" name="Content Placeholder 6" descr="A picture containing text&#10;&#10;Description automatically generated">
            <a:extLst>
              <a:ext uri="{FF2B5EF4-FFF2-40B4-BE49-F238E27FC236}">
                <a16:creationId xmlns:a16="http://schemas.microsoft.com/office/drawing/2014/main" id="{3C6ED935-4CF1-3158-3666-CCD966B0CC5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25486" y="1989887"/>
            <a:ext cx="2919413" cy="4022814"/>
          </a:xfrm>
          <a:prstGeom prst="rect">
            <a:avLst/>
          </a:prstGeom>
          <a:ln w="63500">
            <a:solidFill>
              <a:srgbClr val="FFC000"/>
            </a:solidFill>
          </a:ln>
        </p:spPr>
      </p:pic>
    </p:spTree>
    <p:extLst>
      <p:ext uri="{BB962C8B-B14F-4D97-AF65-F5344CB8AC3E}">
        <p14:creationId xmlns:p14="http://schemas.microsoft.com/office/powerpoint/2010/main" val="284143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96B1E02-4AD9-21EA-6703-1D1B81066DA2}"/>
              </a:ext>
            </a:extLst>
          </p:cNvPr>
          <p:cNvSpPr>
            <a:spLocks noGrp="1"/>
          </p:cNvSpPr>
          <p:nvPr>
            <p:ph idx="1"/>
          </p:nvPr>
        </p:nvSpPr>
        <p:spPr>
          <a:xfrm>
            <a:off x="838200" y="325925"/>
            <a:ext cx="10515600" cy="5851038"/>
          </a:xfrm>
          <a:solidFill>
            <a:schemeClr val="accent2">
              <a:lumMod val="50000"/>
              <a:alpha val="70000"/>
            </a:schemeClr>
          </a:solidFill>
        </p:spPr>
        <p:txBody>
          <a:bodyPr>
            <a:normAutofit/>
          </a:bodyPr>
          <a:lstStyle/>
          <a:p>
            <a:r>
              <a:rPr lang="en-US" dirty="0"/>
              <a:t>Verse 27 uses a personification of fire (echoing well with Isaiah 33:14’s frightening fire of judgment and that of Deuteronomy 32:22, as well as Revelation’s lake of fire</a:t>
            </a:r>
          </a:p>
          <a:p>
            <a:r>
              <a:rPr lang="en-US" dirty="0"/>
              <a:t>Rhetorical technique is to take something expected and make it “alive” to be more alarming</a:t>
            </a:r>
          </a:p>
          <a:p>
            <a:r>
              <a:rPr lang="en-US" dirty="0"/>
              <a:t>Death sentence in Moses’ Law (v. 28) required enough witnesses to collaborate, but apostates faced witness of Holy Spirit and the church</a:t>
            </a:r>
          </a:p>
          <a:p>
            <a:r>
              <a:rPr lang="en-US" dirty="0"/>
              <a:t>Modern illustration of “stomping all over Son </a:t>
            </a:r>
            <a:br>
              <a:rPr lang="en-US" dirty="0"/>
            </a:br>
            <a:r>
              <a:rPr lang="en-US" dirty="0"/>
              <a:t>of God” in Jan </a:t>
            </a:r>
            <a:r>
              <a:rPr lang="en-US" dirty="0" err="1"/>
              <a:t>Valtin’s</a:t>
            </a:r>
            <a:r>
              <a:rPr lang="en-US" dirty="0"/>
              <a:t> </a:t>
            </a:r>
            <a:r>
              <a:rPr lang="en-US" i="1" dirty="0"/>
              <a:t>Out of the Night </a:t>
            </a:r>
            <a:r>
              <a:rPr lang="en-US" dirty="0"/>
              <a:t>(1942)</a:t>
            </a:r>
          </a:p>
        </p:txBody>
      </p:sp>
      <p:pic>
        <p:nvPicPr>
          <p:cNvPr id="8" name="Picture 7" descr="A book cover with text&#10;&#10;Description automatically generated with low confidence">
            <a:extLst>
              <a:ext uri="{FF2B5EF4-FFF2-40B4-BE49-F238E27FC236}">
                <a16:creationId xmlns:a16="http://schemas.microsoft.com/office/drawing/2014/main" id="{E49196C7-EAE7-833F-C577-34B46595C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975" y="3760624"/>
            <a:ext cx="2172093" cy="3097376"/>
          </a:xfrm>
          <a:prstGeom prst="rect">
            <a:avLst/>
          </a:prstGeom>
        </p:spPr>
      </p:pic>
    </p:spTree>
    <p:extLst>
      <p:ext uri="{BB962C8B-B14F-4D97-AF65-F5344CB8AC3E}">
        <p14:creationId xmlns:p14="http://schemas.microsoft.com/office/powerpoint/2010/main" val="61850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9BC8-368E-5B95-96B9-90EDD96492AB}"/>
              </a:ext>
            </a:extLst>
          </p:cNvPr>
          <p:cNvSpPr>
            <a:spLocks noGrp="1"/>
          </p:cNvSpPr>
          <p:nvPr>
            <p:ph type="title"/>
          </p:nvPr>
        </p:nvSpPr>
        <p:spPr/>
        <p:txBody>
          <a:bodyPr/>
          <a:lstStyle/>
          <a:p>
            <a:r>
              <a:rPr lang="en-US" dirty="0"/>
              <a:t>Luke 16:21-31</a:t>
            </a:r>
          </a:p>
        </p:txBody>
      </p:sp>
      <p:pic>
        <p:nvPicPr>
          <p:cNvPr id="6" name="Content Placeholder 5" descr="A painting of a person lying on a stone staircase with a dog&#10;&#10;Description automatically generated with low confidence">
            <a:extLst>
              <a:ext uri="{FF2B5EF4-FFF2-40B4-BE49-F238E27FC236}">
                <a16:creationId xmlns:a16="http://schemas.microsoft.com/office/drawing/2014/main" id="{06456D65-4CB0-09B2-547B-8708847A764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95168" y="1825625"/>
            <a:ext cx="2900608" cy="4414662"/>
          </a:xfrm>
          <a:ln w="63500">
            <a:solidFill>
              <a:schemeClr val="accent4">
                <a:lumMod val="60000"/>
                <a:lumOff val="40000"/>
              </a:schemeClr>
            </a:solidFill>
          </a:ln>
        </p:spPr>
      </p:pic>
      <p:pic>
        <p:nvPicPr>
          <p:cNvPr id="8" name="Content Placeholder 7" descr="A picture containing painting, art&#10;&#10;Description automatically generated">
            <a:extLst>
              <a:ext uri="{FF2B5EF4-FFF2-40B4-BE49-F238E27FC236}">
                <a16:creationId xmlns:a16="http://schemas.microsoft.com/office/drawing/2014/main" id="{B2BD3892-EF27-0F50-DE49-53D1DA15E1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39932" y="2309567"/>
            <a:ext cx="5855708" cy="3293836"/>
          </a:xfrm>
          <a:ln w="63500">
            <a:solidFill>
              <a:schemeClr val="accent4">
                <a:lumMod val="60000"/>
                <a:lumOff val="40000"/>
              </a:schemeClr>
            </a:solidFill>
          </a:ln>
        </p:spPr>
      </p:pic>
    </p:spTree>
    <p:extLst>
      <p:ext uri="{BB962C8B-B14F-4D97-AF65-F5344CB8AC3E}">
        <p14:creationId xmlns:p14="http://schemas.microsoft.com/office/powerpoint/2010/main" val="21146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crifice_Isaac" id="{904B9A2C-A8AF-452D-B187-2AE9BF3BF97C}" vid="{2D8E9127-120D-4D28-BD88-702C7732F48B}"/>
    </a:ext>
  </a:extLst>
</a:theme>
</file>

<file path=docProps/app.xml><?xml version="1.0" encoding="utf-8"?>
<Properties xmlns="http://schemas.openxmlformats.org/officeDocument/2006/extended-properties" xmlns:vt="http://schemas.openxmlformats.org/officeDocument/2006/docPropsVTypes">
  <Template>Sacrifice_Isaac</Template>
  <TotalTime>555</TotalTime>
  <Words>1257</Words>
  <Application>Microsoft Office PowerPoint</Application>
  <PresentationFormat>Widescreen</PresentationFormat>
  <Paragraphs>77</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Preparing to Teach Hebrews VI Hebrews 10:24-11:22</vt:lpstr>
      <vt:lpstr>Look at the Transition from 10:19-25 to the shifts in 10:26-11:25!</vt:lpstr>
      <vt:lpstr>The Positive Before the Negative</vt:lpstr>
      <vt:lpstr>The Positive Before the Negative</vt:lpstr>
      <vt:lpstr>The Alternative: An Exodus of Rebellion</vt:lpstr>
      <vt:lpstr>Interpret This Sin in Its Context</vt:lpstr>
      <vt:lpstr>A Word of Caution</vt:lpstr>
      <vt:lpstr>PowerPoint Presentation</vt:lpstr>
      <vt:lpstr>Luke 16:21-31</vt:lpstr>
      <vt:lpstr>Positives in Hebrews 10:32-39</vt:lpstr>
      <vt:lpstr>5 Positives in Hebrews 10:32-39</vt:lpstr>
      <vt:lpstr>Quoting Habakkuk 2:3-4 in Hebrews 10:37-38</vt:lpstr>
      <vt:lpstr>Verse 39</vt:lpstr>
      <vt:lpstr>Faith IS Substance (Hebrews 11:1)</vt:lpstr>
      <vt:lpstr>So, How Is Faith PURE?</vt:lpstr>
      <vt:lpstr>Faith is Evidence</vt:lpstr>
      <vt:lpstr>Verse 3 – Creation from the Invisible</vt:lpstr>
      <vt:lpstr>Faith and Sacrifices (v. 4)</vt:lpstr>
      <vt:lpstr>Enoch Walking with God (vv. 5-6)</vt:lpstr>
      <vt:lpstr>Partnering with God (v. 7)</vt:lpstr>
      <vt:lpstr>PowerPoint Presentation</vt:lpstr>
      <vt:lpstr>PowerPoint Presentation</vt:lpstr>
      <vt:lpstr>IRONY OF SUCCESS (13:6)</vt:lpstr>
      <vt:lpstr>Abram’s Faith Journey</vt:lpstr>
      <vt:lpstr>Jacob and Joseph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to Teach Hebrews VII</dc:title>
  <dc:creator>Johnny Wilson</dc:creator>
  <cp:lastModifiedBy>Johnny Wilson</cp:lastModifiedBy>
  <cp:revision>18</cp:revision>
  <dcterms:created xsi:type="dcterms:W3CDTF">2023-05-17T17:21:22Z</dcterms:created>
  <dcterms:modified xsi:type="dcterms:W3CDTF">2023-05-18T19:23:08Z</dcterms:modified>
</cp:coreProperties>
</file>