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9" r:id="rId15"/>
    <p:sldId id="320" r:id="rId16"/>
    <p:sldId id="321" r:id="rId17"/>
    <p:sldId id="318" r:id="rId18"/>
    <p:sldId id="322" r:id="rId19"/>
    <p:sldId id="32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2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F204B-4E24-AD3C-E743-0D07CDD62D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F12F8A-8C69-5637-5B16-C68EC4BC42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79466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7D5ED-D332-CA0F-14BE-CF3B250D3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598A2-3148-DAC5-56F5-ACCFF10E8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solidFill>
            <a:srgbClr val="FFC000">
              <a:alpha val="80000"/>
            </a:srgbClr>
          </a:solidFill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1039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1035D3-915E-DB5C-D82E-11CFF3025D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solidFill>
            <a:schemeClr val="tx1">
              <a:lumMod val="95000"/>
              <a:lumOff val="5000"/>
              <a:alpha val="80000"/>
            </a:schemeClr>
          </a:solidFill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E38194-DA64-B787-D18A-ED8B359B65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solidFill>
            <a:srgbClr val="FFC000">
              <a:alpha val="80000"/>
            </a:srgbClr>
          </a:solidFill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1736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D898D-8ED8-9B64-1D14-3744FDCF2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E1D7C-0A53-84C0-59BA-A03250C4B2B2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C000">
              <a:alpha val="80000"/>
            </a:srgb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6678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F3193-3444-D621-019A-684ADEFCE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solidFill>
            <a:srgbClr val="FFC000">
              <a:alpha val="80000"/>
            </a:srgbClr>
          </a:solidFill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48B8A-5973-A3B1-53E5-6D554F5B4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solidFill>
            <a:schemeClr val="accent2">
              <a:lumMod val="40000"/>
              <a:lumOff val="60000"/>
              <a:alpha val="80000"/>
            </a:schemeClr>
          </a:solidFill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63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58F28-F715-68A0-F505-437C37C26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2672D-5C1E-425F-09A3-EBB652D3A4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solidFill>
            <a:srgbClr val="FFC000">
              <a:alpha val="80000"/>
            </a:srgb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C506A8-BBAF-1BF4-F219-C23F7F019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solidFill>
            <a:srgbClr val="FFC000">
              <a:alpha val="80000"/>
            </a:srgb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108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8BF45-E3BB-ED67-7140-CB8326646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2D358-94AE-A6CC-0F45-B513B6AB7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95055"/>
            <a:ext cx="5157787" cy="510020"/>
          </a:xfrm>
          <a:solidFill>
            <a:schemeClr val="tx1">
              <a:lumMod val="95000"/>
              <a:lumOff val="5000"/>
              <a:alpha val="80000"/>
            </a:schemeClr>
          </a:solidFill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4B0AD-D4BE-A9E9-270B-B7114A8EF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solidFill>
            <a:srgbClr val="FFC000">
              <a:alpha val="80000"/>
            </a:srgb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6B0FBC-7240-3846-7D17-AE991D2C60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95053"/>
            <a:ext cx="5183188" cy="510021"/>
          </a:xfrm>
          <a:solidFill>
            <a:schemeClr val="tx1">
              <a:lumMod val="95000"/>
              <a:lumOff val="5000"/>
              <a:alpha val="80000"/>
            </a:schemeClr>
          </a:solidFill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4824C2-4F03-60CE-C8D5-E794A746B3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solidFill>
            <a:srgbClr val="FFC000">
              <a:alpha val="80000"/>
            </a:srgb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4635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5D5C5-F055-7DCE-7AD0-826273C4B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0586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983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276FC-1777-8173-AEE3-05358750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solidFill>
            <a:schemeClr val="tx1">
              <a:lumMod val="95000"/>
              <a:lumOff val="5000"/>
              <a:alpha val="80000"/>
            </a:schemeClr>
          </a:solidFill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E98FC-44CF-77BF-E138-E2D78E375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solidFill>
            <a:srgbClr val="FFC000">
              <a:alpha val="80000"/>
            </a:srgbClr>
          </a:solidFill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730D1-5644-37B7-9443-AE8B44808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solidFill>
            <a:srgbClr val="FFC000">
              <a:alpha val="80000"/>
            </a:srgbClr>
          </a:solidFill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1101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86D64-5C4F-F853-DCCC-0B55762B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solidFill>
            <a:schemeClr val="tx1">
              <a:lumMod val="95000"/>
              <a:lumOff val="5000"/>
              <a:alpha val="80000"/>
            </a:schemeClr>
          </a:solidFill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B647E-70EF-4EF9-401C-640908B935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347722-D39F-440A-7C2B-64A2BC373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solidFill>
            <a:srgbClr val="FFC000">
              <a:alpha val="80000"/>
            </a:srgbClr>
          </a:solidFill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8654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clothing, footwear, ground&#10;&#10;Description automatically generated">
            <a:extLst>
              <a:ext uri="{FF2B5EF4-FFF2-40B4-BE49-F238E27FC236}">
                <a16:creationId xmlns:a16="http://schemas.microsoft.com/office/drawing/2014/main" id="{98D4E8A8-D7BF-FB4E-5920-69501DDCA5A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143000"/>
            <a:ext cx="12192000" cy="9144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135C8-7D5A-3F6F-1526-DC9CBB87D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60DA4-76B1-C562-130F-3DFDBE452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934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fif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80F3F-9992-CBBF-C1FC-1D0F3CD186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909" y="2498755"/>
            <a:ext cx="9929091" cy="1011207"/>
          </a:xfrm>
          <a:solidFill>
            <a:srgbClr val="FFC000">
              <a:alpha val="80000"/>
            </a:srgbClr>
          </a:solidFill>
        </p:spPr>
        <p:txBody>
          <a:bodyPr/>
          <a:lstStyle/>
          <a:p>
            <a:r>
              <a:rPr lang="en-US" dirty="0"/>
              <a:t>Preparing to Teach Hebrews 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50879D-6C88-AEC7-FF64-3F24F878A6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09" y="3602038"/>
            <a:ext cx="9929091" cy="452726"/>
          </a:xfrm>
          <a:solidFill>
            <a:srgbClr val="FFC000">
              <a:alpha val="80000"/>
            </a:srgbClr>
          </a:solidFill>
        </p:spPr>
        <p:txBody>
          <a:bodyPr/>
          <a:lstStyle/>
          <a:p>
            <a:r>
              <a:rPr lang="en-US" dirty="0"/>
              <a:t>Hebrews 12-13</a:t>
            </a:r>
          </a:p>
        </p:txBody>
      </p:sp>
    </p:spTree>
    <p:extLst>
      <p:ext uri="{BB962C8B-B14F-4D97-AF65-F5344CB8AC3E}">
        <p14:creationId xmlns:p14="http://schemas.microsoft.com/office/powerpoint/2010/main" val="1531632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304A53-4BBD-CF6C-C960-5010CC966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Could Esau Repent? (12:16-17)</a:t>
            </a:r>
          </a:p>
        </p:txBody>
      </p:sp>
      <p:pic>
        <p:nvPicPr>
          <p:cNvPr id="10" name="Content Placeholder 9" descr="A painting of two men and a dog&#10;&#10;Description automatically generated with low confidence">
            <a:extLst>
              <a:ext uri="{FF2B5EF4-FFF2-40B4-BE49-F238E27FC236}">
                <a16:creationId xmlns:a16="http://schemas.microsoft.com/office/drawing/2014/main" id="{1EE5AACD-AA98-BD5E-E378-74D4553CEF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031" y="1924373"/>
            <a:ext cx="7322446" cy="3825978"/>
          </a:xfrm>
          <a:ln w="635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486209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800E5D-4B76-54D3-CBE8-C80B7492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383" y="369252"/>
            <a:ext cx="10515600" cy="1325563"/>
          </a:xfrm>
        </p:spPr>
        <p:txBody>
          <a:bodyPr/>
          <a:lstStyle/>
          <a:p>
            <a:r>
              <a:rPr lang="en-US" dirty="0"/>
              <a:t>Proximity of God’s Presence (12:18-21)</a:t>
            </a:r>
          </a:p>
        </p:txBody>
      </p:sp>
      <p:pic>
        <p:nvPicPr>
          <p:cNvPr id="8" name="Content Placeholder 7" descr="A painting of a large crowd of people&#10;&#10;Description automatically generated with low confidence">
            <a:extLst>
              <a:ext uri="{FF2B5EF4-FFF2-40B4-BE49-F238E27FC236}">
                <a16:creationId xmlns:a16="http://schemas.microsoft.com/office/drawing/2014/main" id="{A92203BF-6989-D503-C559-F236481733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83" y="2140712"/>
            <a:ext cx="5181600" cy="2707386"/>
          </a:xfrm>
          <a:ln w="63500">
            <a:solidFill>
              <a:srgbClr val="FFC000"/>
            </a:solidFill>
          </a:ln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1D3F453-A049-8E75-77FA-EE7AFA92D6B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31957115"/>
              </p:ext>
            </p:extLst>
          </p:nvPr>
        </p:nvGraphicFramePr>
        <p:xfrm>
          <a:off x="5964813" y="1825625"/>
          <a:ext cx="564901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5579">
                  <a:extLst>
                    <a:ext uri="{9D8B030D-6E8A-4147-A177-3AD203B41FA5}">
                      <a16:colId xmlns:a16="http://schemas.microsoft.com/office/drawing/2014/main" val="4107870584"/>
                    </a:ext>
                  </a:extLst>
                </a:gridCol>
                <a:gridCol w="249146">
                  <a:extLst>
                    <a:ext uri="{9D8B030D-6E8A-4147-A177-3AD203B41FA5}">
                      <a16:colId xmlns:a16="http://schemas.microsoft.com/office/drawing/2014/main" val="3376375605"/>
                    </a:ext>
                  </a:extLst>
                </a:gridCol>
                <a:gridCol w="3054285">
                  <a:extLst>
                    <a:ext uri="{9D8B030D-6E8A-4147-A177-3AD203B41FA5}">
                      <a16:colId xmlns:a16="http://schemas.microsoft.com/office/drawing/2014/main" val="26299234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Phenomena in Hebrews 12:18-21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Old Testament Background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6327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_____ even beasts can't touch (20)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Exodus 19:16 ("a very loud trumpet blast")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14926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 _____ a tempest or storm (18)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Deuteronomy 4:11 ("wrapped in darkness, …")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40398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 _____ trumpet sounds long blast (19)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Exodus 20:21 ("people stood afar off, while Moses…"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80904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 _____ a blazing fire (18)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Deuteronomy 9:19 ("I was afraid…"), perhaps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16306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 _____ darkness, gloom (18)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Exodus 19:13 ("whether human or …")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63001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 _____ can't hear voice again (19)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Deuteronomy 5:25-26 ("…if we hear…we shall die")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77066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 _____ could not endure (20)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Exodus 20:18 ("mountain smoking"), Dt. 4:11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0002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 _____ even Moses afraid (21)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Exodus 19:16 ("thunders and lightning")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435026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EB87148-9E45-77F9-4DA5-D5A35814F7ED}"/>
              </a:ext>
            </a:extLst>
          </p:cNvPr>
          <p:cNvSpPr txBox="1"/>
          <p:nvPr/>
        </p:nvSpPr>
        <p:spPr>
          <a:xfrm>
            <a:off x="6129779" y="2140712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D564E2-6713-1148-8B8B-EFE368B45943}"/>
              </a:ext>
            </a:extLst>
          </p:cNvPr>
          <p:cNvSpPr txBox="1"/>
          <p:nvPr/>
        </p:nvSpPr>
        <p:spPr>
          <a:xfrm>
            <a:off x="6129779" y="2510044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1DB9EC-23DD-09B2-E5E1-86E0F4BC10D0}"/>
              </a:ext>
            </a:extLst>
          </p:cNvPr>
          <p:cNvSpPr txBox="1"/>
          <p:nvPr/>
        </p:nvSpPr>
        <p:spPr>
          <a:xfrm>
            <a:off x="6134587" y="287937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1F3FEC-F7E4-A560-C502-E05EB6591C55}"/>
              </a:ext>
            </a:extLst>
          </p:cNvPr>
          <p:cNvSpPr txBox="1"/>
          <p:nvPr/>
        </p:nvSpPr>
        <p:spPr>
          <a:xfrm>
            <a:off x="6128175" y="3248708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41B76F-43B6-2F7C-FB5E-30BC9BCD00E9}"/>
              </a:ext>
            </a:extLst>
          </p:cNvPr>
          <p:cNvSpPr txBox="1"/>
          <p:nvPr/>
        </p:nvSpPr>
        <p:spPr>
          <a:xfrm>
            <a:off x="6120102" y="365194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C98359-E6D8-C8BD-9B49-6B7564A2A3AD}"/>
              </a:ext>
            </a:extLst>
          </p:cNvPr>
          <p:cNvSpPr txBox="1"/>
          <p:nvPr/>
        </p:nvSpPr>
        <p:spPr>
          <a:xfrm>
            <a:off x="6131133" y="3987372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C5C46F-3983-C895-E117-209620B0EA04}"/>
              </a:ext>
            </a:extLst>
          </p:cNvPr>
          <p:cNvSpPr txBox="1"/>
          <p:nvPr/>
        </p:nvSpPr>
        <p:spPr>
          <a:xfrm>
            <a:off x="6122928" y="439061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81AF31-114F-70F2-F1DB-7CA3963FD014}"/>
              </a:ext>
            </a:extLst>
          </p:cNvPr>
          <p:cNvSpPr txBox="1"/>
          <p:nvPr/>
        </p:nvSpPr>
        <p:spPr>
          <a:xfrm>
            <a:off x="6121456" y="4752747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15804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crown of thorns on a wood surface&#10;&#10;Description automatically generated with medium confidence">
            <a:extLst>
              <a:ext uri="{FF2B5EF4-FFF2-40B4-BE49-F238E27FC236}">
                <a16:creationId xmlns:a16="http://schemas.microsoft.com/office/drawing/2014/main" id="{FFDB965D-01D1-4758-41DF-86DEE33EA0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3" r="18596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2C11CA-686E-304F-6C82-3FB787009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Greater Than, Superior To, Better Than</a:t>
            </a:r>
          </a:p>
        </p:txBody>
      </p:sp>
      <p:pic>
        <p:nvPicPr>
          <p:cNvPr id="6" name="Content Placeholder 5" descr="A painting of a tree and a city&#10;&#10;Description automatically generated with low confidence">
            <a:extLst>
              <a:ext uri="{FF2B5EF4-FFF2-40B4-BE49-F238E27FC236}">
                <a16:creationId xmlns:a16="http://schemas.microsoft.com/office/drawing/2014/main" id="{8E40CC60-F9F4-3443-ED5C-2A9661BD25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9" r="-2" b="9329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8451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66269-3687-182A-3B89-9064C176E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Unshakable Kingdom (12:25-29) </a:t>
            </a:r>
          </a:p>
        </p:txBody>
      </p:sp>
      <p:pic>
        <p:nvPicPr>
          <p:cNvPr id="6" name="Content Placeholder 5" descr="A picture containing indoor, bowl, person, mug&#10;&#10;Description automatically generated">
            <a:extLst>
              <a:ext uri="{FF2B5EF4-FFF2-40B4-BE49-F238E27FC236}">
                <a16:creationId xmlns:a16="http://schemas.microsoft.com/office/drawing/2014/main" id="{2BC7E558-8EC5-2166-BBD2-B2904A3524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  <a:ln w="63500">
            <a:solidFill>
              <a:srgbClr val="FFC000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B4600B-0BCF-6C38-804D-D9BBF83C4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4169" y="1825625"/>
            <a:ext cx="61596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Why would God shake once more and add the heavens?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As flour is “aerated” through sifting…</a:t>
            </a:r>
          </a:p>
          <a:p>
            <a:pPr marL="0" indent="0">
              <a:buNone/>
            </a:pPr>
            <a:r>
              <a:rPr lang="en-US" dirty="0"/>
              <a:t>God’s shaking opens up spiritual opportunities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As flour is “conformed for consistency (flavor and texture)…</a:t>
            </a:r>
          </a:p>
          <a:p>
            <a:pPr marL="0" indent="0">
              <a:buNone/>
            </a:pPr>
            <a:r>
              <a:rPr lang="en-US" dirty="0"/>
              <a:t>God’s shaking allows maturation</a:t>
            </a:r>
            <a:br>
              <a:rPr lang="en-US" dirty="0"/>
            </a:br>
            <a:r>
              <a:rPr lang="en-US" dirty="0"/>
              <a:t>and consecration</a:t>
            </a:r>
          </a:p>
        </p:txBody>
      </p:sp>
    </p:spTree>
    <p:extLst>
      <p:ext uri="{BB962C8B-B14F-4D97-AF65-F5344CB8AC3E}">
        <p14:creationId xmlns:p14="http://schemas.microsoft.com/office/powerpoint/2010/main" val="412142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gnifying glass on clear background">
            <a:extLst>
              <a:ext uri="{FF2B5EF4-FFF2-40B4-BE49-F238E27FC236}">
                <a16:creationId xmlns:a16="http://schemas.microsoft.com/office/drawing/2014/main" id="{78BE72BE-0572-5825-3D86-5E3C94475D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B79A6C2-F780-48DF-E07A-A0CE37971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rgbClr val="262626"/>
                </a:solidFill>
              </a:rPr>
              <a:t>A Quick Look at Hebrews 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D3850-D475-238C-26B9-E1A28B1249D0}"/>
              </a:ext>
            </a:extLst>
          </p:cNvPr>
          <p:cNvSpPr txBox="1"/>
          <p:nvPr/>
        </p:nvSpPr>
        <p:spPr>
          <a:xfrm>
            <a:off x="640080" y="4176074"/>
            <a:ext cx="9474517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13:1 - 6   -- Ethical Instructions</a:t>
            </a:r>
          </a:p>
          <a:p>
            <a:r>
              <a:rPr lang="en-US" sz="2800" b="1" dirty="0"/>
              <a:t>13:7-19   – Leadership and Organizational Concerns</a:t>
            </a:r>
          </a:p>
          <a:p>
            <a:r>
              <a:rPr lang="en-US" sz="2800" b="1" dirty="0"/>
              <a:t>13:20-21 – Benediction</a:t>
            </a:r>
          </a:p>
          <a:p>
            <a:r>
              <a:rPr lang="en-US" sz="2800" b="1" dirty="0"/>
              <a:t>13:22-25 – Addendum to Hebrews as Letter</a:t>
            </a:r>
            <a:br>
              <a:rPr lang="en-US" sz="2800" b="1" dirty="0"/>
            </a:b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[Guthrie, George H., 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The Structure of Hebrews: A Text-Linguistic Analysis </a:t>
            </a:r>
            <a:b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(Grand Rapids, MI: Baker Books, 1994), p. 134.]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86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D7690-E156-78C4-0C56-A8A6DC3B7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Ethical Instructions (13:1-6)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7B4BE-A8A6-9F61-E697-96BC1EEFC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3746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Let familial-style caring endure (v.1)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Meet needs outside the church (v. 2), as well.</a:t>
            </a:r>
            <a:br>
              <a:rPr lang="en-US" dirty="0"/>
            </a:br>
            <a:r>
              <a:rPr lang="en-US" dirty="0"/>
              <a:t>(even taking care of God’s “angels”)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Remember those in prison (v. 3), as though</a:t>
            </a:r>
            <a:br>
              <a:rPr lang="en-US" dirty="0"/>
            </a:br>
            <a:r>
              <a:rPr lang="en-US" dirty="0"/>
              <a:t>you are with them [solidarity]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Value marriage and don’t profane the sexual</a:t>
            </a:r>
            <a:br>
              <a:rPr lang="en-US" dirty="0"/>
            </a:br>
            <a:r>
              <a:rPr lang="en-US" dirty="0"/>
              <a:t>act (v. 4)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Trust in God’s faithfulness </a:t>
            </a:r>
            <a:br>
              <a:rPr lang="en-US" dirty="0"/>
            </a:br>
            <a:r>
              <a:rPr lang="en-US" dirty="0"/>
              <a:t>(quoting Deuteronomy 31:6 and Psalm 118:6)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Picture 4" descr="A picture containing outdoor, building, sky, wall&#10;&#10;Description automatically generated">
            <a:extLst>
              <a:ext uri="{FF2B5EF4-FFF2-40B4-BE49-F238E27FC236}">
                <a16:creationId xmlns:a16="http://schemas.microsoft.com/office/drawing/2014/main" id="{51A1B95B-ECA2-B425-D3BF-727045374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86509" y="413437"/>
            <a:ext cx="3307499" cy="2480624"/>
          </a:xfrm>
          <a:prstGeom prst="rect">
            <a:avLst/>
          </a:prstGeom>
          <a:ln w="63500">
            <a:solidFill>
              <a:srgbClr val="FFC000"/>
            </a:solidFill>
          </a:ln>
        </p:spPr>
      </p:pic>
      <p:pic>
        <p:nvPicPr>
          <p:cNvPr id="7" name="Picture 6" descr="A picture containing stairs, outdoor, handrail, wall&#10;&#10;Description automatically generated">
            <a:extLst>
              <a:ext uri="{FF2B5EF4-FFF2-40B4-BE49-F238E27FC236}">
                <a16:creationId xmlns:a16="http://schemas.microsoft.com/office/drawing/2014/main" id="{164A6D53-FB74-AEBC-59A2-829A55EB8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0040" y="2993486"/>
            <a:ext cx="3429000" cy="2571750"/>
          </a:xfrm>
          <a:prstGeom prst="rect">
            <a:avLst/>
          </a:prstGeom>
          <a:ln w="635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03184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9CC12-83A6-8CF7-AE73-49D54D174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C3BF8-79A1-42A8-806F-6498DA92F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Measure the leaders against the servant-leadership model seen in early Christian leaders (v. 7) and the example of Christ Himself (v.8)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Measure the leaders by their consistent, not strange or novel,</a:t>
            </a:r>
            <a:br>
              <a:rPr lang="en-US" dirty="0"/>
            </a:br>
            <a:r>
              <a:rPr lang="en-US" dirty="0"/>
              <a:t>teachings (v. 9)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a) diet might mean a reversion to keeping Jewish law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b) many cults distinguish themselves by diet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c) compare God’s altar versus “the tent” (v. 10)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Measure by our willingness to sacrifice ourselves (outside</a:t>
            </a:r>
            <a:br>
              <a:rPr lang="en-US" dirty="0"/>
            </a:br>
            <a:r>
              <a:rPr lang="en-US" dirty="0"/>
              <a:t>the camp—vv. 11-13) as Jesus did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Watch out for those building empires here (see v. 14)</a:t>
            </a:r>
          </a:p>
        </p:txBody>
      </p:sp>
    </p:spTree>
    <p:extLst>
      <p:ext uri="{BB962C8B-B14F-4D97-AF65-F5344CB8AC3E}">
        <p14:creationId xmlns:p14="http://schemas.microsoft.com/office/powerpoint/2010/main" val="324563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721CE-97EF-73A2-0913-8542280FE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90" y="383597"/>
            <a:ext cx="11122891" cy="1851603"/>
          </a:xfrm>
          <a:solidFill>
            <a:schemeClr val="tx1">
              <a:lumMod val="95000"/>
              <a:lumOff val="5000"/>
              <a:alpha val="80000"/>
            </a:schemeClr>
          </a:solidFill>
        </p:spPr>
        <p:txBody>
          <a:bodyPr>
            <a:noAutofit/>
          </a:bodyPr>
          <a:lstStyle/>
          <a:p>
            <a:r>
              <a:rPr lang="en-US" sz="2400" dirty="0">
                <a:latin typeface="+mn-lt"/>
              </a:rPr>
              <a:t>Adapted in </a:t>
            </a:r>
            <a:r>
              <a:rPr lang="en-US" sz="2400" dirty="0" err="1">
                <a:latin typeface="+mn-lt"/>
              </a:rPr>
              <a:t>Jobes</a:t>
            </a:r>
            <a:r>
              <a:rPr lang="en-US" sz="2400" dirty="0">
                <a:latin typeface="+mn-lt"/>
              </a:rPr>
              <a:t>, Karen H., </a:t>
            </a:r>
            <a:r>
              <a:rPr lang="en-US" sz="2400" b="1" i="1" kern="100" dirty="0">
                <a:solidFill>
                  <a:srgbClr val="FFFF00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Letters to the Church: A Survey of Hebrews and the General Epistles</a:t>
            </a:r>
            <a:r>
              <a:rPr lang="en-US" sz="2400" b="1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(Grand Rapids, MI: Zondervan Academic Publishing, 2011), p. </a:t>
            </a:r>
            <a:r>
              <a:rPr lang="en-US" sz="2400" kern="1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127, from Westfall, Cynthia Long, </a:t>
            </a:r>
            <a:r>
              <a:rPr lang="en-US" sz="2400" i="1" kern="100" dirty="0">
                <a:solidFill>
                  <a:srgbClr val="FFFF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A Discourse Analysis of the Letter to the Hebrews: The Relationship between Form and Meaning</a:t>
            </a:r>
            <a:r>
              <a:rPr lang="en-US" sz="2400" kern="1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Library of New Testament Studies 297, Studies in New Testament Greek (London: T&amp;T Clark, 2005), p. 298.</a:t>
            </a:r>
            <a:endParaRPr lang="en-US" sz="2400" dirty="0">
              <a:latin typeface="+mn-lt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FFFDD45-49CB-CBFF-A76F-6C223A587CD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4094" y="2315152"/>
          <a:ext cx="11039760" cy="34391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679920">
                  <a:extLst>
                    <a:ext uri="{9D8B030D-6E8A-4147-A177-3AD203B41FA5}">
                      <a16:colId xmlns:a16="http://schemas.microsoft.com/office/drawing/2014/main" val="2485421621"/>
                    </a:ext>
                  </a:extLst>
                </a:gridCol>
                <a:gridCol w="3679920">
                  <a:extLst>
                    <a:ext uri="{9D8B030D-6E8A-4147-A177-3AD203B41FA5}">
                      <a16:colId xmlns:a16="http://schemas.microsoft.com/office/drawing/2014/main" val="1626502289"/>
                    </a:ext>
                  </a:extLst>
                </a:gridCol>
                <a:gridCol w="3679920">
                  <a:extLst>
                    <a:ext uri="{9D8B030D-6E8A-4147-A177-3AD203B41FA5}">
                      <a16:colId xmlns:a16="http://schemas.microsoft.com/office/drawing/2014/main" val="3551041374"/>
                    </a:ext>
                  </a:extLst>
                </a:gridCol>
              </a:tblGrid>
              <a:tr h="4029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Let's Hold 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Let's Draw Near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Let's Go Forward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04598502"/>
                  </a:ext>
                </a:extLst>
              </a:tr>
              <a:tr h="607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Pay closer attention to what we've heard (2:1)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Approach the throne of grace for mercy and help (4:16)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 anxious so no one fails to reach the Sabbath rest (4:1)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9627051"/>
                  </a:ext>
                </a:extLst>
              </a:tr>
              <a:tr h="607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Hold tight to our confession [of Jesus as Lord] (4:14)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Approach "Holy of Holies" cleansed and ready (10:22)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 active toward reaching that rest and don't disobey (4:11)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0838153"/>
                  </a:ext>
                </a:extLst>
              </a:tr>
              <a:tr h="607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Hold tight to our faith because of His reliability (10:23)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Worship/serve God with awe and gratitude (12:28)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Move from rudimentary doctrines to maturity (6:1)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38015389"/>
                  </a:ext>
                </a:extLst>
              </a:tr>
              <a:tr h="607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 willing to suffer [outside the camp] with Jesus (13:12)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Consider how to stimulate each other's good works (10:24)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7953036"/>
                  </a:ext>
                </a:extLst>
              </a:tr>
              <a:tr h="607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Constantly praise, do good, and share (13:15-16)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Finish the race we started (12:1)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75239364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8851C2E8-590E-6897-21F7-315CFC3C5683}"/>
              </a:ext>
            </a:extLst>
          </p:cNvPr>
          <p:cNvSpPr/>
          <p:nvPr/>
        </p:nvSpPr>
        <p:spPr>
          <a:xfrm>
            <a:off x="3535605" y="5151422"/>
            <a:ext cx="4422391" cy="60091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D78E79C-8490-0D68-DE5A-A74E83844173}"/>
              </a:ext>
            </a:extLst>
          </p:cNvPr>
          <p:cNvSpPr/>
          <p:nvPr/>
        </p:nvSpPr>
        <p:spPr>
          <a:xfrm>
            <a:off x="3713567" y="4446532"/>
            <a:ext cx="4244429" cy="79432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1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56C2F-0B41-7C71-73C7-B5D26C0A6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 Held Accountable (13:17-18)</a:t>
            </a:r>
          </a:p>
        </p:txBody>
      </p:sp>
      <p:pic>
        <p:nvPicPr>
          <p:cNvPr id="5" name="Content Placeholder 4" descr="A picture containing painting, human face, clothing, person&#10;&#10;Description automatically generated">
            <a:extLst>
              <a:ext uri="{FF2B5EF4-FFF2-40B4-BE49-F238E27FC236}">
                <a16:creationId xmlns:a16="http://schemas.microsoft.com/office/drawing/2014/main" id="{A6097F6E-A9ED-8753-E08E-A5303777F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693" y="2177592"/>
            <a:ext cx="8809768" cy="4543720"/>
          </a:xfrm>
          <a:ln w="635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538788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5926A-A65A-5DC8-56F4-F934B007F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Recurring Themes in 13:20-21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577AB-01F4-3A9D-4B61-52F4BDE98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Peace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Jesus raised from the dead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Blood of the eternal covenant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Do His will</a:t>
            </a:r>
          </a:p>
        </p:txBody>
      </p:sp>
    </p:spTree>
    <p:extLst>
      <p:ext uri="{BB962C8B-B14F-4D97-AF65-F5344CB8AC3E}">
        <p14:creationId xmlns:p14="http://schemas.microsoft.com/office/powerpoint/2010/main" val="300324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721CE-97EF-73A2-0913-8542280FE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90" y="383597"/>
            <a:ext cx="11122891" cy="1851603"/>
          </a:xfrm>
          <a:solidFill>
            <a:schemeClr val="tx1">
              <a:lumMod val="95000"/>
              <a:lumOff val="5000"/>
              <a:alpha val="80000"/>
            </a:schemeClr>
          </a:solidFill>
        </p:spPr>
        <p:txBody>
          <a:bodyPr>
            <a:noAutofit/>
          </a:bodyPr>
          <a:lstStyle/>
          <a:p>
            <a:r>
              <a:rPr lang="en-US" sz="2400" dirty="0">
                <a:latin typeface="+mn-lt"/>
              </a:rPr>
              <a:t>Adapted in </a:t>
            </a:r>
            <a:r>
              <a:rPr lang="en-US" sz="2400" dirty="0" err="1">
                <a:latin typeface="+mn-lt"/>
              </a:rPr>
              <a:t>Jobes</a:t>
            </a:r>
            <a:r>
              <a:rPr lang="en-US" sz="2400" dirty="0">
                <a:latin typeface="+mn-lt"/>
              </a:rPr>
              <a:t>, Karen H., </a:t>
            </a:r>
            <a:r>
              <a:rPr lang="en-US" sz="2400" b="1" i="1" kern="100" dirty="0">
                <a:solidFill>
                  <a:srgbClr val="FFFF00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Letters to the Church: A Survey of Hebrews and the General Epistles</a:t>
            </a:r>
            <a:r>
              <a:rPr lang="en-US" sz="2400" b="1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(Grand Rapids, MI: Zondervan Academic Publishing, 2011), p. </a:t>
            </a:r>
            <a:r>
              <a:rPr lang="en-US" sz="2400" kern="1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127, from Westfall, Cynthia Long, </a:t>
            </a:r>
            <a:r>
              <a:rPr lang="en-US" sz="2400" i="1" kern="100" dirty="0">
                <a:solidFill>
                  <a:srgbClr val="FFFF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A Discourse Analysis of the Letter to the Hebrews: The Relationship between Form and Meaning</a:t>
            </a:r>
            <a:r>
              <a:rPr lang="en-US" sz="2400" kern="1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Library of New Testament Studies 297, Studies in New Testament Greek (London: T&amp;T Clark, 2005), p. 298.</a:t>
            </a:r>
            <a:endParaRPr lang="en-US" sz="2400" dirty="0">
              <a:latin typeface="+mn-lt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FFFDD45-49CB-CBFF-A76F-6C223A587C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7688243"/>
              </p:ext>
            </p:extLst>
          </p:nvPr>
        </p:nvGraphicFramePr>
        <p:xfrm>
          <a:off x="404094" y="2315152"/>
          <a:ext cx="11039760" cy="34391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679920">
                  <a:extLst>
                    <a:ext uri="{9D8B030D-6E8A-4147-A177-3AD203B41FA5}">
                      <a16:colId xmlns:a16="http://schemas.microsoft.com/office/drawing/2014/main" val="2485421621"/>
                    </a:ext>
                  </a:extLst>
                </a:gridCol>
                <a:gridCol w="3679920">
                  <a:extLst>
                    <a:ext uri="{9D8B030D-6E8A-4147-A177-3AD203B41FA5}">
                      <a16:colId xmlns:a16="http://schemas.microsoft.com/office/drawing/2014/main" val="1626502289"/>
                    </a:ext>
                  </a:extLst>
                </a:gridCol>
                <a:gridCol w="3679920">
                  <a:extLst>
                    <a:ext uri="{9D8B030D-6E8A-4147-A177-3AD203B41FA5}">
                      <a16:colId xmlns:a16="http://schemas.microsoft.com/office/drawing/2014/main" val="3551041374"/>
                    </a:ext>
                  </a:extLst>
                </a:gridCol>
              </a:tblGrid>
              <a:tr h="4029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Let's Hold 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Let's Draw Near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Let's Go Forward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04598502"/>
                  </a:ext>
                </a:extLst>
              </a:tr>
              <a:tr h="607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Pay closer attention to what we've heard (2:1)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Approach the throne of grace for mercy and help (4:16)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 anxious so no one fails to reach the Sabbath rest (4:1)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9627051"/>
                  </a:ext>
                </a:extLst>
              </a:tr>
              <a:tr h="607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Hold tight to our confession [of Jesus as Lord] (4:14)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Approach "Holy of Holies" cleansed and ready (10:22)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 active toward reaching that rest and don't disobey (4:11)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0838153"/>
                  </a:ext>
                </a:extLst>
              </a:tr>
              <a:tr h="607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Hold tight to our faith because of His reliability (10:23)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Worship/serve God with awe and gratitude (12:28)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Move from rudimentary doctrines to maturity (6:1)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38015389"/>
                  </a:ext>
                </a:extLst>
              </a:tr>
              <a:tr h="607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 willing to suffer [outside the camp] with Jesus (13:12)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Consider how to stimulate each other's good works (10:24)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7953036"/>
                  </a:ext>
                </a:extLst>
              </a:tr>
              <a:tr h="607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Constantly praise, do good, and share (13:15-16)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Finish the race we started (12:1)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75239364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8851C2E8-590E-6897-21F7-315CFC3C5683}"/>
              </a:ext>
            </a:extLst>
          </p:cNvPr>
          <p:cNvSpPr/>
          <p:nvPr/>
        </p:nvSpPr>
        <p:spPr>
          <a:xfrm>
            <a:off x="7555344" y="5237018"/>
            <a:ext cx="3048001" cy="51723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D78E79C-8490-0D68-DE5A-A74E83844173}"/>
              </a:ext>
            </a:extLst>
          </p:cNvPr>
          <p:cNvSpPr/>
          <p:nvPr/>
        </p:nvSpPr>
        <p:spPr>
          <a:xfrm>
            <a:off x="3740727" y="3851564"/>
            <a:ext cx="4031673" cy="79432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0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C41EA5D-9D44-5C73-01CB-0A28A77B1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/>
          <a:lstStyle/>
          <a:p>
            <a:r>
              <a:rPr lang="en-US" dirty="0"/>
              <a:t>Cloud (or Crowd) of Witnesses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7661A79-EBA8-0B3D-10DC-19F2AC01F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r>
              <a:rPr lang="en-US" dirty="0"/>
              <a:t>Hebrew 12:1</a:t>
            </a:r>
            <a:br>
              <a:rPr lang="en-US" dirty="0"/>
            </a:br>
            <a:br>
              <a:rPr lang="en-US" dirty="0"/>
            </a:br>
            <a:r>
              <a:rPr lang="en-US" sz="2400" dirty="0"/>
              <a:t>Imagery of a crowd at a sporting event such</a:t>
            </a:r>
            <a:br>
              <a:rPr lang="en-US" sz="2400" dirty="0"/>
            </a:br>
            <a:r>
              <a:rPr lang="en-US" sz="2400" dirty="0"/>
              <a:t>as this stadium from the Delphic Games in Greece.</a:t>
            </a:r>
          </a:p>
          <a:p>
            <a:r>
              <a:rPr lang="en-US" sz="2400" dirty="0"/>
              <a:t>Yet, this crowd is made up of those who held to the faith in the past as an encouragement for us to hold to the faith in the future.</a:t>
            </a:r>
          </a:p>
        </p:txBody>
      </p:sp>
      <p:pic>
        <p:nvPicPr>
          <p:cNvPr id="9" name="Picture Placeholder 8" descr="A person standing in front of an amphitheater&#10;&#10;Description automatically generated with medium confidence">
            <a:extLst>
              <a:ext uri="{FF2B5EF4-FFF2-40B4-BE49-F238E27FC236}">
                <a16:creationId xmlns:a16="http://schemas.microsoft.com/office/drawing/2014/main" id="{8CACCC72-BDFD-685C-E6ED-71C8ADEF547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>
          <a:ln w="635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03598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A picture containing painting, art, drawing, person&#10;&#10;Description automatically generated">
            <a:extLst>
              <a:ext uri="{FF2B5EF4-FFF2-40B4-BE49-F238E27FC236}">
                <a16:creationId xmlns:a16="http://schemas.microsoft.com/office/drawing/2014/main" id="{194910B1-3A76-57B5-BC6D-6EB7FADC86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7" r="13392"/>
          <a:stretch/>
        </p:blipFill>
        <p:spPr>
          <a:xfrm>
            <a:off x="-1112245" y="-4916"/>
            <a:ext cx="8450317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1C4CB6D-8B31-4A29-FC2C-DB5A458BD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95" y="1123301"/>
            <a:ext cx="5135335" cy="16293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12:1b “Let’s take off what gets in the way!”</a:t>
            </a:r>
          </a:p>
        </p:txBody>
      </p:sp>
      <p:pic>
        <p:nvPicPr>
          <p:cNvPr id="9" name="Content Placeholder 8" descr="A picture containing outdoor, person, footwear, physical fitness&#10;&#10;Description automatically generated">
            <a:extLst>
              <a:ext uri="{FF2B5EF4-FFF2-40B4-BE49-F238E27FC236}">
                <a16:creationId xmlns:a16="http://schemas.microsoft.com/office/drawing/2014/main" id="{A6C4CE99-5E40-0CC1-3028-0E595D29A3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21397" b="-2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009DB632-2297-772A-921C-C4C3F03CCE17}"/>
              </a:ext>
            </a:extLst>
          </p:cNvPr>
          <p:cNvSpPr txBox="1">
            <a:spLocks/>
          </p:cNvSpPr>
          <p:nvPr/>
        </p:nvSpPr>
        <p:spPr>
          <a:xfrm>
            <a:off x="643296" y="3284774"/>
            <a:ext cx="5582359" cy="20812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Font typeface="+mj-lt"/>
              <a:buAutoNum type="arabicParenR"/>
            </a:pPr>
            <a:r>
              <a:rPr lang="en-US" b="0" i="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Times" panose="02020603050405020304" pitchFamily="18" charset="0"/>
              </a:rPr>
              <a:t>love of temporal life</a:t>
            </a:r>
          </a:p>
          <a:p>
            <a:pPr marL="742950" indent="-742950">
              <a:buFont typeface="+mj-lt"/>
              <a:buAutoNum type="arabicParenR"/>
            </a:pPr>
            <a:r>
              <a:rPr lang="en-US" b="0" i="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Times" panose="02020603050405020304" pitchFamily="18" charset="0"/>
              </a:rPr>
              <a:t>care for earthly things</a:t>
            </a:r>
          </a:p>
          <a:p>
            <a:pPr marL="742950" indent="-742950">
              <a:buFont typeface="+mj-lt"/>
              <a:buAutoNum type="arabicParenR"/>
            </a:pPr>
            <a:r>
              <a:rPr lang="en-US" b="0" i="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Times" panose="02020603050405020304" pitchFamily="18" charset="0"/>
              </a:rPr>
              <a:t>riches and temporal wealth</a:t>
            </a:r>
          </a:p>
          <a:p>
            <a:pPr marL="742950" indent="-742950">
              <a:buFont typeface="+mj-lt"/>
              <a:buAutoNum type="arabicParenR"/>
            </a:pPr>
            <a:r>
              <a:rPr lang="en-US" b="0" i="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Times" panose="02020603050405020304" pitchFamily="18" charset="0"/>
              </a:rPr>
              <a:t>worldly honor and entitlements</a:t>
            </a:r>
          </a:p>
          <a:p>
            <a:pPr marL="742950" indent="-742950">
              <a:buFont typeface="+mj-lt"/>
              <a:buAutoNum type="arabicParenR"/>
            </a:pPr>
            <a:r>
              <a:rPr lang="en-US" b="0" i="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Times" panose="02020603050405020304" pitchFamily="18" charset="0"/>
              </a:rPr>
              <a:t>worldly delights and pleasures.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01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98C9F-0DEF-A2D2-A8C5-865A5A090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12:1c “as well as the sin that entangles [restricts], exerting ourselves under strict control in the competition set before us”</a:t>
            </a:r>
          </a:p>
        </p:txBody>
      </p:sp>
      <p:pic>
        <p:nvPicPr>
          <p:cNvPr id="6" name="Content Placeholder 5" descr="A person in a black dress&#10;&#10;Description automatically generated with low confidence">
            <a:extLst>
              <a:ext uri="{FF2B5EF4-FFF2-40B4-BE49-F238E27FC236}">
                <a16:creationId xmlns:a16="http://schemas.microsoft.com/office/drawing/2014/main" id="{F03671FA-0C8D-B0F4-6FA9-C7C491EBB0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26" y="1825625"/>
            <a:ext cx="1949893" cy="5351376"/>
          </a:xfrm>
          <a:ln w="63500">
            <a:solidFill>
              <a:srgbClr val="FFC000"/>
            </a:solidFill>
          </a:ln>
        </p:spPr>
      </p:pic>
      <p:pic>
        <p:nvPicPr>
          <p:cNvPr id="8" name="Content Placeholder 7" descr="A group of people running&#10;&#10;Description automatically generated">
            <a:extLst>
              <a:ext uri="{FF2B5EF4-FFF2-40B4-BE49-F238E27FC236}">
                <a16:creationId xmlns:a16="http://schemas.microsoft.com/office/drawing/2014/main" id="{34FCEEFB-D48B-B1EE-15ED-CDD0EAFA69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51" y="1968491"/>
            <a:ext cx="7334264" cy="4889509"/>
          </a:xfrm>
          <a:ln w="635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77460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4CBCE1-8B90-DAAD-2FC4-1573B863B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Pole Position and Victor of Our Faith (12:2)</a:t>
            </a:r>
          </a:p>
        </p:txBody>
      </p:sp>
      <p:pic>
        <p:nvPicPr>
          <p:cNvPr id="8" name="Content Placeholder 7" descr="Race cars on a track&#10;&#10;Description automatically generated with medium confidence">
            <a:extLst>
              <a:ext uri="{FF2B5EF4-FFF2-40B4-BE49-F238E27FC236}">
                <a16:creationId xmlns:a16="http://schemas.microsoft.com/office/drawing/2014/main" id="{5D680B81-B993-E694-0DBB-0D29EA0557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2305844"/>
            <a:ext cx="5086350" cy="3390900"/>
          </a:xfrm>
          <a:ln w="63500">
            <a:solidFill>
              <a:srgbClr val="FFC000"/>
            </a:solidFill>
          </a:ln>
        </p:spPr>
      </p:pic>
      <p:pic>
        <p:nvPicPr>
          <p:cNvPr id="12" name="Content Placeholder 11" descr="A race car on a race track&#10;&#10;Description automatically generated with medium confidence">
            <a:extLst>
              <a:ext uri="{FF2B5EF4-FFF2-40B4-BE49-F238E27FC236}">
                <a16:creationId xmlns:a16="http://schemas.microsoft.com/office/drawing/2014/main" id="{4A67D9F1-FECA-8D82-9BBE-B0EF36EBE6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25" y="2305844"/>
            <a:ext cx="5086350" cy="3390900"/>
          </a:xfrm>
          <a:ln w="635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15817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E30F0B-D276-3AF0-1FDA-B10F70A4831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95000"/>
              <a:lumOff val="5000"/>
              <a:alpha val="80000"/>
            </a:schemeClr>
          </a:solidFill>
        </p:spPr>
        <p:txBody>
          <a:bodyPr/>
          <a:lstStyle/>
          <a:p>
            <a:r>
              <a:rPr lang="en-US" dirty="0"/>
              <a:t>Comparison of Jesus and Believers (12:2b-11)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C04E13-D101-9047-CFB2-AF73531E1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582" y="1995055"/>
            <a:ext cx="5390993" cy="510020"/>
          </a:xfrm>
        </p:spPr>
        <p:txBody>
          <a:bodyPr/>
          <a:lstStyle/>
          <a:p>
            <a:r>
              <a:rPr lang="en-US" dirty="0"/>
              <a:t>Jesus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BE8A3E7-98C4-9106-4DD3-3F0D635B6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582" y="2505075"/>
            <a:ext cx="5390993" cy="3684588"/>
          </a:xfrm>
        </p:spPr>
        <p:txBody>
          <a:bodyPr/>
          <a:lstStyle/>
          <a:p>
            <a:r>
              <a:rPr lang="en-US" dirty="0"/>
              <a:t>Endured the cross (2b)</a:t>
            </a:r>
          </a:p>
          <a:p>
            <a:r>
              <a:rPr lang="en-US" dirty="0"/>
              <a:t>Downplayed the shame (2b)</a:t>
            </a:r>
          </a:p>
          <a:p>
            <a:r>
              <a:rPr lang="en-US" dirty="0"/>
              <a:t>Sitting on right hand of God (2b)</a:t>
            </a:r>
          </a:p>
          <a:p>
            <a:r>
              <a:rPr lang="en-US" dirty="0"/>
              <a:t>Endured hostility (3)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894B36-A17B-1E66-6764-50A0B5C720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95053"/>
            <a:ext cx="5506770" cy="510021"/>
          </a:xfrm>
        </p:spPr>
        <p:txBody>
          <a:bodyPr/>
          <a:lstStyle/>
          <a:p>
            <a:r>
              <a:rPr lang="en-US" dirty="0"/>
              <a:t>Believer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33E3546-EA67-96FB-9EE8-38E713303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06770" cy="3684588"/>
          </a:xfrm>
        </p:spPr>
        <p:txBody>
          <a:bodyPr/>
          <a:lstStyle/>
          <a:p>
            <a:r>
              <a:rPr lang="en-US" dirty="0"/>
              <a:t>Not yet martyred (4)</a:t>
            </a:r>
          </a:p>
          <a:p>
            <a:r>
              <a:rPr lang="en-US" dirty="0"/>
              <a:t>Forgotten Proverb 3:11-12 (5-6)</a:t>
            </a:r>
          </a:p>
          <a:p>
            <a:r>
              <a:rPr lang="en-US" dirty="0"/>
              <a:t>Reminder/Rev. 3:19 (echoed in 6)</a:t>
            </a:r>
          </a:p>
          <a:p>
            <a:r>
              <a:rPr lang="en-US" dirty="0"/>
              <a:t>Must endure discipline (7)</a:t>
            </a:r>
          </a:p>
          <a:p>
            <a:r>
              <a:rPr lang="en-US" dirty="0"/>
              <a:t>Not yet completed (10-11)</a:t>
            </a:r>
          </a:p>
          <a:p>
            <a:r>
              <a:rPr lang="en-US" dirty="0"/>
              <a:t>Brings fruit of peace (11)</a:t>
            </a:r>
          </a:p>
        </p:txBody>
      </p:sp>
      <p:pic>
        <p:nvPicPr>
          <p:cNvPr id="3" name="Picture 2" descr="A picture containing clothing, person, outdoor, road&#10;&#10;Description automatically generated">
            <a:extLst>
              <a:ext uri="{FF2B5EF4-FFF2-40B4-BE49-F238E27FC236}">
                <a16:creationId xmlns:a16="http://schemas.microsoft.com/office/drawing/2014/main" id="{9793EF55-3880-1348-9FA8-967C177C9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742" y="4579070"/>
            <a:ext cx="4191954" cy="2362738"/>
          </a:xfrm>
          <a:prstGeom prst="rect">
            <a:avLst/>
          </a:prstGeom>
          <a:ln w="635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97953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59857B8-6F8A-AE01-134F-BA1BD9072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“Victory Hill” as Spiritual Parable (10-13)</a:t>
            </a:r>
          </a:p>
        </p:txBody>
      </p:sp>
      <p:pic>
        <p:nvPicPr>
          <p:cNvPr id="10" name="Content Placeholder 9" descr="A person running up stairs&#10;&#10;Description automatically generated with medium confidence">
            <a:extLst>
              <a:ext uri="{FF2B5EF4-FFF2-40B4-BE49-F238E27FC236}">
                <a16:creationId xmlns:a16="http://schemas.microsoft.com/office/drawing/2014/main" id="{97D31B0F-8BEC-6944-0E63-808E0E8EF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232584"/>
            <a:ext cx="6780700" cy="4390503"/>
          </a:xfrm>
          <a:prstGeom prst="rect">
            <a:avLst/>
          </a:prstGeom>
          <a:ln w="635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004375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F5AB5-451B-8528-0B5E-CB9AD8039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Idea is Repeated in Hebrews 12:11, 14?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AD3C3-583F-7AF3-E18D-87D92F335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68544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dirty="0"/>
              <a:t>Peaceful (v. 11) and peace (v. 14)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With the opposite in verse 15 (trouble)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Work for peace for everyone (v. 14)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Many becoming defiled from bitterness (v. 15)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Holiness to prepare for God’s presence (v. 14)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Defiled (being unclean/unworthy) (v. 15)</a:t>
            </a:r>
          </a:p>
        </p:txBody>
      </p:sp>
    </p:spTree>
    <p:extLst>
      <p:ext uri="{BB962C8B-B14F-4D97-AF65-F5344CB8AC3E}">
        <p14:creationId xmlns:p14="http://schemas.microsoft.com/office/powerpoint/2010/main" val="4274320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2880</TotalTime>
  <Words>1325</Words>
  <Application>Microsoft Office PowerPoint</Application>
  <PresentationFormat>Widescreen</PresentationFormat>
  <Paragraphs>138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</vt:lpstr>
      <vt:lpstr>Wingdings</vt:lpstr>
      <vt:lpstr>Office Theme</vt:lpstr>
      <vt:lpstr>Preparing to Teach Hebrews X</vt:lpstr>
      <vt:lpstr>Adapted in Jobes, Karen H., Letters to the Church: A Survey of Hebrews and the General Epistles (Grand Rapids, MI: Zondervan Academic Publishing, 2011), p. 127, from Westfall, Cynthia Long, A Discourse Analysis of the Letter to the Hebrews: The Relationship between Form and Meaning, Library of New Testament Studies 297, Studies in New Testament Greek (London: T&amp;T Clark, 2005), p. 298.</vt:lpstr>
      <vt:lpstr>Cloud (or Crowd) of Witnesses</vt:lpstr>
      <vt:lpstr>12:1b “Let’s take off what gets in the way!”</vt:lpstr>
      <vt:lpstr>12:1c “as well as the sin that entangles [restricts], exerting ourselves under strict control in the competition set before us”</vt:lpstr>
      <vt:lpstr>Pole Position and Victor of Our Faith (12:2)</vt:lpstr>
      <vt:lpstr>Comparison of Jesus and Believers (12:2b-11)</vt:lpstr>
      <vt:lpstr>“Victory Hill” as Spiritual Parable (10-13)</vt:lpstr>
      <vt:lpstr>What Idea is Repeated in Hebrews 12:11, 14?</vt:lpstr>
      <vt:lpstr>Could Esau Repent? (12:16-17)</vt:lpstr>
      <vt:lpstr>Proximity of God’s Presence (12:18-21)</vt:lpstr>
      <vt:lpstr>Greater Than, Superior To, Better Than</vt:lpstr>
      <vt:lpstr>The Unshakable Kingdom (12:25-29) </vt:lpstr>
      <vt:lpstr>A Quick Look at Hebrews 13</vt:lpstr>
      <vt:lpstr>Ethical Instructions (13:1-6)</vt:lpstr>
      <vt:lpstr>Finding Leadership</vt:lpstr>
      <vt:lpstr>Adapted in Jobes, Karen H., Letters to the Church: A Survey of Hebrews and the General Epistles (Grand Rapids, MI: Zondervan Academic Publishing, 2011), p. 127, from Westfall, Cynthia Long, A Discourse Analysis of the Letter to the Hebrews: The Relationship between Form and Meaning, Library of New Testament Studies 297, Studies in New Testament Greek (London: T&amp;T Clark, 2005), p. 298.</vt:lpstr>
      <vt:lpstr>Leaders Held Accountable (13:17-18)</vt:lpstr>
      <vt:lpstr>Recurring Themes in 13:20-21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Johnny Wilson</dc:creator>
  <cp:lastModifiedBy>Johnny Wilson</cp:lastModifiedBy>
  <cp:revision>9</cp:revision>
  <dcterms:created xsi:type="dcterms:W3CDTF">2023-06-06T17:07:37Z</dcterms:created>
  <dcterms:modified xsi:type="dcterms:W3CDTF">2023-06-08T17:13:56Z</dcterms:modified>
</cp:coreProperties>
</file>