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1" r:id="rId5"/>
    <p:sldId id="262" r:id="rId6"/>
    <p:sldId id="263" r:id="rId7"/>
    <p:sldId id="264" r:id="rId8"/>
    <p:sldId id="1281" r:id="rId9"/>
    <p:sldId id="1282" r:id="rId10"/>
    <p:sldId id="1283" r:id="rId11"/>
    <p:sldId id="1284" r:id="rId12"/>
    <p:sldId id="1286" r:id="rId13"/>
    <p:sldId id="1285" r:id="rId14"/>
    <p:sldId id="1287" r:id="rId15"/>
    <p:sldId id="1288" r:id="rId16"/>
    <p:sldId id="1289" r:id="rId17"/>
    <p:sldId id="268" r:id="rId18"/>
    <p:sldId id="269" r:id="rId19"/>
    <p:sldId id="1302" r:id="rId20"/>
    <p:sldId id="272" r:id="rId21"/>
    <p:sldId id="273" r:id="rId22"/>
    <p:sldId id="258" r:id="rId23"/>
    <p:sldId id="1290" r:id="rId24"/>
    <p:sldId id="1291" r:id="rId25"/>
    <p:sldId id="1295" r:id="rId26"/>
    <p:sldId id="1292" r:id="rId27"/>
    <p:sldId id="259" r:id="rId28"/>
    <p:sldId id="1293" r:id="rId29"/>
    <p:sldId id="1294" r:id="rId30"/>
    <p:sldId id="1296" r:id="rId31"/>
    <p:sldId id="1297" r:id="rId32"/>
    <p:sldId id="1298" r:id="rId33"/>
    <p:sldId id="1299" r:id="rId34"/>
    <p:sldId id="1300" r:id="rId35"/>
    <p:sldId id="1301" r:id="rId36"/>
    <p:sldId id="130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6" d="100"/>
          <a:sy n="106" d="100"/>
        </p:scale>
        <p:origin x="228" y="-4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F1235-B3DD-59D2-550C-D0AE438B08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263CEA-20F3-B80F-CE2C-D12620EAB8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67610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545AE-5604-45FC-F8C9-AE86D8F93F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714C8D-892D-2DBB-746A-A5CACD05E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0029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1AEFF7-0B02-21D3-65F1-886DC602C1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2DF4C3-FC41-ECF4-5200-3D02D31D70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373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F6ADD-AC3F-893F-1F92-B5300FCCE3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2D1F87-8577-0408-A266-2844A46565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3154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A9C5B-C991-DCB4-4F92-B67C3BE8A5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07763E-9B80-04DE-214D-8D1CE8C5547E}"/>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2">
                    <a:lumMod val="50000"/>
                    <a:lumOff val="50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2440478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7866E-B064-47DB-C28B-5FD5B31055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B121BE-94D1-1186-2D8D-F915178CA8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45283C-36BF-DBCE-8331-514EC8A43A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9011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89A7E-13F6-31C1-B3E2-65A7236279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8D6AD1-C50C-7A19-55AE-56D07C705266}"/>
              </a:ext>
            </a:extLst>
          </p:cNvPr>
          <p:cNvSpPr>
            <a:spLocks noGrp="1"/>
          </p:cNvSpPr>
          <p:nvPr>
            <p:ph type="body" idx="1"/>
          </p:nvPr>
        </p:nvSpPr>
        <p:spPr>
          <a:xfrm>
            <a:off x="839788" y="1681163"/>
            <a:ext cx="5157787" cy="823912"/>
          </a:xfrm>
        </p:spPr>
        <p:txBody>
          <a:bodyPr anchor="ctr"/>
          <a:lstStyle>
            <a:lvl1pPr marL="0" indent="0" algn="ctr">
              <a:buNone/>
              <a:defRPr sz="2400" b="1">
                <a:solidFill>
                  <a:schemeClr val="tx2">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4078FB-1810-2962-BAC0-478B46566F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1A3AE4-2FD7-4DF0-3FCA-64FB8A2BEC55}"/>
              </a:ext>
            </a:extLst>
          </p:cNvPr>
          <p:cNvSpPr>
            <a:spLocks noGrp="1"/>
          </p:cNvSpPr>
          <p:nvPr>
            <p:ph type="body" sz="quarter" idx="3"/>
          </p:nvPr>
        </p:nvSpPr>
        <p:spPr>
          <a:xfrm>
            <a:off x="6172200" y="1681163"/>
            <a:ext cx="5183188" cy="823912"/>
          </a:xfrm>
        </p:spPr>
        <p:txBody>
          <a:bodyPr anchor="ctr"/>
          <a:lstStyle>
            <a:lvl1pPr marL="0" indent="0" algn="ctr">
              <a:buNone/>
              <a:defRPr sz="2400" b="1">
                <a:solidFill>
                  <a:schemeClr val="tx2">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CF4ADF-C00B-6D39-3812-66968707CB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8806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EE674-A440-CDC3-5AF3-DC9B4497E1C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0780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513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DC4F2-63F4-803A-3CB0-CC75140A48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1A6A63-7D07-E988-8205-206DEA1375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0DBCE6-3241-69F7-B004-2C99CF2A5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13758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C563B-5513-5A0C-211B-740DBD5607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6216BC-AA47-D697-1599-C2A7E0AFED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9C8DB5-E1D2-BBFC-2EF3-2EAB4BBD7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61108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large stone amphitheater with people sitting on the steps&#10;&#10;Description automatically generated">
            <a:extLst>
              <a:ext uri="{FF2B5EF4-FFF2-40B4-BE49-F238E27FC236}">
                <a16:creationId xmlns:a16="http://schemas.microsoft.com/office/drawing/2014/main" id="{FDE46E19-6359-23D4-E010-DFC61DB956A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2753" y="-1358153"/>
            <a:ext cx="12192000" cy="9144000"/>
          </a:xfrm>
          <a:prstGeom prst="rect">
            <a:avLst/>
          </a:prstGeom>
        </p:spPr>
      </p:pic>
      <p:sp>
        <p:nvSpPr>
          <p:cNvPr id="2" name="Title Placeholder 1">
            <a:extLst>
              <a:ext uri="{FF2B5EF4-FFF2-40B4-BE49-F238E27FC236}">
                <a16:creationId xmlns:a16="http://schemas.microsoft.com/office/drawing/2014/main" id="{B668C09E-4017-4C89-D98B-D41DAC945F2B}"/>
              </a:ext>
            </a:extLst>
          </p:cNvPr>
          <p:cNvSpPr>
            <a:spLocks noGrp="1"/>
          </p:cNvSpPr>
          <p:nvPr>
            <p:ph type="title"/>
          </p:nvPr>
        </p:nvSpPr>
        <p:spPr>
          <a:xfrm>
            <a:off x="838200" y="365125"/>
            <a:ext cx="10515600" cy="1325563"/>
          </a:xfrm>
          <a:prstGeom prst="rect">
            <a:avLst/>
          </a:prstGeom>
          <a:solidFill>
            <a:srgbClr val="002060">
              <a:alpha val="72000"/>
            </a:srgbClr>
          </a:solidFill>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DAA01F-92B2-BDF8-EBF6-CD7A8F83DF95}"/>
              </a:ext>
            </a:extLst>
          </p:cNvPr>
          <p:cNvSpPr>
            <a:spLocks noGrp="1"/>
          </p:cNvSpPr>
          <p:nvPr>
            <p:ph type="body" idx="1"/>
          </p:nvPr>
        </p:nvSpPr>
        <p:spPr>
          <a:xfrm>
            <a:off x="838200" y="1825625"/>
            <a:ext cx="10515600" cy="4351338"/>
          </a:xfrm>
          <a:prstGeom prst="rect">
            <a:avLst/>
          </a:prstGeom>
          <a:solidFill>
            <a:srgbClr val="002060">
              <a:alpha val="80000"/>
            </a:srgbClr>
          </a:solid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7475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600" b="1"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600" b="1"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6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4.xml"/><Relationship Id="rId5" Type="http://schemas.openxmlformats.org/officeDocument/2006/relationships/image" Target="../media/image5.jp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6E5D8-3D81-3151-3CEA-B2E89CFBA144}"/>
              </a:ext>
            </a:extLst>
          </p:cNvPr>
          <p:cNvSpPr>
            <a:spLocks noGrp="1"/>
          </p:cNvSpPr>
          <p:nvPr>
            <p:ph type="ctrTitle"/>
          </p:nvPr>
        </p:nvSpPr>
        <p:spPr/>
        <p:txBody>
          <a:bodyPr/>
          <a:lstStyle/>
          <a:p>
            <a:r>
              <a:rPr lang="en-US" dirty="0"/>
              <a:t>The Segue from</a:t>
            </a:r>
            <a:br>
              <a:rPr lang="en-US" dirty="0"/>
            </a:br>
            <a:r>
              <a:rPr lang="en-US" dirty="0"/>
              <a:t>Acts 18-20</a:t>
            </a:r>
          </a:p>
        </p:txBody>
      </p:sp>
      <p:sp>
        <p:nvSpPr>
          <p:cNvPr id="3" name="Subtitle 2">
            <a:extLst>
              <a:ext uri="{FF2B5EF4-FFF2-40B4-BE49-F238E27FC236}">
                <a16:creationId xmlns:a16="http://schemas.microsoft.com/office/drawing/2014/main" id="{DA78CD7D-5E15-2272-A512-A02B899F7278}"/>
              </a:ext>
            </a:extLst>
          </p:cNvPr>
          <p:cNvSpPr>
            <a:spLocks noGrp="1"/>
          </p:cNvSpPr>
          <p:nvPr>
            <p:ph type="subTitle" idx="1"/>
          </p:nvPr>
        </p:nvSpPr>
        <p:spPr/>
        <p:txBody>
          <a:bodyPr/>
          <a:lstStyle/>
          <a:p>
            <a:r>
              <a:rPr lang="en-US" dirty="0"/>
              <a:t>Preparing to Teach Acts</a:t>
            </a:r>
          </a:p>
        </p:txBody>
      </p:sp>
    </p:spTree>
    <p:extLst>
      <p:ext uri="{BB962C8B-B14F-4D97-AF65-F5344CB8AC3E}">
        <p14:creationId xmlns:p14="http://schemas.microsoft.com/office/powerpoint/2010/main" val="3657276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D53CEF-37B2-7DF3-D755-FB9298DBDDC5}"/>
              </a:ext>
            </a:extLst>
          </p:cNvPr>
          <p:cNvSpPr>
            <a:spLocks noGrp="1"/>
          </p:cNvSpPr>
          <p:nvPr>
            <p:ph type="title"/>
          </p:nvPr>
        </p:nvSpPr>
        <p:spPr>
          <a:xfrm>
            <a:off x="838200" y="431114"/>
            <a:ext cx="10515600" cy="1030042"/>
          </a:xfrm>
        </p:spPr>
        <p:txBody>
          <a:bodyPr/>
          <a:lstStyle/>
          <a:p>
            <a:pPr algn="ctr"/>
            <a:r>
              <a:rPr lang="en-US" dirty="0" err="1"/>
              <a:t>Bouleterion</a:t>
            </a:r>
            <a:r>
              <a:rPr lang="en-US" dirty="0"/>
              <a:t> = Government Assembly</a:t>
            </a:r>
          </a:p>
        </p:txBody>
      </p:sp>
      <p:pic>
        <p:nvPicPr>
          <p:cNvPr id="7" name="Content Placeholder 6" descr="A stone steps with plants growing on them&#10;&#10;Description automatically generated">
            <a:extLst>
              <a:ext uri="{FF2B5EF4-FFF2-40B4-BE49-F238E27FC236}">
                <a16:creationId xmlns:a16="http://schemas.microsoft.com/office/drawing/2014/main" id="{AC794309-FA9E-123F-E74A-0BD05668334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07867" y="1669731"/>
            <a:ext cx="3644900" cy="4859867"/>
          </a:xfrm>
          <a:ln w="50800">
            <a:solidFill>
              <a:schemeClr val="tx1"/>
            </a:solidFill>
          </a:ln>
        </p:spPr>
      </p:pic>
      <p:pic>
        <p:nvPicPr>
          <p:cNvPr id="9" name="Content Placeholder 8" descr="A stone ruins with trees and hills in the background&#10;&#10;Description automatically generated">
            <a:extLst>
              <a:ext uri="{FF2B5EF4-FFF2-40B4-BE49-F238E27FC236}">
                <a16:creationId xmlns:a16="http://schemas.microsoft.com/office/drawing/2014/main" id="{2E16CB22-A00D-CC4C-FB9D-7A0DB5BAA16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74179" y="1679795"/>
            <a:ext cx="3560318" cy="4747091"/>
          </a:xfrm>
          <a:ln w="50800">
            <a:solidFill>
              <a:schemeClr val="tx1"/>
            </a:solidFill>
          </a:ln>
        </p:spPr>
      </p:pic>
    </p:spTree>
    <p:extLst>
      <p:ext uri="{BB962C8B-B14F-4D97-AF65-F5344CB8AC3E}">
        <p14:creationId xmlns:p14="http://schemas.microsoft.com/office/powerpoint/2010/main" val="221605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2)">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72936-A4C6-FE37-7054-609259E3FC1F}"/>
              </a:ext>
            </a:extLst>
          </p:cNvPr>
          <p:cNvSpPr>
            <a:spLocks noGrp="1"/>
          </p:cNvSpPr>
          <p:nvPr>
            <p:ph type="title"/>
          </p:nvPr>
        </p:nvSpPr>
        <p:spPr/>
        <p:txBody>
          <a:bodyPr/>
          <a:lstStyle/>
          <a:p>
            <a:pPr algn="ctr"/>
            <a:r>
              <a:rPr lang="en-US" dirty="0"/>
              <a:t>Trade by Land and Sea</a:t>
            </a:r>
          </a:p>
        </p:txBody>
      </p:sp>
      <p:pic>
        <p:nvPicPr>
          <p:cNvPr id="10" name="Content Placeholder 9" descr="A landscape with trees and buildings&#10;&#10;Description automatically generated">
            <a:extLst>
              <a:ext uri="{FF2B5EF4-FFF2-40B4-BE49-F238E27FC236}">
                <a16:creationId xmlns:a16="http://schemas.microsoft.com/office/drawing/2014/main" id="{A9EF042A-92ED-C495-DACE-C41B8651A93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199"/>
          </a:xfrm>
          <a:ln w="50800">
            <a:solidFill>
              <a:schemeClr val="tx1"/>
            </a:solidFill>
          </a:ln>
        </p:spPr>
      </p:pic>
      <p:pic>
        <p:nvPicPr>
          <p:cNvPr id="12" name="Content Placeholder 11" descr="A group of pillars in a row&#10;&#10;Description automatically generated">
            <a:extLst>
              <a:ext uri="{FF2B5EF4-FFF2-40B4-BE49-F238E27FC236}">
                <a16:creationId xmlns:a16="http://schemas.microsoft.com/office/drawing/2014/main" id="{C37299FB-0879-C9F9-DE60-F45DF593808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6240947" y="2419111"/>
            <a:ext cx="4747886" cy="3560914"/>
          </a:xfrm>
          <a:ln w="50800">
            <a:solidFill>
              <a:schemeClr val="tx1"/>
            </a:solidFill>
          </a:ln>
        </p:spPr>
      </p:pic>
    </p:spTree>
    <p:extLst>
      <p:ext uri="{BB962C8B-B14F-4D97-AF65-F5344CB8AC3E}">
        <p14:creationId xmlns:p14="http://schemas.microsoft.com/office/powerpoint/2010/main" val="13925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35DE-010F-F355-ED09-09E5119C2FF1}"/>
              </a:ext>
            </a:extLst>
          </p:cNvPr>
          <p:cNvSpPr>
            <a:spLocks noGrp="1"/>
          </p:cNvSpPr>
          <p:nvPr>
            <p:ph type="title"/>
          </p:nvPr>
        </p:nvSpPr>
        <p:spPr/>
        <p:txBody>
          <a:bodyPr/>
          <a:lstStyle/>
          <a:p>
            <a:pPr algn="ctr"/>
            <a:r>
              <a:rPr lang="en-US" dirty="0"/>
              <a:t>The Cult of Artemis</a:t>
            </a:r>
          </a:p>
        </p:txBody>
      </p:sp>
      <p:pic>
        <p:nvPicPr>
          <p:cNvPr id="6" name="Content Placeholder 5" descr="A statue of a person&#10;&#10;Description automatically generated">
            <a:extLst>
              <a:ext uri="{FF2B5EF4-FFF2-40B4-BE49-F238E27FC236}">
                <a16:creationId xmlns:a16="http://schemas.microsoft.com/office/drawing/2014/main" id="{678E61F0-BD3C-8974-C656-C3EC6D47BEE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916112" y="2417802"/>
            <a:ext cx="4737412" cy="3553058"/>
          </a:xfrm>
          <a:ln w="50800">
            <a:solidFill>
              <a:schemeClr val="tx1"/>
            </a:solidFill>
          </a:ln>
        </p:spPr>
      </p:pic>
      <p:pic>
        <p:nvPicPr>
          <p:cNvPr id="8" name="Content Placeholder 7" descr="A view of a forest and a building&#10;&#10;Description automatically generated">
            <a:extLst>
              <a:ext uri="{FF2B5EF4-FFF2-40B4-BE49-F238E27FC236}">
                <a16:creationId xmlns:a16="http://schemas.microsoft.com/office/drawing/2014/main" id="{2FEE5025-1D37-DDE2-D49F-E3B158028F0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6141965" y="2433251"/>
            <a:ext cx="4861008" cy="3645755"/>
          </a:xfrm>
          <a:ln w="50800">
            <a:solidFill>
              <a:schemeClr val="tx1"/>
            </a:solidFill>
          </a:ln>
        </p:spPr>
      </p:pic>
      <p:pic>
        <p:nvPicPr>
          <p:cNvPr id="10" name="Picture 9" descr="A close-up of a bowl&#10;&#10;Description automatically generated">
            <a:extLst>
              <a:ext uri="{FF2B5EF4-FFF2-40B4-BE49-F238E27FC236}">
                <a16:creationId xmlns:a16="http://schemas.microsoft.com/office/drawing/2014/main" id="{4C43C677-67E6-3E6A-4537-54C890C414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9417" y="3051928"/>
            <a:ext cx="6161495" cy="2557021"/>
          </a:xfrm>
          <a:prstGeom prst="rect">
            <a:avLst/>
          </a:prstGeom>
          <a:ln w="50800">
            <a:solidFill>
              <a:schemeClr val="tx1"/>
            </a:solidFill>
          </a:ln>
        </p:spPr>
      </p:pic>
    </p:spTree>
    <p:extLst>
      <p:ext uri="{BB962C8B-B14F-4D97-AF65-F5344CB8AC3E}">
        <p14:creationId xmlns:p14="http://schemas.microsoft.com/office/powerpoint/2010/main" val="258063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11D5E1-BF29-EEFD-E6D0-23C08092391C}"/>
              </a:ext>
            </a:extLst>
          </p:cNvPr>
          <p:cNvSpPr>
            <a:spLocks noGrp="1"/>
          </p:cNvSpPr>
          <p:nvPr>
            <p:ph type="title"/>
          </p:nvPr>
        </p:nvSpPr>
        <p:spPr/>
        <p:txBody>
          <a:bodyPr/>
          <a:lstStyle/>
          <a:p>
            <a:pPr algn="ctr"/>
            <a:r>
              <a:rPr lang="en-US" dirty="0"/>
              <a:t>Paul’s Ministry in Ephesus</a:t>
            </a:r>
          </a:p>
        </p:txBody>
      </p:sp>
      <p:sp>
        <p:nvSpPr>
          <p:cNvPr id="6" name="Content Placeholder 5">
            <a:extLst>
              <a:ext uri="{FF2B5EF4-FFF2-40B4-BE49-F238E27FC236}">
                <a16:creationId xmlns:a16="http://schemas.microsoft.com/office/drawing/2014/main" id="{534932A5-3D4E-D6A9-8092-78006C7F15A9}"/>
              </a:ext>
            </a:extLst>
          </p:cNvPr>
          <p:cNvSpPr>
            <a:spLocks noGrp="1"/>
          </p:cNvSpPr>
          <p:nvPr>
            <p:ph idx="1"/>
          </p:nvPr>
        </p:nvSpPr>
        <p:spPr/>
        <p:txBody>
          <a:bodyPr anchor="ctr"/>
          <a:lstStyle/>
          <a:p>
            <a:pPr>
              <a:buFont typeface="Wingdings" panose="05000000000000000000" pitchFamily="2" charset="2"/>
              <a:buChar char="ü"/>
            </a:pPr>
            <a:r>
              <a:rPr lang="en-US" dirty="0">
                <a:latin typeface="Calibri" panose="020F0502020204030204" pitchFamily="34" charset="0"/>
                <a:ea typeface="Calibri" panose="020F0502020204030204" pitchFamily="34" charset="0"/>
                <a:cs typeface="Calibri" panose="020F0502020204030204" pitchFamily="34" charset="0"/>
              </a:rPr>
              <a:t>Three (3) months in verse 8</a:t>
            </a:r>
          </a:p>
          <a:p>
            <a:pPr>
              <a:buFont typeface="Wingdings" panose="05000000000000000000" pitchFamily="2" charset="2"/>
              <a:buChar char="ü"/>
            </a:pPr>
            <a:r>
              <a:rPr lang="en-US" dirty="0">
                <a:latin typeface="Calibri" panose="020F0502020204030204" pitchFamily="34" charset="0"/>
                <a:ea typeface="Calibri" panose="020F0502020204030204" pitchFamily="34" charset="0"/>
                <a:cs typeface="Calibri" panose="020F0502020204030204" pitchFamily="34" charset="0"/>
              </a:rPr>
              <a:t>Two (2) years in verse 10</a:t>
            </a:r>
          </a:p>
          <a:p>
            <a:pPr>
              <a:buFont typeface="Wingdings" panose="05000000000000000000" pitchFamily="2" charset="2"/>
              <a:buChar char="ü"/>
            </a:pPr>
            <a:r>
              <a:rPr lang="en-US" dirty="0">
                <a:latin typeface="Calibri" panose="020F0502020204030204" pitchFamily="34" charset="0"/>
                <a:ea typeface="Calibri" panose="020F0502020204030204" pitchFamily="34" charset="0"/>
                <a:cs typeface="Calibri" panose="020F0502020204030204" pitchFamily="34" charset="0"/>
              </a:rPr>
              <a:t>Three (3) years in verse 21</a:t>
            </a:r>
          </a:p>
          <a:p>
            <a:pPr>
              <a:buFont typeface="Wingdings" panose="05000000000000000000" pitchFamily="2" charset="2"/>
              <a:buChar char="ü"/>
            </a:pPr>
            <a:r>
              <a:rPr lang="en-US" dirty="0">
                <a:latin typeface="Calibri" panose="020F0502020204030204" pitchFamily="34" charset="0"/>
                <a:ea typeface="Calibri" panose="020F0502020204030204" pitchFamily="34" charset="0"/>
                <a:cs typeface="Calibri" panose="020F0502020204030204" pitchFamily="34" charset="0"/>
              </a:rPr>
              <a:t>We don’t know if Luke didn’t list all of the intervals or if the three (3) years is the 27 months rounded up</a:t>
            </a:r>
          </a:p>
        </p:txBody>
      </p:sp>
    </p:spTree>
    <p:extLst>
      <p:ext uri="{BB962C8B-B14F-4D97-AF65-F5344CB8AC3E}">
        <p14:creationId xmlns:p14="http://schemas.microsoft.com/office/powerpoint/2010/main" val="357680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5EDF5-E320-DB83-1CD3-A1EF45A3C488}"/>
              </a:ext>
            </a:extLst>
          </p:cNvPr>
          <p:cNvSpPr>
            <a:spLocks noGrp="1"/>
          </p:cNvSpPr>
          <p:nvPr>
            <p:ph type="title"/>
          </p:nvPr>
        </p:nvSpPr>
        <p:spPr/>
        <p:txBody>
          <a:bodyPr/>
          <a:lstStyle/>
          <a:p>
            <a:pPr algn="ctr"/>
            <a:r>
              <a:rPr lang="en-US" dirty="0"/>
              <a:t>Old Testament “Spirit of the Lord”</a:t>
            </a:r>
          </a:p>
        </p:txBody>
      </p:sp>
      <p:pic>
        <p:nvPicPr>
          <p:cNvPr id="7" name="Content Placeholder 6" descr="A person riding a lion&#10;&#10;Description automatically generated">
            <a:extLst>
              <a:ext uri="{FF2B5EF4-FFF2-40B4-BE49-F238E27FC236}">
                <a16:creationId xmlns:a16="http://schemas.microsoft.com/office/drawing/2014/main" id="{42B2DD42-73AB-7EF7-BBD6-6BE9DF85BF9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22953" y="1825625"/>
            <a:ext cx="3412094" cy="4351338"/>
          </a:xfrm>
          <a:ln w="50800">
            <a:solidFill>
              <a:schemeClr val="tx1"/>
            </a:solidFill>
          </a:ln>
        </p:spPr>
      </p:pic>
      <p:pic>
        <p:nvPicPr>
          <p:cNvPr id="9" name="Content Placeholder 8" descr="A painting of a person in a robe&#10;&#10;Description automatically generated">
            <a:extLst>
              <a:ext uri="{FF2B5EF4-FFF2-40B4-BE49-F238E27FC236}">
                <a16:creationId xmlns:a16="http://schemas.microsoft.com/office/drawing/2014/main" id="{2DE6B3E9-21A2-5A8A-2835-D572000B38F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49319" y="2459128"/>
            <a:ext cx="5800786" cy="3262942"/>
          </a:xfrm>
          <a:ln w="63500">
            <a:solidFill>
              <a:schemeClr val="tx1"/>
            </a:solidFill>
          </a:ln>
        </p:spPr>
      </p:pic>
    </p:spTree>
    <p:extLst>
      <p:ext uri="{BB962C8B-B14F-4D97-AF65-F5344CB8AC3E}">
        <p14:creationId xmlns:p14="http://schemas.microsoft.com/office/powerpoint/2010/main" val="89566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33217-98A6-E445-F74C-2558614E2A3C}"/>
              </a:ext>
            </a:extLst>
          </p:cNvPr>
          <p:cNvSpPr>
            <a:spLocks noGrp="1"/>
          </p:cNvSpPr>
          <p:nvPr>
            <p:ph type="title"/>
          </p:nvPr>
        </p:nvSpPr>
        <p:spPr/>
        <p:txBody>
          <a:bodyPr/>
          <a:lstStyle/>
          <a:p>
            <a:pPr algn="ctr"/>
            <a:r>
              <a:rPr lang="en-US" dirty="0"/>
              <a:t>“Separating” to Hall of Tyrannus</a:t>
            </a:r>
          </a:p>
        </p:txBody>
      </p:sp>
      <p:pic>
        <p:nvPicPr>
          <p:cNvPr id="6" name="Content Placeholder 5" descr="A painting of a person in a red robe&#10;&#10;Description automatically generated">
            <a:extLst>
              <a:ext uri="{FF2B5EF4-FFF2-40B4-BE49-F238E27FC236}">
                <a16:creationId xmlns:a16="http://schemas.microsoft.com/office/drawing/2014/main" id="{ADBECC34-A08E-8110-926D-F2D97CEEAF5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32469" y="2085776"/>
            <a:ext cx="4940431" cy="3940343"/>
          </a:xfrm>
          <a:ln w="50800">
            <a:solidFill>
              <a:schemeClr val="tx1"/>
            </a:solidFill>
          </a:ln>
        </p:spPr>
      </p:pic>
      <p:pic>
        <p:nvPicPr>
          <p:cNvPr id="8" name="Content Placeholder 7" descr="A stone path with a pile of stones&#10;&#10;Description automatically generated">
            <a:extLst>
              <a:ext uri="{FF2B5EF4-FFF2-40B4-BE49-F238E27FC236}">
                <a16:creationId xmlns:a16="http://schemas.microsoft.com/office/drawing/2014/main" id="{6CCED715-A04A-26AD-653D-C6F0608C5B5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6322588" y="2350888"/>
            <a:ext cx="4352925" cy="3264693"/>
          </a:xfrm>
          <a:ln w="50800">
            <a:solidFill>
              <a:schemeClr val="tx1"/>
            </a:solidFill>
          </a:ln>
        </p:spPr>
      </p:pic>
    </p:spTree>
    <p:extLst>
      <p:ext uri="{BB962C8B-B14F-4D97-AF65-F5344CB8AC3E}">
        <p14:creationId xmlns:p14="http://schemas.microsoft.com/office/powerpoint/2010/main" val="156891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CC5B9D-12AB-3883-29F1-CE3CF2932DE4}"/>
              </a:ext>
            </a:extLst>
          </p:cNvPr>
          <p:cNvSpPr>
            <a:spLocks noGrp="1"/>
          </p:cNvSpPr>
          <p:nvPr>
            <p:ph type="title"/>
          </p:nvPr>
        </p:nvSpPr>
        <p:spPr>
          <a:xfrm>
            <a:off x="509049" y="365125"/>
            <a:ext cx="11151908" cy="1325563"/>
          </a:xfrm>
        </p:spPr>
        <p:txBody>
          <a:bodyPr/>
          <a:lstStyle/>
          <a:p>
            <a:pPr algn="ctr"/>
            <a:r>
              <a:rPr lang="en-US" dirty="0"/>
              <a:t>Probable Chronology</a:t>
            </a:r>
          </a:p>
        </p:txBody>
      </p:sp>
      <p:graphicFrame>
        <p:nvGraphicFramePr>
          <p:cNvPr id="7" name="Content Placeholder 6">
            <a:extLst>
              <a:ext uri="{FF2B5EF4-FFF2-40B4-BE49-F238E27FC236}">
                <a16:creationId xmlns:a16="http://schemas.microsoft.com/office/drawing/2014/main" id="{78CB07B9-5541-15CE-4B89-FFE6A8F8B4F4}"/>
              </a:ext>
            </a:extLst>
          </p:cNvPr>
          <p:cNvGraphicFramePr>
            <a:graphicFrameLocks noGrp="1"/>
          </p:cNvGraphicFramePr>
          <p:nvPr>
            <p:ph idx="1"/>
            <p:extLst>
              <p:ext uri="{D42A27DB-BD31-4B8C-83A1-F6EECF244321}">
                <p14:modId xmlns:p14="http://schemas.microsoft.com/office/powerpoint/2010/main" val="1994752619"/>
              </p:ext>
            </p:extLst>
          </p:nvPr>
        </p:nvGraphicFramePr>
        <p:xfrm>
          <a:off x="509048" y="1825625"/>
          <a:ext cx="11151909" cy="5145405"/>
        </p:xfrm>
        <a:graphic>
          <a:graphicData uri="http://schemas.openxmlformats.org/drawingml/2006/table">
            <a:tbl>
              <a:tblPr firstRow="1" bandRow="1">
                <a:tableStyleId>{5C22544A-7EE6-4342-B048-85BDC9FD1C3A}</a:tableStyleId>
              </a:tblPr>
              <a:tblGrid>
                <a:gridCol w="3717303">
                  <a:extLst>
                    <a:ext uri="{9D8B030D-6E8A-4147-A177-3AD203B41FA5}">
                      <a16:colId xmlns:a16="http://schemas.microsoft.com/office/drawing/2014/main" val="855402807"/>
                    </a:ext>
                  </a:extLst>
                </a:gridCol>
                <a:gridCol w="3946688">
                  <a:extLst>
                    <a:ext uri="{9D8B030D-6E8A-4147-A177-3AD203B41FA5}">
                      <a16:colId xmlns:a16="http://schemas.microsoft.com/office/drawing/2014/main" val="1389557296"/>
                    </a:ext>
                  </a:extLst>
                </a:gridCol>
                <a:gridCol w="3487918">
                  <a:extLst>
                    <a:ext uri="{9D8B030D-6E8A-4147-A177-3AD203B41FA5}">
                      <a16:colId xmlns:a16="http://schemas.microsoft.com/office/drawing/2014/main" val="105587657"/>
                    </a:ext>
                  </a:extLst>
                </a:gridCol>
              </a:tblGrid>
              <a:tr h="370840">
                <a:tc>
                  <a:txBody>
                    <a:bodyPr/>
                    <a:lstStyle/>
                    <a:p>
                      <a:pPr algn="ctr" fontAlgn="b"/>
                      <a:r>
                        <a:rPr lang="en-US" sz="2400" b="1" i="0" u="none" strike="noStrike" dirty="0">
                          <a:solidFill>
                            <a:schemeClr val="bg1"/>
                          </a:solidFill>
                          <a:effectLst/>
                          <a:latin typeface="Aptos Narrow" panose="020B0004020202020204" pitchFamily="34" charset="0"/>
                        </a:rPr>
                        <a:t>Date (ca.)</a:t>
                      </a:r>
                    </a:p>
                  </a:txBody>
                  <a:tcPr marL="9525" marR="9525" marT="9525" marB="0" anchor="ctr"/>
                </a:tc>
                <a:tc>
                  <a:txBody>
                    <a:bodyPr/>
                    <a:lstStyle/>
                    <a:p>
                      <a:pPr algn="ctr" fontAlgn="b"/>
                      <a:r>
                        <a:rPr lang="en-US" sz="2400" b="1" i="0" u="none" strike="noStrike">
                          <a:solidFill>
                            <a:schemeClr val="bg1"/>
                          </a:solidFill>
                          <a:effectLst/>
                          <a:latin typeface="Aptos Narrow" panose="020B0004020202020204" pitchFamily="34" charset="0"/>
                        </a:rPr>
                        <a:t>Action</a:t>
                      </a:r>
                    </a:p>
                  </a:txBody>
                  <a:tcPr marL="9525" marR="9525" marT="9525" marB="0" anchor="ctr"/>
                </a:tc>
                <a:tc>
                  <a:txBody>
                    <a:bodyPr/>
                    <a:lstStyle/>
                    <a:p>
                      <a:pPr algn="ctr" fontAlgn="b"/>
                      <a:r>
                        <a:rPr lang="en-US" sz="2400" b="1" i="0" u="none" strike="noStrike" dirty="0">
                          <a:solidFill>
                            <a:schemeClr val="bg1"/>
                          </a:solidFill>
                          <a:effectLst/>
                          <a:latin typeface="Aptos Narrow" panose="020B0004020202020204" pitchFamily="34" charset="0"/>
                        </a:rPr>
                        <a:t>Scripture</a:t>
                      </a:r>
                    </a:p>
                  </a:txBody>
                  <a:tcPr marL="9525" marR="9525" marT="9525" marB="0" anchor="ctr"/>
                </a:tc>
                <a:extLst>
                  <a:ext uri="{0D108BD9-81ED-4DB2-BD59-A6C34878D82A}">
                    <a16:rowId xmlns:a16="http://schemas.microsoft.com/office/drawing/2014/main" val="2015397199"/>
                  </a:ext>
                </a:extLst>
              </a:tr>
              <a:tr h="370840">
                <a:tc>
                  <a:txBody>
                    <a:bodyPr/>
                    <a:lstStyle/>
                    <a:p>
                      <a:pPr algn="l" fontAlgn="b"/>
                      <a:r>
                        <a:rPr lang="en-US" sz="2800" b="1" i="0" u="none" strike="noStrike">
                          <a:solidFill>
                            <a:srgbClr val="002060"/>
                          </a:solidFill>
                          <a:effectLst/>
                          <a:latin typeface="Aptos Narrow" panose="020B0004020202020204" pitchFamily="34" charset="0"/>
                        </a:rPr>
                        <a:t>Late Summer AD 52</a:t>
                      </a:r>
                    </a:p>
                  </a:txBody>
                  <a:tcPr marL="9525" marR="9525" marT="9525" marB="0" anchor="ctr"/>
                </a:tc>
                <a:tc>
                  <a:txBody>
                    <a:bodyPr/>
                    <a:lstStyle/>
                    <a:p>
                      <a:pPr algn="l" fontAlgn="b"/>
                      <a:r>
                        <a:rPr lang="en-US" sz="2800" b="1" i="0" u="none" strike="noStrike">
                          <a:solidFill>
                            <a:srgbClr val="002060"/>
                          </a:solidFill>
                          <a:effectLst/>
                          <a:latin typeface="Aptos Narrow" panose="020B0004020202020204" pitchFamily="34" charset="0"/>
                        </a:rPr>
                        <a:t>Paul arrives in Ephesus</a:t>
                      </a:r>
                    </a:p>
                  </a:txBody>
                  <a:tcPr marL="9525" marR="9525" marT="9525" marB="0" anchor="ctr"/>
                </a:tc>
                <a:tc>
                  <a:txBody>
                    <a:bodyPr/>
                    <a:lstStyle/>
                    <a:p>
                      <a:pPr algn="l" fontAlgn="b"/>
                      <a:r>
                        <a:rPr lang="en-US" sz="2800" b="1" i="0" u="none" strike="noStrike" dirty="0">
                          <a:solidFill>
                            <a:srgbClr val="002060"/>
                          </a:solidFill>
                          <a:effectLst/>
                          <a:latin typeface="Aptos Narrow" panose="020B0004020202020204" pitchFamily="34" charset="0"/>
                        </a:rPr>
                        <a:t>Acts 19:1</a:t>
                      </a:r>
                    </a:p>
                  </a:txBody>
                  <a:tcPr marL="9525" marR="9525" marT="9525" marB="0" anchor="ctr"/>
                </a:tc>
                <a:extLst>
                  <a:ext uri="{0D108BD9-81ED-4DB2-BD59-A6C34878D82A}">
                    <a16:rowId xmlns:a16="http://schemas.microsoft.com/office/drawing/2014/main" val="4109495734"/>
                  </a:ext>
                </a:extLst>
              </a:tr>
              <a:tr h="370840">
                <a:tc>
                  <a:txBody>
                    <a:bodyPr/>
                    <a:lstStyle/>
                    <a:p>
                      <a:pPr algn="l" fontAlgn="b"/>
                      <a:endParaRPr lang="en-US" sz="2800" b="1" i="0" u="none" strike="noStrike" dirty="0">
                        <a:solidFill>
                          <a:srgbClr val="002060"/>
                        </a:solidFill>
                        <a:effectLst/>
                        <a:latin typeface="Aptos Narrow" panose="020B0004020202020204" pitchFamily="34" charset="0"/>
                      </a:endParaRPr>
                    </a:p>
                  </a:txBody>
                  <a:tcPr marL="9525" marR="9525" marT="9525" marB="0" anchor="ctr"/>
                </a:tc>
                <a:tc>
                  <a:txBody>
                    <a:bodyPr/>
                    <a:lstStyle/>
                    <a:p>
                      <a:pPr algn="l" fontAlgn="b"/>
                      <a:r>
                        <a:rPr lang="en-US" sz="2800" b="1" i="0" u="none" strike="noStrike">
                          <a:solidFill>
                            <a:srgbClr val="002060"/>
                          </a:solidFill>
                          <a:effectLst/>
                          <a:latin typeface="Aptos Narrow" panose="020B0004020202020204" pitchFamily="34" charset="0"/>
                        </a:rPr>
                        <a:t>Conversion of incomplete disciples</a:t>
                      </a:r>
                    </a:p>
                  </a:txBody>
                  <a:tcPr marL="9525" marR="9525" marT="9525" marB="0" anchor="ctr"/>
                </a:tc>
                <a:tc>
                  <a:txBody>
                    <a:bodyPr/>
                    <a:lstStyle/>
                    <a:p>
                      <a:pPr algn="l" fontAlgn="b"/>
                      <a:r>
                        <a:rPr lang="en-US" sz="2800" b="1" i="0" u="none" strike="noStrike">
                          <a:solidFill>
                            <a:srgbClr val="002060"/>
                          </a:solidFill>
                          <a:effectLst/>
                          <a:latin typeface="Aptos Narrow" panose="020B0004020202020204" pitchFamily="34" charset="0"/>
                        </a:rPr>
                        <a:t>Acts 19:1-7</a:t>
                      </a:r>
                    </a:p>
                  </a:txBody>
                  <a:tcPr marL="9525" marR="9525" marT="9525" marB="0" anchor="ctr"/>
                </a:tc>
                <a:extLst>
                  <a:ext uri="{0D108BD9-81ED-4DB2-BD59-A6C34878D82A}">
                    <a16:rowId xmlns:a16="http://schemas.microsoft.com/office/drawing/2014/main" val="1041546203"/>
                  </a:ext>
                </a:extLst>
              </a:tr>
              <a:tr h="370840">
                <a:tc>
                  <a:txBody>
                    <a:bodyPr/>
                    <a:lstStyle/>
                    <a:p>
                      <a:pPr algn="l" fontAlgn="b"/>
                      <a:endParaRPr lang="en-US" sz="2800" b="1" i="0" u="none" strike="noStrike">
                        <a:solidFill>
                          <a:srgbClr val="002060"/>
                        </a:solidFill>
                        <a:effectLst/>
                        <a:latin typeface="Aptos Narrow" panose="020B0004020202020204" pitchFamily="34" charset="0"/>
                      </a:endParaRPr>
                    </a:p>
                  </a:txBody>
                  <a:tcPr marL="9525" marR="9525" marT="9525" marB="0" anchor="ctr"/>
                </a:tc>
                <a:tc>
                  <a:txBody>
                    <a:bodyPr/>
                    <a:lstStyle/>
                    <a:p>
                      <a:pPr algn="l" fontAlgn="b"/>
                      <a:r>
                        <a:rPr lang="en-US" sz="2800" b="1" i="0" u="none" strike="noStrike" dirty="0">
                          <a:solidFill>
                            <a:srgbClr val="002060"/>
                          </a:solidFill>
                          <a:effectLst/>
                          <a:latin typeface="Aptos Narrow" panose="020B0004020202020204" pitchFamily="34" charset="0"/>
                        </a:rPr>
                        <a:t>3 months in synagogue</a:t>
                      </a:r>
                    </a:p>
                  </a:txBody>
                  <a:tcPr marL="9525" marR="9525" marT="9525" marB="0" anchor="ctr"/>
                </a:tc>
                <a:tc>
                  <a:txBody>
                    <a:bodyPr/>
                    <a:lstStyle/>
                    <a:p>
                      <a:pPr algn="l" fontAlgn="b"/>
                      <a:r>
                        <a:rPr lang="en-US" sz="2800" b="1" i="0" u="none" strike="noStrike">
                          <a:solidFill>
                            <a:srgbClr val="002060"/>
                          </a:solidFill>
                          <a:effectLst/>
                          <a:latin typeface="Aptos Narrow" panose="020B0004020202020204" pitchFamily="34" charset="0"/>
                        </a:rPr>
                        <a:t>Acts 19:8</a:t>
                      </a:r>
                    </a:p>
                  </a:txBody>
                  <a:tcPr marL="9525" marR="9525" marT="9525" marB="0" anchor="ctr"/>
                </a:tc>
                <a:extLst>
                  <a:ext uri="{0D108BD9-81ED-4DB2-BD59-A6C34878D82A}">
                    <a16:rowId xmlns:a16="http://schemas.microsoft.com/office/drawing/2014/main" val="280364512"/>
                  </a:ext>
                </a:extLst>
              </a:tr>
              <a:tr h="370840">
                <a:tc>
                  <a:txBody>
                    <a:bodyPr/>
                    <a:lstStyle/>
                    <a:p>
                      <a:pPr algn="l" fontAlgn="b"/>
                      <a:endParaRPr lang="en-US" sz="2800" b="1" i="0" u="none" strike="noStrike">
                        <a:solidFill>
                          <a:srgbClr val="002060"/>
                        </a:solidFill>
                        <a:effectLst/>
                        <a:latin typeface="Aptos Narrow" panose="020B0004020202020204" pitchFamily="34" charset="0"/>
                      </a:endParaRPr>
                    </a:p>
                  </a:txBody>
                  <a:tcPr marL="9525" marR="9525" marT="9525" marB="0" anchor="ctr"/>
                </a:tc>
                <a:tc>
                  <a:txBody>
                    <a:bodyPr/>
                    <a:lstStyle/>
                    <a:p>
                      <a:pPr algn="l" fontAlgn="b"/>
                      <a:r>
                        <a:rPr lang="en-US" sz="2800" b="1" i="0" u="none" strike="noStrike" dirty="0">
                          <a:solidFill>
                            <a:srgbClr val="002060"/>
                          </a:solidFill>
                          <a:effectLst/>
                          <a:latin typeface="Aptos Narrow" panose="020B0004020202020204" pitchFamily="34" charset="0"/>
                        </a:rPr>
                        <a:t>2 years in Hall of Tyrannus</a:t>
                      </a:r>
                    </a:p>
                  </a:txBody>
                  <a:tcPr marL="9525" marR="9525" marT="9525" marB="0" anchor="ctr"/>
                </a:tc>
                <a:tc>
                  <a:txBody>
                    <a:bodyPr/>
                    <a:lstStyle/>
                    <a:p>
                      <a:pPr algn="l" fontAlgn="b"/>
                      <a:r>
                        <a:rPr lang="en-US" sz="2800" b="1" i="0" u="none" strike="noStrike">
                          <a:solidFill>
                            <a:srgbClr val="002060"/>
                          </a:solidFill>
                          <a:effectLst/>
                          <a:latin typeface="Aptos Narrow" panose="020B0004020202020204" pitchFamily="34" charset="0"/>
                        </a:rPr>
                        <a:t>Acts 19-9-10</a:t>
                      </a:r>
                    </a:p>
                  </a:txBody>
                  <a:tcPr marL="9525" marR="9525" marT="9525" marB="0" anchor="ctr"/>
                </a:tc>
                <a:extLst>
                  <a:ext uri="{0D108BD9-81ED-4DB2-BD59-A6C34878D82A}">
                    <a16:rowId xmlns:a16="http://schemas.microsoft.com/office/drawing/2014/main" val="2109287736"/>
                  </a:ext>
                </a:extLst>
              </a:tr>
              <a:tr h="370840">
                <a:tc>
                  <a:txBody>
                    <a:bodyPr/>
                    <a:lstStyle/>
                    <a:p>
                      <a:pPr algn="l" fontAlgn="b"/>
                      <a:r>
                        <a:rPr lang="en-US" sz="2800" b="1" i="0" u="none" strike="noStrike">
                          <a:solidFill>
                            <a:srgbClr val="002060"/>
                          </a:solidFill>
                          <a:effectLst/>
                          <a:latin typeface="Aptos Narrow" panose="020B0004020202020204" pitchFamily="34" charset="0"/>
                        </a:rPr>
                        <a:t>Winter AD 52-53</a:t>
                      </a:r>
                    </a:p>
                  </a:txBody>
                  <a:tcPr marL="9525" marR="9525" marT="9525" marB="0" anchor="ctr"/>
                </a:tc>
                <a:tc>
                  <a:txBody>
                    <a:bodyPr/>
                    <a:lstStyle/>
                    <a:p>
                      <a:pPr algn="l" fontAlgn="b"/>
                      <a:r>
                        <a:rPr lang="en-US" sz="2800" b="1" i="0" u="none" strike="noStrike">
                          <a:solidFill>
                            <a:srgbClr val="002060"/>
                          </a:solidFill>
                          <a:effectLst/>
                          <a:latin typeface="Aptos Narrow" panose="020B0004020202020204" pitchFamily="34" charset="0"/>
                        </a:rPr>
                        <a:t>Ephesian missionary outreach</a:t>
                      </a:r>
                    </a:p>
                  </a:txBody>
                  <a:tcPr marL="9525" marR="9525" marT="9525" marB="0" anchor="ctr"/>
                </a:tc>
                <a:tc>
                  <a:txBody>
                    <a:bodyPr/>
                    <a:lstStyle/>
                    <a:p>
                      <a:pPr algn="l" fontAlgn="b"/>
                      <a:r>
                        <a:rPr lang="en-US" sz="2800" b="1" i="0" u="none" strike="noStrike">
                          <a:solidFill>
                            <a:srgbClr val="002060"/>
                          </a:solidFill>
                          <a:effectLst/>
                          <a:latin typeface="Aptos Narrow" panose="020B0004020202020204" pitchFamily="34" charset="0"/>
                        </a:rPr>
                        <a:t>Acts 19:10</a:t>
                      </a:r>
                    </a:p>
                  </a:txBody>
                  <a:tcPr marL="9525" marR="9525" marT="9525" marB="0" anchor="ctr"/>
                </a:tc>
                <a:extLst>
                  <a:ext uri="{0D108BD9-81ED-4DB2-BD59-A6C34878D82A}">
                    <a16:rowId xmlns:a16="http://schemas.microsoft.com/office/drawing/2014/main" val="2110025384"/>
                  </a:ext>
                </a:extLst>
              </a:tr>
              <a:tr h="370840">
                <a:tc>
                  <a:txBody>
                    <a:bodyPr/>
                    <a:lstStyle/>
                    <a:p>
                      <a:pPr algn="l" fontAlgn="b"/>
                      <a:endParaRPr lang="en-US" sz="2800" b="1" i="0" u="none" strike="noStrike">
                        <a:solidFill>
                          <a:srgbClr val="002060"/>
                        </a:solidFill>
                        <a:effectLst/>
                        <a:latin typeface="Aptos Narrow" panose="020B0004020202020204" pitchFamily="34" charset="0"/>
                      </a:endParaRPr>
                    </a:p>
                  </a:txBody>
                  <a:tcPr marL="9525" marR="9525" marT="9525" marB="0" anchor="ctr"/>
                </a:tc>
                <a:tc>
                  <a:txBody>
                    <a:bodyPr/>
                    <a:lstStyle/>
                    <a:p>
                      <a:pPr algn="l" fontAlgn="b"/>
                      <a:r>
                        <a:rPr lang="en-US" sz="2800" b="1" i="0" u="none" strike="noStrike">
                          <a:solidFill>
                            <a:srgbClr val="002060"/>
                          </a:solidFill>
                          <a:effectLst/>
                          <a:latin typeface="Aptos Narrow" panose="020B0004020202020204" pitchFamily="34" charset="0"/>
                        </a:rPr>
                        <a:t>Ephesian church grows</a:t>
                      </a:r>
                    </a:p>
                  </a:txBody>
                  <a:tcPr marL="9525" marR="9525" marT="9525" marB="0" anchor="ctr"/>
                </a:tc>
                <a:tc>
                  <a:txBody>
                    <a:bodyPr/>
                    <a:lstStyle/>
                    <a:p>
                      <a:pPr algn="l" fontAlgn="b"/>
                      <a:r>
                        <a:rPr lang="en-US" sz="2800" b="1" i="0" u="none" strike="noStrike">
                          <a:solidFill>
                            <a:srgbClr val="002060"/>
                          </a:solidFill>
                          <a:effectLst/>
                          <a:latin typeface="Aptos Narrow" panose="020B0004020202020204" pitchFamily="34" charset="0"/>
                        </a:rPr>
                        <a:t>Acts 19:20</a:t>
                      </a:r>
                    </a:p>
                  </a:txBody>
                  <a:tcPr marL="9525" marR="9525" marT="9525" marB="0" anchor="ctr"/>
                </a:tc>
                <a:extLst>
                  <a:ext uri="{0D108BD9-81ED-4DB2-BD59-A6C34878D82A}">
                    <a16:rowId xmlns:a16="http://schemas.microsoft.com/office/drawing/2014/main" val="3629046118"/>
                  </a:ext>
                </a:extLst>
              </a:tr>
              <a:tr h="370840">
                <a:tc>
                  <a:txBody>
                    <a:bodyPr/>
                    <a:lstStyle/>
                    <a:p>
                      <a:pPr algn="l" fontAlgn="b"/>
                      <a:r>
                        <a:rPr lang="en-US" sz="2800" b="1" i="0" u="none" strike="noStrike">
                          <a:solidFill>
                            <a:srgbClr val="002060"/>
                          </a:solidFill>
                          <a:effectLst/>
                          <a:latin typeface="Aptos Narrow" panose="020B0004020202020204" pitchFamily="34" charset="0"/>
                        </a:rPr>
                        <a:t>Spring AD 53</a:t>
                      </a:r>
                    </a:p>
                  </a:txBody>
                  <a:tcPr marL="9525" marR="9525" marT="9525" marB="0" anchor="ctr"/>
                </a:tc>
                <a:tc>
                  <a:txBody>
                    <a:bodyPr/>
                    <a:lstStyle/>
                    <a:p>
                      <a:pPr algn="l" fontAlgn="b"/>
                      <a:r>
                        <a:rPr lang="en-US" sz="2800" b="1" i="0" u="none" strike="noStrike">
                          <a:solidFill>
                            <a:srgbClr val="002060"/>
                          </a:solidFill>
                          <a:effectLst/>
                          <a:latin typeface="Aptos Narrow" panose="020B0004020202020204" pitchFamily="34" charset="0"/>
                        </a:rPr>
                        <a:t>Epaphras starts Colossian church</a:t>
                      </a:r>
                    </a:p>
                  </a:txBody>
                  <a:tcPr marL="9525" marR="9525" marT="9525" marB="0" anchor="ctr"/>
                </a:tc>
                <a:tc>
                  <a:txBody>
                    <a:bodyPr/>
                    <a:lstStyle/>
                    <a:p>
                      <a:pPr algn="l" fontAlgn="b"/>
                      <a:r>
                        <a:rPr lang="en-US" sz="2800" b="1" i="0" u="none" strike="noStrike">
                          <a:solidFill>
                            <a:srgbClr val="002060"/>
                          </a:solidFill>
                          <a:effectLst/>
                          <a:latin typeface="Aptos Narrow" panose="020B0004020202020204" pitchFamily="34" charset="0"/>
                        </a:rPr>
                        <a:t>Colossians 1:7</a:t>
                      </a:r>
                    </a:p>
                  </a:txBody>
                  <a:tcPr marL="9525" marR="9525" marT="9525" marB="0" anchor="ctr"/>
                </a:tc>
                <a:extLst>
                  <a:ext uri="{0D108BD9-81ED-4DB2-BD59-A6C34878D82A}">
                    <a16:rowId xmlns:a16="http://schemas.microsoft.com/office/drawing/2014/main" val="871433508"/>
                  </a:ext>
                </a:extLst>
              </a:tr>
              <a:tr h="370840">
                <a:tc>
                  <a:txBody>
                    <a:bodyPr/>
                    <a:lstStyle/>
                    <a:p>
                      <a:pPr algn="l" fontAlgn="b"/>
                      <a:endParaRPr lang="en-US" sz="2800" b="1" i="0" u="none" strike="noStrike">
                        <a:solidFill>
                          <a:srgbClr val="002060"/>
                        </a:solidFill>
                        <a:effectLst/>
                        <a:latin typeface="Aptos Narrow" panose="020B0004020202020204" pitchFamily="34" charset="0"/>
                      </a:endParaRPr>
                    </a:p>
                  </a:txBody>
                  <a:tcPr marL="9525" marR="9525" marT="9525" marB="0" anchor="ctr"/>
                </a:tc>
                <a:tc>
                  <a:txBody>
                    <a:bodyPr/>
                    <a:lstStyle/>
                    <a:p>
                      <a:pPr algn="l" fontAlgn="b"/>
                      <a:r>
                        <a:rPr lang="en-US" sz="2800" b="1" i="0" u="none" strike="noStrike">
                          <a:solidFill>
                            <a:srgbClr val="002060"/>
                          </a:solidFill>
                          <a:effectLst/>
                          <a:latin typeface="Aptos Narrow" panose="020B0004020202020204" pitchFamily="34" charset="0"/>
                        </a:rPr>
                        <a:t>Hieropolis and Laodicea</a:t>
                      </a:r>
                    </a:p>
                  </a:txBody>
                  <a:tcPr marL="9525" marR="9525" marT="9525" marB="0" anchor="ctr"/>
                </a:tc>
                <a:tc>
                  <a:txBody>
                    <a:bodyPr/>
                    <a:lstStyle/>
                    <a:p>
                      <a:pPr algn="l" fontAlgn="b"/>
                      <a:r>
                        <a:rPr lang="en-US" sz="2800" b="1" i="0" u="none" strike="noStrike" dirty="0">
                          <a:solidFill>
                            <a:srgbClr val="002060"/>
                          </a:solidFill>
                          <a:effectLst/>
                          <a:latin typeface="Aptos Narrow" panose="020B0004020202020204" pitchFamily="34" charset="0"/>
                        </a:rPr>
                        <a:t>Colossians 4:12</a:t>
                      </a:r>
                    </a:p>
                  </a:txBody>
                  <a:tcPr marL="9525" marR="9525" marT="9525" marB="0" anchor="ctr"/>
                </a:tc>
                <a:extLst>
                  <a:ext uri="{0D108BD9-81ED-4DB2-BD59-A6C34878D82A}">
                    <a16:rowId xmlns:a16="http://schemas.microsoft.com/office/drawing/2014/main" val="710491849"/>
                  </a:ext>
                </a:extLst>
              </a:tr>
            </a:tbl>
          </a:graphicData>
        </a:graphic>
      </p:graphicFrame>
    </p:spTree>
    <p:extLst>
      <p:ext uri="{BB962C8B-B14F-4D97-AF65-F5344CB8AC3E}">
        <p14:creationId xmlns:p14="http://schemas.microsoft.com/office/powerpoint/2010/main" val="3946808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102434"/>
            <a:ext cx="8229600" cy="563562"/>
          </a:xfrm>
        </p:spPr>
        <p:txBody>
          <a:bodyPr>
            <a:normAutofit fontScale="90000"/>
          </a:bodyPr>
          <a:lstStyle/>
          <a:p>
            <a:pPr algn="ctr"/>
            <a:r>
              <a:rPr lang="en-US" dirty="0"/>
              <a:t>Jews and “Magic”</a:t>
            </a:r>
          </a:p>
        </p:txBody>
      </p:sp>
      <p:sp>
        <p:nvSpPr>
          <p:cNvPr id="6" name="Content Placeholder 5"/>
          <p:cNvSpPr>
            <a:spLocks noGrp="1"/>
          </p:cNvSpPr>
          <p:nvPr>
            <p:ph idx="1"/>
          </p:nvPr>
        </p:nvSpPr>
        <p:spPr>
          <a:xfrm>
            <a:off x="612742" y="802064"/>
            <a:ext cx="10784264" cy="5715000"/>
          </a:xfrm>
        </p:spPr>
        <p:txBody>
          <a:bodyPr anchor="ctr"/>
          <a:lstStyle/>
          <a:p>
            <a:pPr marL="0" indent="0">
              <a:buNone/>
            </a:pPr>
            <a:r>
              <a:rPr lang="en-US" i="1" dirty="0"/>
              <a:t>“He put a ring that had a root of one of those sorts mentioned by Solomon to the nostrils of the demoniac, after which he drew out the demon through his nostrils, and when the man fell down immediately, he abjured him to return into him no more, making still mention of Solomon, and reciting the incantations which he </a:t>
            </a:r>
            <a:br>
              <a:rPr lang="en-US" i="1" dirty="0"/>
            </a:br>
            <a:r>
              <a:rPr lang="en-US" i="1" dirty="0"/>
              <a:t>composed.”  </a:t>
            </a:r>
            <a:r>
              <a:rPr lang="en-US" sz="2800" dirty="0">
                <a:solidFill>
                  <a:schemeClr val="tx2">
                    <a:lumMod val="60000"/>
                    <a:lumOff val="40000"/>
                  </a:schemeClr>
                </a:solidFill>
              </a:rPr>
              <a:t>Flavius Josephus, </a:t>
            </a:r>
            <a:r>
              <a:rPr lang="en-US" sz="2800" i="1" dirty="0">
                <a:solidFill>
                  <a:schemeClr val="tx2">
                    <a:lumMod val="60000"/>
                    <a:lumOff val="40000"/>
                  </a:schemeClr>
                </a:solidFill>
              </a:rPr>
              <a:t>Antiquities of the Jews</a:t>
            </a:r>
            <a:br>
              <a:rPr lang="en-US" sz="2800" dirty="0">
                <a:solidFill>
                  <a:schemeClr val="tx2">
                    <a:lumMod val="60000"/>
                    <a:lumOff val="40000"/>
                  </a:schemeClr>
                </a:solidFill>
              </a:rPr>
            </a:br>
            <a:r>
              <a:rPr lang="en-US" sz="2800" dirty="0">
                <a:solidFill>
                  <a:schemeClr val="tx2">
                    <a:lumMod val="60000"/>
                    <a:lumOff val="40000"/>
                  </a:schemeClr>
                </a:solidFill>
              </a:rPr>
              <a:t>Book VIII, Chapter 2, Paragraph 5</a:t>
            </a:r>
          </a:p>
        </p:txBody>
      </p:sp>
      <p:pic>
        <p:nvPicPr>
          <p:cNvPr id="3" name="Picture 2" descr="A close up of a round object&#10;&#10;Description automatically generated">
            <a:extLst>
              <a:ext uri="{FF2B5EF4-FFF2-40B4-BE49-F238E27FC236}">
                <a16:creationId xmlns:a16="http://schemas.microsoft.com/office/drawing/2014/main" id="{45DD2F16-3C2D-B103-8BB8-D8A8C12275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5530" y="4044099"/>
            <a:ext cx="1433728" cy="271146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p:txBody>
          <a:bodyPr anchor="t"/>
          <a:lstStyle/>
          <a:p>
            <a:pPr algn="ctr"/>
            <a:r>
              <a:rPr lang="en-US" dirty="0"/>
              <a:t>Avoiding Phony Power</a:t>
            </a:r>
          </a:p>
        </p:txBody>
      </p:sp>
      <p:sp>
        <p:nvSpPr>
          <p:cNvPr id="13318" name="AutoShape 6"/>
          <p:cNvSpPr>
            <a:spLocks noChangeArrowheads="1"/>
          </p:cNvSpPr>
          <p:nvPr/>
        </p:nvSpPr>
        <p:spPr bwMode="gray">
          <a:xfrm>
            <a:off x="3352800" y="1066800"/>
            <a:ext cx="5410200" cy="457200"/>
          </a:xfrm>
          <a:prstGeom prst="roundRect">
            <a:avLst>
              <a:gd name="adj" fmla="val 49106"/>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a:outerShdw dist="107763" dir="2700000" algn="ctr" rotWithShape="0">
              <a:srgbClr val="000000">
                <a:alpha val="50000"/>
              </a:srgbClr>
            </a:outerShdw>
          </a:effectLst>
        </p:spPr>
        <p:txBody>
          <a:bodyPr wrap="none" anchor="ctr"/>
          <a:lstStyle/>
          <a:p>
            <a:r>
              <a:rPr lang="en-US" sz="2400" b="1" dirty="0"/>
              <a:t>1. It’s Relationship, Not Formula</a:t>
            </a:r>
            <a:r>
              <a:rPr lang="en-US" sz="2400" dirty="0"/>
              <a:t> </a:t>
            </a:r>
          </a:p>
        </p:txBody>
      </p:sp>
      <p:sp>
        <p:nvSpPr>
          <p:cNvPr id="13319" name="AutoShape 7"/>
          <p:cNvSpPr>
            <a:spLocks noChangeArrowheads="1"/>
          </p:cNvSpPr>
          <p:nvPr/>
        </p:nvSpPr>
        <p:spPr bwMode="gray">
          <a:xfrm>
            <a:off x="3352800" y="1676400"/>
            <a:ext cx="5410200" cy="457200"/>
          </a:xfrm>
          <a:prstGeom prst="roundRect">
            <a:avLst>
              <a:gd name="adj" fmla="val 49106"/>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28575">
            <a:solidFill>
              <a:schemeClr val="tx1"/>
            </a:solidFill>
            <a:round/>
            <a:headEnd/>
            <a:tailEnd/>
          </a:ln>
          <a:effectLst>
            <a:outerShdw dist="107763" dir="2700000" algn="ctr" rotWithShape="0">
              <a:srgbClr val="000000">
                <a:alpha val="50000"/>
              </a:srgbClr>
            </a:outerShdw>
          </a:effectLst>
        </p:spPr>
        <p:txBody>
          <a:bodyPr wrap="none" anchor="ctr"/>
          <a:lstStyle/>
          <a:p>
            <a:r>
              <a:rPr lang="en-US" sz="2400" b="1" dirty="0"/>
              <a:t>2. It’s Faith, Not Ritual</a:t>
            </a:r>
            <a:r>
              <a:rPr lang="en-US" sz="2400" dirty="0"/>
              <a:t> </a:t>
            </a:r>
          </a:p>
        </p:txBody>
      </p:sp>
      <p:pic>
        <p:nvPicPr>
          <p:cNvPr id="13" name="Picture 12" descr="sons-of-sceva.png"/>
          <p:cNvPicPr>
            <a:picLocks noChangeAspect="1"/>
          </p:cNvPicPr>
          <p:nvPr/>
        </p:nvPicPr>
        <p:blipFill>
          <a:blip r:embed="rId2" cstate="print"/>
          <a:stretch>
            <a:fillRect/>
          </a:stretch>
        </p:blipFill>
        <p:spPr>
          <a:xfrm>
            <a:off x="1077010" y="2545764"/>
            <a:ext cx="3837890" cy="4312236"/>
          </a:xfrm>
          <a:prstGeom prst="rect">
            <a:avLst/>
          </a:prstGeom>
        </p:spPr>
      </p:pic>
      <p:grpSp>
        <p:nvGrpSpPr>
          <p:cNvPr id="7" name="Group 6"/>
          <p:cNvGrpSpPr>
            <a:grpSpLocks/>
          </p:cNvGrpSpPr>
          <p:nvPr/>
        </p:nvGrpSpPr>
        <p:grpSpPr bwMode="auto">
          <a:xfrm>
            <a:off x="681718" y="1905000"/>
            <a:ext cx="1413782" cy="1429472"/>
            <a:chOff x="2200" y="1611"/>
            <a:chExt cx="1398" cy="1415"/>
          </a:xfrm>
        </p:grpSpPr>
        <p:sp>
          <p:nvSpPr>
            <p:cNvPr id="8" name="Oval 7"/>
            <p:cNvSpPr>
              <a:spLocks noChangeArrowheads="1"/>
            </p:cNvSpPr>
            <p:nvPr/>
          </p:nvSpPr>
          <p:spPr bwMode="gray">
            <a:xfrm>
              <a:off x="2200" y="1611"/>
              <a:ext cx="257" cy="1414"/>
            </a:xfrm>
            <a:prstGeom prst="ellipse">
              <a:avLst/>
            </a:prstGeom>
            <a:gradFill rotWithShape="1">
              <a:gsLst>
                <a:gs pos="0">
                  <a:schemeClr val="accent1">
                    <a:gamma/>
                    <a:tint val="0"/>
                    <a:invGamma/>
                  </a:schemeClr>
                </a:gs>
                <a:gs pos="50000">
                  <a:schemeClr val="accent1"/>
                </a:gs>
                <a:gs pos="100000">
                  <a:schemeClr val="accent1">
                    <a:gamma/>
                    <a:tint val="0"/>
                    <a:invGamma/>
                  </a:schemeClr>
                </a:gs>
              </a:gsLst>
              <a:lin ang="2700000" scaled="1"/>
            </a:gradFill>
            <a:ln w="38100" algn="ctr">
              <a:noFill/>
              <a:round/>
              <a:headEnd/>
              <a:tailEnd/>
            </a:ln>
            <a:effectLst/>
          </p:spPr>
          <p:txBody>
            <a:bodyPr wrap="none" anchor="ctr">
              <a:spAutoFit/>
            </a:bodyPr>
            <a:lstStyle/>
            <a:p>
              <a:endParaRPr lang="en-US" sz="6000" b="1">
                <a:solidFill>
                  <a:schemeClr val="bg1"/>
                </a:solidFill>
              </a:endParaRPr>
            </a:p>
          </p:txBody>
        </p:sp>
        <p:sp>
          <p:nvSpPr>
            <p:cNvPr id="9" name="Oval 8"/>
            <p:cNvSpPr>
              <a:spLocks noChangeArrowheads="1"/>
            </p:cNvSpPr>
            <p:nvPr/>
          </p:nvSpPr>
          <p:spPr bwMode="gray">
            <a:xfrm>
              <a:off x="2200" y="1611"/>
              <a:ext cx="257" cy="1414"/>
            </a:xfrm>
            <a:prstGeom prst="ellipse">
              <a:avLst/>
            </a:prstGeom>
            <a:gradFill rotWithShape="1">
              <a:gsLst>
                <a:gs pos="0">
                  <a:schemeClr val="accent1">
                    <a:gamma/>
                    <a:tint val="57255"/>
                    <a:invGamma/>
                  </a:schemeClr>
                </a:gs>
                <a:gs pos="100000">
                  <a:schemeClr val="accent1"/>
                </a:gs>
              </a:gsLst>
              <a:lin ang="2700000" scaled="1"/>
            </a:gradFill>
            <a:ln w="38100" algn="ctr">
              <a:noFill/>
              <a:round/>
              <a:headEnd/>
              <a:tailEnd/>
            </a:ln>
            <a:effectLst/>
          </p:spPr>
          <p:txBody>
            <a:bodyPr wrap="none" anchor="ctr">
              <a:spAutoFit/>
            </a:bodyPr>
            <a:lstStyle/>
            <a:p>
              <a:endParaRPr lang="en-US" sz="6000" b="1">
                <a:solidFill>
                  <a:schemeClr val="bg1"/>
                </a:solidFill>
              </a:endParaRPr>
            </a:p>
          </p:txBody>
        </p:sp>
        <p:sp>
          <p:nvSpPr>
            <p:cNvPr id="10" name="Oval 9"/>
            <p:cNvSpPr>
              <a:spLocks noChangeArrowheads="1"/>
            </p:cNvSpPr>
            <p:nvPr/>
          </p:nvSpPr>
          <p:spPr bwMode="gray">
            <a:xfrm>
              <a:off x="2298" y="1611"/>
              <a:ext cx="1300" cy="1414"/>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headEnd/>
              <a:tailEnd/>
            </a:ln>
            <a:effectLst/>
          </p:spPr>
          <p:txBody>
            <a:bodyPr anchor="ctr">
              <a:spAutoFit/>
            </a:bodyPr>
            <a:lstStyle/>
            <a:p>
              <a:endParaRPr lang="en-US" sz="6000" b="1">
                <a:solidFill>
                  <a:schemeClr val="bg1"/>
                </a:solidFill>
              </a:endParaRPr>
            </a:p>
          </p:txBody>
        </p:sp>
        <p:sp>
          <p:nvSpPr>
            <p:cNvPr id="11" name="Oval 10"/>
            <p:cNvSpPr>
              <a:spLocks noChangeArrowheads="1"/>
            </p:cNvSpPr>
            <p:nvPr/>
          </p:nvSpPr>
          <p:spPr bwMode="gray">
            <a:xfrm>
              <a:off x="2298" y="1611"/>
              <a:ext cx="1300" cy="1414"/>
            </a:xfrm>
            <a:prstGeom prst="ellipse">
              <a:avLst/>
            </a:prstGeom>
            <a:gradFill rotWithShape="1">
              <a:gsLst>
                <a:gs pos="0">
                  <a:schemeClr val="accent1"/>
                </a:gs>
                <a:gs pos="100000">
                  <a:schemeClr val="accent1">
                    <a:gamma/>
                    <a:shade val="48627"/>
                    <a:invGamma/>
                  </a:schemeClr>
                </a:gs>
              </a:gsLst>
              <a:lin ang="2700000" scaled="1"/>
            </a:gradFill>
            <a:ln w="38100" algn="ctr">
              <a:noFill/>
              <a:round/>
              <a:headEnd/>
              <a:tailEnd/>
            </a:ln>
            <a:effectLst/>
          </p:spPr>
          <p:txBody>
            <a:bodyPr anchor="ctr">
              <a:spAutoFit/>
            </a:bodyPr>
            <a:lstStyle/>
            <a:p>
              <a:endParaRPr lang="en-US" sz="6000" b="1">
                <a:solidFill>
                  <a:schemeClr val="bg1"/>
                </a:solidFill>
              </a:endParaRPr>
            </a:p>
          </p:txBody>
        </p:sp>
        <p:sp>
          <p:nvSpPr>
            <p:cNvPr id="12" name="Oval 11"/>
            <p:cNvSpPr>
              <a:spLocks noChangeArrowheads="1"/>
            </p:cNvSpPr>
            <p:nvPr/>
          </p:nvSpPr>
          <p:spPr bwMode="gray">
            <a:xfrm>
              <a:off x="2363" y="1612"/>
              <a:ext cx="1170" cy="1414"/>
            </a:xfrm>
            <a:prstGeom prst="ellipse">
              <a:avLst/>
            </a:prstGeom>
            <a:gradFill rotWithShape="1">
              <a:gsLst>
                <a:gs pos="0">
                  <a:schemeClr val="accent1">
                    <a:gamma/>
                    <a:shade val="46275"/>
                    <a:invGamma/>
                  </a:schemeClr>
                </a:gs>
                <a:gs pos="100000">
                  <a:schemeClr val="accent1"/>
                </a:gs>
              </a:gsLst>
              <a:lin ang="5400000" scaled="1"/>
            </a:gradFill>
            <a:ln w="38100" algn="ctr">
              <a:noFill/>
              <a:round/>
              <a:headEnd/>
              <a:tailEnd/>
            </a:ln>
            <a:effectLst/>
          </p:spPr>
          <p:txBody>
            <a:bodyPr anchor="ctr">
              <a:spAutoFit/>
            </a:bodyPr>
            <a:lstStyle/>
            <a:p>
              <a:pPr algn="ctr"/>
              <a:r>
                <a:rPr lang="en-US" sz="6000" b="1" dirty="0">
                  <a:solidFill>
                    <a:schemeClr val="bg1"/>
                  </a:solidFill>
                </a:rPr>
                <a:t>7</a:t>
              </a:r>
            </a:p>
          </p:txBody>
        </p:sp>
      </p:grpSp>
      <p:sp>
        <p:nvSpPr>
          <p:cNvPr id="14" name="TextBox 13"/>
          <p:cNvSpPr txBox="1"/>
          <p:nvPr/>
        </p:nvSpPr>
        <p:spPr>
          <a:xfrm>
            <a:off x="5007477" y="2209801"/>
            <a:ext cx="6022803" cy="4524315"/>
          </a:xfrm>
          <a:prstGeom prst="rect">
            <a:avLst/>
          </a:prstGeom>
          <a:solidFill>
            <a:schemeClr val="tx2"/>
          </a:solidFill>
        </p:spPr>
        <p:txBody>
          <a:bodyPr wrap="square" rtlCol="0">
            <a:spAutoFit/>
          </a:bodyPr>
          <a:lstStyle/>
          <a:p>
            <a:pPr>
              <a:buFont typeface="Wingdings" pitchFamily="2" charset="2"/>
              <a:buChar char="ü"/>
            </a:pP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The “right” symbolic # </a:t>
            </a:r>
            <a:b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                              (3 +4)</a:t>
            </a:r>
          </a:p>
          <a:p>
            <a:pPr>
              <a:buFont typeface="Wingdings" pitchFamily="2" charset="2"/>
              <a:buChar char="ü"/>
            </a:pP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The “right” agents (sons)</a:t>
            </a:r>
          </a:p>
          <a:p>
            <a:pPr>
              <a:buFont typeface="Wingdings" pitchFamily="2" charset="2"/>
              <a:buChar char="ü"/>
            </a:pP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The “right” authority</a:t>
            </a:r>
            <a:b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chemeClr val="bg1"/>
                </a:solidFill>
                <a:latin typeface="Calibri" panose="020F0502020204030204" pitchFamily="34" charset="0"/>
                <a:ea typeface="Calibri" panose="020F0502020204030204" pitchFamily="34" charset="0"/>
                <a:cs typeface="Calibri" panose="020F0502020204030204" pitchFamily="34" charset="0"/>
              </a:rPr>
              <a:t>Sceva’s</a:t>
            </a: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 name </a:t>
            </a:r>
            <a:b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             means “prepared”</a:t>
            </a:r>
            <a:b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        Claimed to be a </a:t>
            </a:r>
            <a:b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             high priest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heckerboard(across)">
                                      <p:cBhvr>
                                        <p:cTn id="11" dur="2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iterate type="lt">
                                    <p:tmPct val="5000"/>
                                  </p:iterate>
                                  <p:childTnLst>
                                    <p:set>
                                      <p:cBhvr>
                                        <p:cTn id="15" dur="1" fill="hold">
                                          <p:stCondLst>
                                            <p:cond delay="0"/>
                                          </p:stCondLst>
                                        </p:cTn>
                                        <p:tgtEl>
                                          <p:spTgt spid="14">
                                            <p:txEl>
                                              <p:pRg st="0" end="0"/>
                                            </p:txEl>
                                          </p:spTgt>
                                        </p:tgtEl>
                                        <p:attrNameLst>
                                          <p:attrName>style.visibility</p:attrName>
                                        </p:attrNameLst>
                                      </p:cBhvr>
                                      <p:to>
                                        <p:strVal val="visible"/>
                                      </p:to>
                                    </p:set>
                                    <p:anim calcmode="lin" valueType="num">
                                      <p:cBhvr>
                                        <p:cTn id="16" dur="10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7" dur="1000" fill="hold"/>
                                        <p:tgtEl>
                                          <p:spTgt spid="14">
                                            <p:txEl>
                                              <p:pRg st="0" end="0"/>
                                            </p:txEl>
                                          </p:spTgt>
                                        </p:tgtEl>
                                        <p:attrNameLst>
                                          <p:attrName>ppt_h</p:attrName>
                                        </p:attrNameLst>
                                      </p:cBhvr>
                                      <p:tavLst>
                                        <p:tav tm="0">
                                          <p:val>
                                            <p:fltVal val="0"/>
                                          </p:val>
                                        </p:tav>
                                        <p:tav tm="100000">
                                          <p:val>
                                            <p:strVal val="#ppt_h"/>
                                          </p:val>
                                        </p:tav>
                                      </p:tavLst>
                                    </p:anim>
                                    <p:anim calcmode="lin" valueType="num">
                                      <p:cBhvr>
                                        <p:cTn id="18" dur="1000" fill="hold"/>
                                        <p:tgtEl>
                                          <p:spTgt spid="14">
                                            <p:txEl>
                                              <p:pRg st="0" end="0"/>
                                            </p:txEl>
                                          </p:spTgt>
                                        </p:tgtEl>
                                        <p:attrNameLst>
                                          <p:attrName>style.rotation</p:attrName>
                                        </p:attrNameLst>
                                      </p:cBhvr>
                                      <p:tavLst>
                                        <p:tav tm="0">
                                          <p:val>
                                            <p:fltVal val="90"/>
                                          </p:val>
                                        </p:tav>
                                        <p:tav tm="100000">
                                          <p:val>
                                            <p:fltVal val="0"/>
                                          </p:val>
                                        </p:tav>
                                      </p:tavLst>
                                    </p:anim>
                                    <p:animEffect transition="in" filter="fade">
                                      <p:cBhvr>
                                        <p:cTn id="19" dur="1000"/>
                                        <p:tgtEl>
                                          <p:spTgt spid="1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iterate type="lt">
                                    <p:tmPct val="5000"/>
                                  </p:iterate>
                                  <p:childTnLst>
                                    <p:set>
                                      <p:cBhvr>
                                        <p:cTn id="23" dur="1" fill="hold">
                                          <p:stCondLst>
                                            <p:cond delay="0"/>
                                          </p:stCondLst>
                                        </p:cTn>
                                        <p:tgtEl>
                                          <p:spTgt spid="14">
                                            <p:txEl>
                                              <p:pRg st="1" end="1"/>
                                            </p:txEl>
                                          </p:spTgt>
                                        </p:tgtEl>
                                        <p:attrNameLst>
                                          <p:attrName>style.visibility</p:attrName>
                                        </p:attrNameLst>
                                      </p:cBhvr>
                                      <p:to>
                                        <p:strVal val="visible"/>
                                      </p:to>
                                    </p:set>
                                    <p:anim calcmode="lin" valueType="num">
                                      <p:cBhvr>
                                        <p:cTn id="24" dur="10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25" dur="1000" fill="hold"/>
                                        <p:tgtEl>
                                          <p:spTgt spid="14">
                                            <p:txEl>
                                              <p:pRg st="1" end="1"/>
                                            </p:txEl>
                                          </p:spTgt>
                                        </p:tgtEl>
                                        <p:attrNameLst>
                                          <p:attrName>ppt_h</p:attrName>
                                        </p:attrNameLst>
                                      </p:cBhvr>
                                      <p:tavLst>
                                        <p:tav tm="0">
                                          <p:val>
                                            <p:fltVal val="0"/>
                                          </p:val>
                                        </p:tav>
                                        <p:tav tm="100000">
                                          <p:val>
                                            <p:strVal val="#ppt_h"/>
                                          </p:val>
                                        </p:tav>
                                      </p:tavLst>
                                    </p:anim>
                                    <p:anim calcmode="lin" valueType="num">
                                      <p:cBhvr>
                                        <p:cTn id="26" dur="1000" fill="hold"/>
                                        <p:tgtEl>
                                          <p:spTgt spid="14">
                                            <p:txEl>
                                              <p:pRg st="1" end="1"/>
                                            </p:txEl>
                                          </p:spTgt>
                                        </p:tgtEl>
                                        <p:attrNameLst>
                                          <p:attrName>style.rotation</p:attrName>
                                        </p:attrNameLst>
                                      </p:cBhvr>
                                      <p:tavLst>
                                        <p:tav tm="0">
                                          <p:val>
                                            <p:fltVal val="90"/>
                                          </p:val>
                                        </p:tav>
                                        <p:tav tm="100000">
                                          <p:val>
                                            <p:fltVal val="0"/>
                                          </p:val>
                                        </p:tav>
                                      </p:tavLst>
                                    </p:anim>
                                    <p:animEffect transition="in" filter="fade">
                                      <p:cBhvr>
                                        <p:cTn id="27" dur="1000"/>
                                        <p:tgtEl>
                                          <p:spTgt spid="1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iterate type="lt">
                                    <p:tmPct val="5000"/>
                                  </p:iterate>
                                  <p:childTnLst>
                                    <p:set>
                                      <p:cBhvr>
                                        <p:cTn id="31" dur="1" fill="hold">
                                          <p:stCondLst>
                                            <p:cond delay="0"/>
                                          </p:stCondLst>
                                        </p:cTn>
                                        <p:tgtEl>
                                          <p:spTgt spid="14">
                                            <p:txEl>
                                              <p:pRg st="2" end="2"/>
                                            </p:txEl>
                                          </p:spTgt>
                                        </p:tgtEl>
                                        <p:attrNameLst>
                                          <p:attrName>style.visibility</p:attrName>
                                        </p:attrNameLst>
                                      </p:cBhvr>
                                      <p:to>
                                        <p:strVal val="visible"/>
                                      </p:to>
                                    </p:set>
                                    <p:anim calcmode="lin" valueType="num">
                                      <p:cBhvr>
                                        <p:cTn id="32" dur="10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33" dur="1000" fill="hold"/>
                                        <p:tgtEl>
                                          <p:spTgt spid="14">
                                            <p:txEl>
                                              <p:pRg st="2" end="2"/>
                                            </p:txEl>
                                          </p:spTgt>
                                        </p:tgtEl>
                                        <p:attrNameLst>
                                          <p:attrName>ppt_h</p:attrName>
                                        </p:attrNameLst>
                                      </p:cBhvr>
                                      <p:tavLst>
                                        <p:tav tm="0">
                                          <p:val>
                                            <p:fltVal val="0"/>
                                          </p:val>
                                        </p:tav>
                                        <p:tav tm="100000">
                                          <p:val>
                                            <p:strVal val="#ppt_h"/>
                                          </p:val>
                                        </p:tav>
                                      </p:tavLst>
                                    </p:anim>
                                    <p:anim calcmode="lin" valueType="num">
                                      <p:cBhvr>
                                        <p:cTn id="34" dur="1000" fill="hold"/>
                                        <p:tgtEl>
                                          <p:spTgt spid="14">
                                            <p:txEl>
                                              <p:pRg st="2" end="2"/>
                                            </p:txEl>
                                          </p:spTgt>
                                        </p:tgtEl>
                                        <p:attrNameLst>
                                          <p:attrName>style.rotation</p:attrName>
                                        </p:attrNameLst>
                                      </p:cBhvr>
                                      <p:tavLst>
                                        <p:tav tm="0">
                                          <p:val>
                                            <p:fltVal val="90"/>
                                          </p:val>
                                        </p:tav>
                                        <p:tav tm="100000">
                                          <p:val>
                                            <p:fltVal val="0"/>
                                          </p:val>
                                        </p:tav>
                                      </p:tavLst>
                                    </p:anim>
                                    <p:animEffect transition="in" filter="fade">
                                      <p:cBhvr>
                                        <p:cTn id="35" dur="10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B427E-AD38-2D41-0B69-FB58DB4690BC}"/>
            </a:ext>
          </a:extLst>
        </p:cNvPr>
        <p:cNvGrpSpPr/>
        <p:nvPr/>
      </p:nvGrpSpPr>
      <p:grpSpPr>
        <a:xfrm>
          <a:off x="0" y="0"/>
          <a:ext cx="0" cy="0"/>
          <a:chOff x="0" y="0"/>
          <a:chExt cx="0" cy="0"/>
        </a:xfrm>
      </p:grpSpPr>
      <p:sp>
        <p:nvSpPr>
          <p:cNvPr id="13316" name="Rectangle 4">
            <a:extLst>
              <a:ext uri="{FF2B5EF4-FFF2-40B4-BE49-F238E27FC236}">
                <a16:creationId xmlns:a16="http://schemas.microsoft.com/office/drawing/2014/main" id="{E1CB69BC-F541-EBA9-9CF8-369850E6DF6F}"/>
              </a:ext>
            </a:extLst>
          </p:cNvPr>
          <p:cNvSpPr>
            <a:spLocks noGrp="1" noChangeArrowheads="1"/>
          </p:cNvSpPr>
          <p:nvPr>
            <p:ph type="title"/>
          </p:nvPr>
        </p:nvSpPr>
        <p:spPr>
          <a:xfrm>
            <a:off x="838200" y="365126"/>
            <a:ext cx="10515600" cy="676024"/>
          </a:xfrm>
        </p:spPr>
        <p:txBody>
          <a:bodyPr anchor="t">
            <a:normAutofit fontScale="90000"/>
          </a:bodyPr>
          <a:lstStyle/>
          <a:p>
            <a:pPr algn="ctr"/>
            <a:r>
              <a:rPr lang="en-US" dirty="0"/>
              <a:t>Avoiding Phony Power</a:t>
            </a:r>
          </a:p>
        </p:txBody>
      </p:sp>
      <p:sp>
        <p:nvSpPr>
          <p:cNvPr id="14" name="TextBox 13">
            <a:extLst>
              <a:ext uri="{FF2B5EF4-FFF2-40B4-BE49-F238E27FC236}">
                <a16:creationId xmlns:a16="http://schemas.microsoft.com/office/drawing/2014/main" id="{1CC09A43-A381-D783-28BF-FE995F510A17}"/>
              </a:ext>
            </a:extLst>
          </p:cNvPr>
          <p:cNvSpPr txBox="1"/>
          <p:nvPr/>
        </p:nvSpPr>
        <p:spPr>
          <a:xfrm>
            <a:off x="838200" y="1090258"/>
            <a:ext cx="10515600" cy="1754326"/>
          </a:xfrm>
          <a:prstGeom prst="rect">
            <a:avLst/>
          </a:prstGeom>
          <a:solidFill>
            <a:schemeClr val="tx2"/>
          </a:solidFill>
        </p:spPr>
        <p:txBody>
          <a:bodyPr wrap="square" rtlCol="0">
            <a:spAutoFit/>
          </a:bodyPr>
          <a:lstStyle/>
          <a:p>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chemeClr val="bg1"/>
                </a:solidFill>
                <a:latin typeface="Calibri" panose="020F0502020204030204" pitchFamily="34" charset="0"/>
                <a:ea typeface="Calibri" panose="020F0502020204030204" pitchFamily="34" charset="0"/>
                <a:cs typeface="Calibri" panose="020F0502020204030204" pitchFamily="34" charset="0"/>
              </a:rPr>
              <a:t>Sceva’s</a:t>
            </a: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 name means “prepared” / “protected”</a:t>
            </a:r>
            <a:b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        From gladiator term “</a:t>
            </a:r>
            <a:r>
              <a:rPr lang="en-US" sz="3600" b="1" dirty="0" err="1">
                <a:solidFill>
                  <a:schemeClr val="bg1"/>
                </a:solidFill>
                <a:latin typeface="Calibri" panose="020F0502020204030204" pitchFamily="34" charset="0"/>
                <a:ea typeface="Calibri" panose="020F0502020204030204" pitchFamily="34" charset="0"/>
                <a:cs typeface="Calibri" panose="020F0502020204030204" pitchFamily="34" charset="0"/>
              </a:rPr>
              <a:t>Scaeva</a:t>
            </a: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 (left-handed)</a:t>
            </a:r>
            <a:b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        Claimed to be a high priest</a:t>
            </a:r>
          </a:p>
        </p:txBody>
      </p:sp>
      <p:pic>
        <p:nvPicPr>
          <p:cNvPr id="3" name="Picture 2" descr="A painting of men fighting&#10;&#10;Description automatically generated">
            <a:extLst>
              <a:ext uri="{FF2B5EF4-FFF2-40B4-BE49-F238E27FC236}">
                <a16:creationId xmlns:a16="http://schemas.microsoft.com/office/drawing/2014/main" id="{4457BB82-1473-6EB6-9649-14B2401800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5519" y="2893693"/>
            <a:ext cx="8329095" cy="3392214"/>
          </a:xfrm>
          <a:prstGeom prst="rect">
            <a:avLst/>
          </a:prstGeom>
          <a:ln w="50800">
            <a:solidFill>
              <a:schemeClr val="tx1"/>
            </a:solidFill>
          </a:ln>
        </p:spPr>
      </p:pic>
    </p:spTree>
    <p:extLst>
      <p:ext uri="{BB962C8B-B14F-4D97-AF65-F5344CB8AC3E}">
        <p14:creationId xmlns:p14="http://schemas.microsoft.com/office/powerpoint/2010/main" val="415153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p:cTn id="7" dur="10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8214B8-A760-0642-AE76-62DF67B8CD8C}"/>
              </a:ext>
            </a:extLst>
          </p:cNvPr>
          <p:cNvSpPr>
            <a:spLocks noGrp="1"/>
          </p:cNvSpPr>
          <p:nvPr>
            <p:ph type="title"/>
          </p:nvPr>
        </p:nvSpPr>
        <p:spPr/>
        <p:txBody>
          <a:bodyPr/>
          <a:lstStyle/>
          <a:p>
            <a:r>
              <a:rPr lang="en-US" dirty="0"/>
              <a:t>The Vow at </a:t>
            </a:r>
            <a:r>
              <a:rPr lang="en-US" dirty="0" err="1"/>
              <a:t>Cenchrae</a:t>
            </a:r>
            <a:r>
              <a:rPr lang="en-US" dirty="0"/>
              <a:t> (Acts 18:18)</a:t>
            </a:r>
          </a:p>
        </p:txBody>
      </p:sp>
      <p:pic>
        <p:nvPicPr>
          <p:cNvPr id="8" name="Content Placeholder 7" descr="A map of the island of corinth&#10;&#10;Description automatically generated">
            <a:extLst>
              <a:ext uri="{FF2B5EF4-FFF2-40B4-BE49-F238E27FC236}">
                <a16:creationId xmlns:a16="http://schemas.microsoft.com/office/drawing/2014/main" id="{B5DC8AE6-690B-DB98-B367-2C431D2283F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42396"/>
            <a:ext cx="5181600" cy="3917795"/>
          </a:xfrm>
          <a:ln w="50800">
            <a:solidFill>
              <a:schemeClr val="tx1"/>
            </a:solidFill>
          </a:ln>
        </p:spPr>
      </p:pic>
      <p:pic>
        <p:nvPicPr>
          <p:cNvPr id="12" name="Content Placeholder 11" descr="A blue lake surrounded by hills&#10;&#10;Description automatically generated with medium confidence">
            <a:extLst>
              <a:ext uri="{FF2B5EF4-FFF2-40B4-BE49-F238E27FC236}">
                <a16:creationId xmlns:a16="http://schemas.microsoft.com/office/drawing/2014/main" id="{3B0FB71B-8AA3-E2C4-70EF-0D127EC7CAF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2" y="2350293"/>
            <a:ext cx="5060948" cy="3382639"/>
          </a:xfrm>
          <a:ln w="50800">
            <a:solidFill>
              <a:schemeClr val="tx1"/>
            </a:solidFill>
          </a:ln>
        </p:spPr>
      </p:pic>
      <p:pic>
        <p:nvPicPr>
          <p:cNvPr id="3" name="Picture 2" descr="A river between cliffs with trees&#10;&#10;Description automatically generated">
            <a:extLst>
              <a:ext uri="{FF2B5EF4-FFF2-40B4-BE49-F238E27FC236}">
                <a16:creationId xmlns:a16="http://schemas.microsoft.com/office/drawing/2014/main" id="{F8F9294C-EF41-3756-B95C-9D2BA70D8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9976" y="2281473"/>
            <a:ext cx="6303291" cy="3545602"/>
          </a:xfrm>
          <a:prstGeom prst="rect">
            <a:avLst/>
          </a:prstGeom>
          <a:ln w="50800">
            <a:solidFill>
              <a:schemeClr val="tx1"/>
            </a:solidFill>
          </a:ln>
        </p:spPr>
      </p:pic>
      <p:pic>
        <p:nvPicPr>
          <p:cNvPr id="6" name="Picture 5" descr="A stone path next to a body of water&#10;&#10;Description automatically generated">
            <a:extLst>
              <a:ext uri="{FF2B5EF4-FFF2-40B4-BE49-F238E27FC236}">
                <a16:creationId xmlns:a16="http://schemas.microsoft.com/office/drawing/2014/main" id="{7C1932D3-0B99-1150-9484-53D3D0CCB8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9976" y="2256151"/>
            <a:ext cx="6303292" cy="3545602"/>
          </a:xfrm>
          <a:prstGeom prst="rect">
            <a:avLst/>
          </a:prstGeom>
          <a:ln w="50800">
            <a:solidFill>
              <a:schemeClr val="tx1"/>
            </a:solidFill>
          </a:ln>
        </p:spPr>
      </p:pic>
    </p:spTree>
    <p:extLst>
      <p:ext uri="{BB962C8B-B14F-4D97-AF65-F5344CB8AC3E}">
        <p14:creationId xmlns:p14="http://schemas.microsoft.com/office/powerpoint/2010/main" val="40218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 ADJURE You by the name of Jesus”</a:t>
            </a:r>
          </a:p>
        </p:txBody>
      </p:sp>
      <p:sp>
        <p:nvSpPr>
          <p:cNvPr id="4" name="Content Placeholder 3"/>
          <p:cNvSpPr>
            <a:spLocks noGrp="1"/>
          </p:cNvSpPr>
          <p:nvPr>
            <p:ph idx="1"/>
          </p:nvPr>
        </p:nvSpPr>
        <p:spPr/>
        <p:txBody>
          <a:bodyPr/>
          <a:lstStyle/>
          <a:p>
            <a:r>
              <a:rPr lang="el-GR" dirty="0"/>
              <a:t>ορκίζω </a:t>
            </a:r>
            <a:r>
              <a:rPr lang="en-US" dirty="0"/>
              <a:t>is only used here and in Mark 5:7 in the New Testament</a:t>
            </a:r>
          </a:p>
          <a:p>
            <a:r>
              <a:rPr lang="en-US" dirty="0"/>
              <a:t>Root idea is forcing one to take an oath or binding them to something (like a name of power)</a:t>
            </a:r>
          </a:p>
          <a:p>
            <a:r>
              <a:rPr lang="en-US" dirty="0"/>
              <a:t>Notice that the verb is part of the noun used for exorcists (</a:t>
            </a:r>
            <a:r>
              <a:rPr lang="en-US" dirty="0" err="1"/>
              <a:t>εξορκιστ</a:t>
            </a:r>
            <a:r>
              <a:rPr lang="en-US" dirty="0"/>
              <a:t>͡</a:t>
            </a:r>
            <a:r>
              <a:rPr lang="el-GR" dirty="0"/>
              <a:t>ων</a:t>
            </a:r>
            <a:r>
              <a:rPr lang="en-US" dirty="0"/>
              <a:t>)</a:t>
            </a:r>
          </a:p>
        </p:txBody>
      </p:sp>
      <p:sp>
        <p:nvSpPr>
          <p:cNvPr id="5" name="Oval 4"/>
          <p:cNvSpPr/>
          <p:nvPr/>
        </p:nvSpPr>
        <p:spPr>
          <a:xfrm>
            <a:off x="2889315" y="5041768"/>
            <a:ext cx="3332376" cy="685799"/>
          </a:xfrm>
          <a:prstGeom prst="ellipse">
            <a:avLst/>
          </a:prstGeom>
          <a:no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040875" y="1690688"/>
            <a:ext cx="1848439" cy="685798"/>
          </a:xfrm>
          <a:prstGeom prst="ellipse">
            <a:avLst/>
          </a:prstGeom>
          <a:no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p:cTn id="15"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p:cTn id="23"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4">
                                            <p:txEl>
                                              <p:pRg st="2" end="2"/>
                                            </p:txEl>
                                          </p:spTgt>
                                        </p:tgtEl>
                                      </p:cBhvr>
                                    </p:animEffect>
                                  </p:childTnLst>
                                </p:cTn>
                              </p:par>
                            </p:childTnLst>
                          </p:cTn>
                        </p:par>
                        <p:par>
                          <p:cTn id="27" fill="hold">
                            <p:stCondLst>
                              <p:cond delay="4000"/>
                            </p:stCondLst>
                            <p:childTnLst>
                              <p:par>
                                <p:cTn id="28" presetID="17" presetClass="entr" presetSubtype="1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strVal val="#ppt_h"/>
                                          </p:val>
                                        </p:tav>
                                        <p:tav tm="100000">
                                          <p:val>
                                            <p:strVal val="#ppt_h"/>
                                          </p:val>
                                        </p:tav>
                                      </p:tavLst>
                                    </p:anim>
                                  </p:childTnLst>
                                </p:cTn>
                              </p:par>
                            </p:childTnLst>
                          </p:cTn>
                        </p:par>
                        <p:par>
                          <p:cTn id="32" fill="hold">
                            <p:stCondLst>
                              <p:cond delay="4500"/>
                            </p:stCondLst>
                            <p:childTnLst>
                              <p:par>
                                <p:cTn id="33" presetID="17" presetClass="entr" presetSubtype="1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Paris Magical Papyrus</a:t>
            </a:r>
          </a:p>
        </p:txBody>
      </p:sp>
      <p:pic>
        <p:nvPicPr>
          <p:cNvPr id="3" name="Picture 2" descr="Paris-magical-papyrus-roll.jpg"/>
          <p:cNvPicPr>
            <a:picLocks noChangeAspect="1"/>
          </p:cNvPicPr>
          <p:nvPr/>
        </p:nvPicPr>
        <p:blipFill>
          <a:blip r:embed="rId2" cstate="print"/>
          <a:stretch>
            <a:fillRect/>
          </a:stretch>
        </p:blipFill>
        <p:spPr>
          <a:xfrm>
            <a:off x="2209801" y="1447801"/>
            <a:ext cx="7738705" cy="484160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DISAPPOINTMENT</a:t>
            </a:r>
          </a:p>
        </p:txBody>
      </p:sp>
      <p:pic>
        <p:nvPicPr>
          <p:cNvPr id="8" name="Content Placeholder 7" descr="med-map.png"/>
          <p:cNvPicPr>
            <a:picLocks noGrp="1" noChangeAspect="1"/>
          </p:cNvPicPr>
          <p:nvPr>
            <p:ph idx="1"/>
          </p:nvPr>
        </p:nvPicPr>
        <p:blipFill>
          <a:blip r:embed="rId2" cstate="print"/>
          <a:stretch>
            <a:fillRect/>
          </a:stretch>
        </p:blipFill>
        <p:spPr>
          <a:xfrm>
            <a:off x="2590800" y="1752600"/>
            <a:ext cx="7086600" cy="4186344"/>
          </a:xfrm>
        </p:spPr>
      </p:pic>
      <p:cxnSp>
        <p:nvCxnSpPr>
          <p:cNvPr id="9" name="Straight Connector 8"/>
          <p:cNvCxnSpPr/>
          <p:nvPr/>
        </p:nvCxnSpPr>
        <p:spPr bwMode="auto">
          <a:xfrm rot="16200000" flipH="1">
            <a:off x="839709" y="875506"/>
            <a:ext cx="609600" cy="304800"/>
          </a:xfrm>
          <a:prstGeom prst="line">
            <a:avLst/>
          </a:prstGeom>
          <a:solidFill>
            <a:schemeClr val="accent1"/>
          </a:solidFill>
          <a:ln w="38100" cap="sq" cmpd="sng" algn="ctr">
            <a:solidFill>
              <a:srgbClr val="FFC000"/>
            </a:solidFill>
            <a:prstDash val="solid"/>
            <a:round/>
            <a:headEnd type="none" w="sm" len="sm"/>
            <a:tailEnd type="none" w="sm" len="sm"/>
          </a:ln>
          <a:effectLst/>
        </p:spPr>
      </p:cxnSp>
      <p:cxnSp>
        <p:nvCxnSpPr>
          <p:cNvPr id="10" name="Straight Connector 9"/>
          <p:cNvCxnSpPr/>
          <p:nvPr/>
        </p:nvCxnSpPr>
        <p:spPr bwMode="auto">
          <a:xfrm rot="5400000">
            <a:off x="801609" y="913606"/>
            <a:ext cx="609600" cy="228600"/>
          </a:xfrm>
          <a:prstGeom prst="line">
            <a:avLst/>
          </a:prstGeom>
          <a:solidFill>
            <a:schemeClr val="accent1"/>
          </a:solidFill>
          <a:ln w="38100" cap="sq" cmpd="sng" algn="ctr">
            <a:solidFill>
              <a:srgbClr val="FFC000"/>
            </a:solidFill>
            <a:prstDash val="solid"/>
            <a:round/>
            <a:headEnd type="none" w="sm" len="sm"/>
            <a:tailEnd type="none" w="sm" len="sm"/>
          </a:ln>
          <a:effectLst/>
        </p:spPr>
      </p:cxnSp>
      <p:sp>
        <p:nvSpPr>
          <p:cNvPr id="6" name="Title 1"/>
          <p:cNvSpPr txBox="1">
            <a:spLocks/>
          </p:cNvSpPr>
          <p:nvPr/>
        </p:nvSpPr>
        <p:spPr bwMode="auto">
          <a:xfrm>
            <a:off x="634119" y="303213"/>
            <a:ext cx="715979" cy="1047216"/>
          </a:xfrm>
          <a:prstGeom prst="rect">
            <a:avLst/>
          </a:prstGeom>
          <a:solidFill>
            <a:schemeClr val="accent1">
              <a:lumMod val="75000"/>
            </a:schemeClr>
          </a:solidFill>
          <a:ln w="9525">
            <a:noFill/>
            <a:miter lim="800000"/>
            <a:headEnd/>
            <a:tailEnd/>
          </a:ln>
        </p:spPr>
        <p:txBody>
          <a:bodyPr vert="horz" wrap="square" lIns="91440" tIns="45720" rIns="91440" bIns="45720" numCol="1" anchor="b" anchorCtr="0" compatLnSpc="1">
            <a:prstTxWarp prst="textNoShape">
              <a:avLst/>
            </a:prstTxWarp>
          </a:bodyPr>
          <a:lstStyle/>
          <a:p>
            <a:pPr fontAlgn="base">
              <a:spcBef>
                <a:spcPct val="0"/>
              </a:spcBef>
              <a:spcAft>
                <a:spcPct val="0"/>
              </a:spcAft>
              <a:defRPr/>
            </a:pPr>
            <a:r>
              <a:rPr kumimoji="1" lang="en-US" sz="4400" kern="0" dirty="0">
                <a:solidFill>
                  <a:srgbClr val="FFC000"/>
                </a:solidFill>
                <a:latin typeface="+mj-lt"/>
                <a:ea typeface="+mj-ea"/>
                <a:cs typeface="+mj-cs"/>
              </a:rPr>
              <a:t> H</a:t>
            </a:r>
          </a:p>
        </p:txBody>
      </p:sp>
      <p:cxnSp>
        <p:nvCxnSpPr>
          <p:cNvPr id="12" name="Straight Arrow Connector 11"/>
          <p:cNvCxnSpPr>
            <a:cxnSpLocks/>
          </p:cNvCxnSpPr>
          <p:nvPr/>
        </p:nvCxnSpPr>
        <p:spPr bwMode="auto">
          <a:xfrm>
            <a:off x="8915400" y="4419600"/>
            <a:ext cx="685800" cy="1338404"/>
          </a:xfrm>
          <a:prstGeom prst="straightConnector1">
            <a:avLst/>
          </a:prstGeom>
          <a:solidFill>
            <a:schemeClr val="accent1"/>
          </a:solidFill>
          <a:ln w="57150" cap="sq" cmpd="sng" algn="ctr">
            <a:solidFill>
              <a:schemeClr val="tx1"/>
            </a:solidFill>
            <a:prstDash val="solid"/>
            <a:round/>
            <a:headEnd type="none" w="sm" len="sm"/>
            <a:tailEnd type="arrow"/>
          </a:ln>
          <a:effectLst/>
        </p:spPr>
      </p:cxnSp>
      <p:cxnSp>
        <p:nvCxnSpPr>
          <p:cNvPr id="13" name="Straight Arrow Connector 12"/>
          <p:cNvCxnSpPr>
            <a:cxnSpLocks/>
          </p:cNvCxnSpPr>
          <p:nvPr/>
        </p:nvCxnSpPr>
        <p:spPr bwMode="auto">
          <a:xfrm flipH="1" flipV="1">
            <a:off x="7957996" y="4327556"/>
            <a:ext cx="1643204" cy="1611388"/>
          </a:xfrm>
          <a:prstGeom prst="straightConnector1">
            <a:avLst/>
          </a:prstGeom>
          <a:solidFill>
            <a:schemeClr val="accent1"/>
          </a:solidFill>
          <a:ln w="57150" cap="sq" cmpd="sng" algn="ctr">
            <a:solidFill>
              <a:schemeClr val="tx1"/>
            </a:solidFill>
            <a:prstDash val="solid"/>
            <a:round/>
            <a:headEnd type="none" w="sm" len="sm"/>
            <a:tailEnd type="arrow"/>
          </a:ln>
          <a:effectLst/>
        </p:spPr>
      </p:cxnSp>
      <p:cxnSp>
        <p:nvCxnSpPr>
          <p:cNvPr id="16" name="Straight Arrow Connector 15"/>
          <p:cNvCxnSpPr/>
          <p:nvPr/>
        </p:nvCxnSpPr>
        <p:spPr bwMode="auto">
          <a:xfrm rot="10800000">
            <a:off x="5562600" y="3200400"/>
            <a:ext cx="2057400" cy="914400"/>
          </a:xfrm>
          <a:prstGeom prst="straightConnector1">
            <a:avLst/>
          </a:prstGeom>
          <a:solidFill>
            <a:schemeClr val="accent1"/>
          </a:solidFill>
          <a:ln w="57150" cap="sq" cmpd="sng" algn="ctr">
            <a:solidFill>
              <a:schemeClr val="tx1"/>
            </a:solidFill>
            <a:prstDash val="solid"/>
            <a:round/>
            <a:headEnd type="none" w="sm" len="sm"/>
            <a:tailEnd type="arrow"/>
          </a:ln>
          <a:effectLst/>
        </p:spPr>
      </p:cxnSp>
      <p:cxnSp>
        <p:nvCxnSpPr>
          <p:cNvPr id="20" name="Straight Arrow Connector 19"/>
          <p:cNvCxnSpPr/>
          <p:nvPr/>
        </p:nvCxnSpPr>
        <p:spPr bwMode="auto">
          <a:xfrm rot="10800000" flipV="1">
            <a:off x="3505200" y="3124200"/>
            <a:ext cx="1828800" cy="76200"/>
          </a:xfrm>
          <a:prstGeom prst="straightConnector1">
            <a:avLst/>
          </a:prstGeom>
          <a:solidFill>
            <a:schemeClr val="accent1"/>
          </a:solidFill>
          <a:ln w="57150" cap="sq" cmpd="sng" algn="ctr">
            <a:solidFill>
              <a:schemeClr val="tx1"/>
            </a:solidFill>
            <a:prstDash val="solid"/>
            <a:round/>
            <a:headEnd type="none" w="sm" len="sm"/>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100000">
                                          <p:val>
                                            <p:strVal val="#ppt_x"/>
                                          </p:val>
                                        </p:tav>
                                      </p:tavLst>
                                    </p:anim>
                                    <p:anim calcmode="lin" valueType="num">
                                      <p:cBhvr>
                                        <p:cTn id="8" dur="500" fill="hold"/>
                                        <p:tgtEl>
                                          <p:spTgt spid="9"/>
                                        </p:tgtEl>
                                        <p:attrNameLst>
                                          <p:attrName>ppt_y</p:attrName>
                                        </p:attrNameLst>
                                      </p:cBhvr>
                                      <p:tavLst>
                                        <p:tav tm="0">
                                          <p:val>
                                            <p:strVal val="#ppt_y-#ppt_h/2"/>
                                          </p:val>
                                        </p:tav>
                                        <p:tav tm="100000">
                                          <p:val>
                                            <p:strVal val="#ppt_y"/>
                                          </p:val>
                                        </p:tav>
                                      </p:tavLst>
                                    </p:anim>
                                    <p:anim calcmode="lin" valueType="num">
                                      <p:cBhvr>
                                        <p:cTn id="9" dur="500" fill="hold"/>
                                        <p:tgtEl>
                                          <p:spTgt spid="9"/>
                                        </p:tgtEl>
                                        <p:attrNameLst>
                                          <p:attrName>ppt_w</p:attrName>
                                        </p:attrNameLst>
                                      </p:cBhvr>
                                      <p:tavLst>
                                        <p:tav tm="0">
                                          <p:val>
                                            <p:strVal val="#ppt_w"/>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7" presetClass="entr" presetSubtype="1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ou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ppt_x</p:attrName>
                                        </p:attrNameLst>
                                      </p:cBhvr>
                                      <p:tavLst>
                                        <p:tav tm="0">
                                          <p:val>
                                            <p:strVal val="#ppt_x"/>
                                          </p:val>
                                        </p:tav>
                                        <p:tav tm="100000">
                                          <p:val>
                                            <p:strVal val="#ppt_x"/>
                                          </p:val>
                                        </p:tav>
                                      </p:tavLst>
                                    </p:anim>
                                    <p:anim calcmode="lin" valueType="num">
                                      <p:cBhvr>
                                        <p:cTn id="26" dur="500" fill="hold"/>
                                        <p:tgtEl>
                                          <p:spTgt spid="12"/>
                                        </p:tgtEl>
                                        <p:attrNameLst>
                                          <p:attrName>ppt_y</p:attrName>
                                        </p:attrNameLst>
                                      </p:cBhvr>
                                      <p:tavLst>
                                        <p:tav tm="0">
                                          <p:val>
                                            <p:strVal val="#ppt_y-#ppt_h/2"/>
                                          </p:val>
                                        </p:tav>
                                        <p:tav tm="100000">
                                          <p:val>
                                            <p:strVal val="#ppt_y"/>
                                          </p:val>
                                        </p:tav>
                                      </p:tavLst>
                                    </p:anim>
                                    <p:anim calcmode="lin" valueType="num">
                                      <p:cBhvr>
                                        <p:cTn id="27" dur="500" fill="hold"/>
                                        <p:tgtEl>
                                          <p:spTgt spid="12"/>
                                        </p:tgtEl>
                                        <p:attrNameLst>
                                          <p:attrName>ppt_w</p:attrName>
                                        </p:attrNameLst>
                                      </p:cBhvr>
                                      <p:tavLst>
                                        <p:tav tm="0">
                                          <p:val>
                                            <p:strVal val="#ppt_w"/>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7"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ppt_x</p:attrName>
                                        </p:attrNameLst>
                                      </p:cBhvr>
                                      <p:tavLst>
                                        <p:tav tm="0">
                                          <p:val>
                                            <p:strVal val="#ppt_x"/>
                                          </p:val>
                                        </p:tav>
                                        <p:tav tm="100000">
                                          <p:val>
                                            <p:strVal val="#ppt_x"/>
                                          </p:val>
                                        </p:tav>
                                      </p:tavLst>
                                    </p:anim>
                                    <p:anim calcmode="lin" valueType="num">
                                      <p:cBhvr>
                                        <p:cTn id="34" dur="500" fill="hold"/>
                                        <p:tgtEl>
                                          <p:spTgt spid="13"/>
                                        </p:tgtEl>
                                        <p:attrNameLst>
                                          <p:attrName>ppt_y</p:attrName>
                                        </p:attrNameLst>
                                      </p:cBhvr>
                                      <p:tavLst>
                                        <p:tav tm="0">
                                          <p:val>
                                            <p:strVal val="#ppt_y+#ppt_h/2"/>
                                          </p:val>
                                        </p:tav>
                                        <p:tav tm="100000">
                                          <p:val>
                                            <p:strVal val="#ppt_y"/>
                                          </p:val>
                                        </p:tav>
                                      </p:tavLst>
                                    </p:anim>
                                    <p:anim calcmode="lin" valueType="num">
                                      <p:cBhvr>
                                        <p:cTn id="35" dur="500" fill="hold"/>
                                        <p:tgtEl>
                                          <p:spTgt spid="13"/>
                                        </p:tgtEl>
                                        <p:attrNameLst>
                                          <p:attrName>ppt_w</p:attrName>
                                        </p:attrNameLst>
                                      </p:cBhvr>
                                      <p:tavLst>
                                        <p:tav tm="0">
                                          <p:val>
                                            <p:strVal val="#ppt_w"/>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ppt_x</p:attrName>
                                        </p:attrNameLst>
                                      </p:cBhvr>
                                      <p:tavLst>
                                        <p:tav tm="0">
                                          <p:val>
                                            <p:strVal val="#ppt_x"/>
                                          </p:val>
                                        </p:tav>
                                        <p:tav tm="100000">
                                          <p:val>
                                            <p:strVal val="#ppt_x"/>
                                          </p:val>
                                        </p:tav>
                                      </p:tavLst>
                                    </p:anim>
                                    <p:anim calcmode="lin" valueType="num">
                                      <p:cBhvr>
                                        <p:cTn id="42" dur="500" fill="hold"/>
                                        <p:tgtEl>
                                          <p:spTgt spid="16"/>
                                        </p:tgtEl>
                                        <p:attrNameLst>
                                          <p:attrName>ppt_y</p:attrName>
                                        </p:attrNameLst>
                                      </p:cBhvr>
                                      <p:tavLst>
                                        <p:tav tm="0">
                                          <p:val>
                                            <p:strVal val="#ppt_y+#ppt_h/2"/>
                                          </p:val>
                                        </p:tav>
                                        <p:tav tm="100000">
                                          <p:val>
                                            <p:strVal val="#ppt_y"/>
                                          </p:val>
                                        </p:tav>
                                      </p:tavLst>
                                    </p:anim>
                                    <p:anim calcmode="lin" valueType="num">
                                      <p:cBhvr>
                                        <p:cTn id="43" dur="500" fill="hold"/>
                                        <p:tgtEl>
                                          <p:spTgt spid="16"/>
                                        </p:tgtEl>
                                        <p:attrNameLst>
                                          <p:attrName>ppt_w</p:attrName>
                                        </p:attrNameLst>
                                      </p:cBhvr>
                                      <p:tavLst>
                                        <p:tav tm="0">
                                          <p:val>
                                            <p:strVal val="#ppt_w"/>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2"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ppt_x</p:attrName>
                                        </p:attrNameLst>
                                      </p:cBhvr>
                                      <p:tavLst>
                                        <p:tav tm="0">
                                          <p:val>
                                            <p:strVal val="#ppt_x+#ppt_w/2"/>
                                          </p:val>
                                        </p:tav>
                                        <p:tav tm="100000">
                                          <p:val>
                                            <p:strVal val="#ppt_x"/>
                                          </p:val>
                                        </p:tav>
                                      </p:tavLst>
                                    </p:anim>
                                    <p:anim calcmode="lin" valueType="num">
                                      <p:cBhvr>
                                        <p:cTn id="50" dur="500" fill="hold"/>
                                        <p:tgtEl>
                                          <p:spTgt spid="20"/>
                                        </p:tgtEl>
                                        <p:attrNameLst>
                                          <p:attrName>ppt_y</p:attrName>
                                        </p:attrNameLst>
                                      </p:cBhvr>
                                      <p:tavLst>
                                        <p:tav tm="0">
                                          <p:val>
                                            <p:strVal val="#ppt_y"/>
                                          </p:val>
                                        </p:tav>
                                        <p:tav tm="100000">
                                          <p:val>
                                            <p:strVal val="#ppt_y"/>
                                          </p:val>
                                        </p:tav>
                                      </p:tavLst>
                                    </p:anim>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Venue for Vitriol (vv. 30-34)</a:t>
            </a:r>
          </a:p>
        </p:txBody>
      </p:sp>
      <p:pic>
        <p:nvPicPr>
          <p:cNvPr id="4" name="Content Placeholder 3" descr="ephesus_theater02.JPG"/>
          <p:cNvPicPr>
            <a:picLocks noGrp="1" noChangeAspect="1"/>
          </p:cNvPicPr>
          <p:nvPr>
            <p:ph idx="1"/>
          </p:nvPr>
        </p:nvPicPr>
        <p:blipFill>
          <a:blip r:embed="rId2" cstate="print"/>
          <a:stretch>
            <a:fillRect/>
          </a:stretch>
        </p:blipFill>
        <p:spPr>
          <a:xfrm>
            <a:off x="838200" y="1950563"/>
            <a:ext cx="5715000" cy="4286250"/>
          </a:xfrm>
          <a:ln w="50800">
            <a:solidFill>
              <a:schemeClr val="tx1"/>
            </a:solidFill>
          </a:ln>
        </p:spPr>
      </p:pic>
      <p:pic>
        <p:nvPicPr>
          <p:cNvPr id="5" name="Picture 4" descr="People in an ancient amphitheater&#10;&#10;Description automatically generated">
            <a:extLst>
              <a:ext uri="{FF2B5EF4-FFF2-40B4-BE49-F238E27FC236}">
                <a16:creationId xmlns:a16="http://schemas.microsoft.com/office/drawing/2014/main" id="{9FFAEBB6-41F7-F762-58F1-364746648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321" y="1950563"/>
            <a:ext cx="5715000" cy="4286249"/>
          </a:xfrm>
          <a:prstGeom prst="rect">
            <a:avLst/>
          </a:prstGeom>
          <a:ln w="50800">
            <a:solidFill>
              <a:schemeClr val="tx1"/>
            </a:solid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Restoring Order (vv. 35-41)</a:t>
            </a:r>
          </a:p>
        </p:txBody>
      </p:sp>
      <p:sp>
        <p:nvSpPr>
          <p:cNvPr id="5" name="Content Placeholder 4"/>
          <p:cNvSpPr>
            <a:spLocks noGrp="1"/>
          </p:cNvSpPr>
          <p:nvPr>
            <p:ph sz="half" idx="1"/>
          </p:nvPr>
        </p:nvSpPr>
        <p:spPr>
          <a:xfrm>
            <a:off x="980387" y="1693978"/>
            <a:ext cx="4419600" cy="4572000"/>
          </a:xfrm>
        </p:spPr>
        <p:txBody>
          <a:bodyPr anchor="ctr">
            <a:normAutofit fontScale="85000" lnSpcReduction="20000"/>
          </a:bodyPr>
          <a:lstStyle/>
          <a:p>
            <a:r>
              <a:rPr lang="en-US" dirty="0"/>
              <a:t>He created a consensus (vv. 35-36)</a:t>
            </a:r>
          </a:p>
          <a:p>
            <a:r>
              <a:rPr lang="en-US" dirty="0"/>
              <a:t>He declared the innocence of Paul and company (v. 37)</a:t>
            </a:r>
          </a:p>
          <a:p>
            <a:r>
              <a:rPr lang="en-US" dirty="0"/>
              <a:t>He invited Demetrius to use the established procedures (vv. 38-39)</a:t>
            </a:r>
          </a:p>
          <a:p>
            <a:r>
              <a:rPr lang="en-US" dirty="0"/>
              <a:t>He warned of penalty for mob behavior (v. 40)</a:t>
            </a:r>
          </a:p>
        </p:txBody>
      </p:sp>
      <p:pic>
        <p:nvPicPr>
          <p:cNvPr id="7" name="Content Placeholder 6" descr="lynch-mob.jpg"/>
          <p:cNvPicPr>
            <a:picLocks noGrp="1" noChangeAspect="1"/>
          </p:cNvPicPr>
          <p:nvPr>
            <p:ph sz="half" idx="2"/>
          </p:nvPr>
        </p:nvPicPr>
        <p:blipFill>
          <a:blip r:embed="rId2" cstate="print"/>
          <a:stretch>
            <a:fillRect/>
          </a:stretch>
        </p:blipFill>
        <p:spPr>
          <a:xfrm>
            <a:off x="5542174" y="1894789"/>
            <a:ext cx="5638349" cy="387166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heckerboard(across)">
                                      <p:cBhvr>
                                        <p:cTn id="22" dur="500"/>
                                        <p:tgtEl>
                                          <p:spTgt spid="5">
                                            <p:txEl>
                                              <p:pRg st="3" end="3"/>
                                            </p:txEl>
                                          </p:spTgt>
                                        </p:tgtEl>
                                      </p:cBhvr>
                                    </p:animEffect>
                                  </p:childTnLst>
                                </p:cTn>
                              </p:par>
                            </p:childTnLst>
                          </p:cTn>
                        </p:par>
                        <p:par>
                          <p:cTn id="23" fill="hold">
                            <p:stCondLst>
                              <p:cond delay="500"/>
                            </p:stCondLst>
                            <p:childTnLst>
                              <p:par>
                                <p:cTn id="24" presetID="35"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anim calcmode="lin" valueType="num">
                                      <p:cBhvr>
                                        <p:cTn id="27" dur="2000" fill="hold"/>
                                        <p:tgtEl>
                                          <p:spTgt spid="7"/>
                                        </p:tgtEl>
                                        <p:attrNameLst>
                                          <p:attrName>style.rotation</p:attrName>
                                        </p:attrNameLst>
                                      </p:cBhvr>
                                      <p:tavLst>
                                        <p:tav tm="0">
                                          <p:val>
                                            <p:fltVal val="720"/>
                                          </p:val>
                                        </p:tav>
                                        <p:tav tm="100000">
                                          <p:val>
                                            <p:fltVal val="0"/>
                                          </p:val>
                                        </p:tav>
                                      </p:tavLst>
                                    </p:anim>
                                    <p:anim calcmode="lin" valueType="num">
                                      <p:cBhvr>
                                        <p:cTn id="28" dur="2000" fill="hold"/>
                                        <p:tgtEl>
                                          <p:spTgt spid="7"/>
                                        </p:tgtEl>
                                        <p:attrNameLst>
                                          <p:attrName>ppt_h</p:attrName>
                                        </p:attrNameLst>
                                      </p:cBhvr>
                                      <p:tavLst>
                                        <p:tav tm="0">
                                          <p:val>
                                            <p:fltVal val="0"/>
                                          </p:val>
                                        </p:tav>
                                        <p:tav tm="100000">
                                          <p:val>
                                            <p:strVal val="#ppt_h"/>
                                          </p:val>
                                        </p:tav>
                                      </p:tavLst>
                                    </p:anim>
                                    <p:anim calcmode="lin" valueType="num">
                                      <p:cBhvr>
                                        <p:cTn id="29" dur="2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131806-27D4-5712-2B2D-19B1466ED162}"/>
              </a:ext>
            </a:extLst>
          </p:cNvPr>
          <p:cNvSpPr>
            <a:spLocks noGrp="1"/>
          </p:cNvSpPr>
          <p:nvPr>
            <p:ph type="title"/>
          </p:nvPr>
        </p:nvSpPr>
        <p:spPr/>
        <p:txBody>
          <a:bodyPr/>
          <a:lstStyle/>
          <a:p>
            <a:pPr algn="ctr"/>
            <a:r>
              <a:rPr lang="en-US" dirty="0"/>
              <a:t>Lessons from Demetrius</a:t>
            </a:r>
          </a:p>
        </p:txBody>
      </p:sp>
      <p:sp>
        <p:nvSpPr>
          <p:cNvPr id="6" name="Content Placeholder 5">
            <a:extLst>
              <a:ext uri="{FF2B5EF4-FFF2-40B4-BE49-F238E27FC236}">
                <a16:creationId xmlns:a16="http://schemas.microsoft.com/office/drawing/2014/main" id="{3C405053-76E0-BDA9-394F-A23738BA7C2D}"/>
              </a:ext>
            </a:extLst>
          </p:cNvPr>
          <p:cNvSpPr>
            <a:spLocks noGrp="1"/>
          </p:cNvSpPr>
          <p:nvPr>
            <p:ph idx="1"/>
          </p:nvPr>
        </p:nvSpPr>
        <p:spPr/>
        <p:txBody>
          <a:bodyPr/>
          <a:lstStyle/>
          <a:p>
            <a:pPr marL="742950" indent="-742950">
              <a:buFont typeface="+mj-lt"/>
              <a:buAutoNum type="arabicPeriod"/>
            </a:pPr>
            <a:r>
              <a:rPr lang="en-US" dirty="0"/>
              <a:t>Opposition to God’s work is inevitable</a:t>
            </a:r>
          </a:p>
          <a:p>
            <a:pPr marL="742950" indent="-742950">
              <a:buFont typeface="+mj-lt"/>
              <a:buAutoNum type="arabicPeriod"/>
            </a:pPr>
            <a:r>
              <a:rPr lang="en-US" dirty="0"/>
              <a:t>Opposition incubates when people are uncomfortable with the COST of God’s work</a:t>
            </a:r>
          </a:p>
          <a:p>
            <a:pPr marL="742950" indent="-742950">
              <a:buFont typeface="+mj-lt"/>
              <a:buAutoNum type="arabicPeriod"/>
            </a:pPr>
            <a:r>
              <a:rPr lang="en-US" dirty="0"/>
              <a:t>When God puts something on your heart, don’t hesitate until FORCED</a:t>
            </a:r>
          </a:p>
          <a:p>
            <a:pPr marL="742950" indent="-742950">
              <a:buFont typeface="+mj-lt"/>
              <a:buAutoNum type="arabicPeriod"/>
            </a:pPr>
            <a:r>
              <a:rPr lang="en-US" dirty="0"/>
              <a:t>When inclined to do something, ensure it’s God’s will instead of feeding your ego</a:t>
            </a:r>
          </a:p>
        </p:txBody>
      </p:sp>
    </p:spTree>
    <p:extLst>
      <p:ext uri="{BB962C8B-B14F-4D97-AF65-F5344CB8AC3E}">
        <p14:creationId xmlns:p14="http://schemas.microsoft.com/office/powerpoint/2010/main" val="238694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p:cTn id="15"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p:cTn id="23"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p:cTn id="31"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Cast of Characters</a:t>
            </a:r>
          </a:p>
        </p:txBody>
      </p:sp>
      <p:sp>
        <p:nvSpPr>
          <p:cNvPr id="3" name="Content Placeholder 2"/>
          <p:cNvSpPr>
            <a:spLocks noGrp="1"/>
          </p:cNvSpPr>
          <p:nvPr>
            <p:ph idx="1"/>
          </p:nvPr>
        </p:nvSpPr>
        <p:spPr>
          <a:xfrm>
            <a:off x="2514600" y="2133600"/>
            <a:ext cx="7239000" cy="3581400"/>
          </a:xfrm>
        </p:spPr>
        <p:txBody>
          <a:bodyPr>
            <a:normAutofit fontScale="92500" lnSpcReduction="10000"/>
          </a:bodyPr>
          <a:lstStyle/>
          <a:p>
            <a:r>
              <a:rPr lang="en-US" b="1" dirty="0" err="1"/>
              <a:t>Sopater</a:t>
            </a:r>
            <a:r>
              <a:rPr lang="en-US" b="1" dirty="0"/>
              <a:t>, Son of Pyrrhus, from Berea</a:t>
            </a:r>
          </a:p>
          <a:p>
            <a:r>
              <a:rPr lang="en-US" b="1" dirty="0"/>
              <a:t>Aristarchus and </a:t>
            </a:r>
            <a:r>
              <a:rPr lang="en-US" b="1" dirty="0" err="1"/>
              <a:t>Secundus</a:t>
            </a:r>
            <a:r>
              <a:rPr lang="en-US" b="1" dirty="0"/>
              <a:t> from Thessalonica</a:t>
            </a:r>
          </a:p>
          <a:p>
            <a:r>
              <a:rPr lang="en-US" b="1" dirty="0"/>
              <a:t>Gaius from </a:t>
            </a:r>
            <a:r>
              <a:rPr lang="en-US" b="1" dirty="0" err="1"/>
              <a:t>Derbe</a:t>
            </a:r>
            <a:endParaRPr lang="en-US" b="1" dirty="0"/>
          </a:p>
          <a:p>
            <a:r>
              <a:rPr lang="en-US" b="1" dirty="0"/>
              <a:t>Timothy from </a:t>
            </a:r>
            <a:r>
              <a:rPr lang="en-US" b="1" dirty="0" err="1"/>
              <a:t>Lystra</a:t>
            </a:r>
            <a:endParaRPr lang="en-US" b="1" dirty="0"/>
          </a:p>
          <a:p>
            <a:r>
              <a:rPr lang="en-US" b="1" dirty="0" err="1"/>
              <a:t>Tychicus</a:t>
            </a:r>
            <a:r>
              <a:rPr lang="en-US" b="1" dirty="0"/>
              <a:t> and </a:t>
            </a:r>
            <a:r>
              <a:rPr lang="en-US" b="1" dirty="0" err="1"/>
              <a:t>Trophimus</a:t>
            </a:r>
            <a:r>
              <a:rPr lang="en-US" b="1" dirty="0"/>
              <a:t> from Asia</a:t>
            </a:r>
          </a:p>
          <a:p>
            <a:r>
              <a:rPr lang="en-US" b="1" dirty="0"/>
              <a:t>Titus of Corinth (II Cor. 8:6-24)?</a:t>
            </a:r>
          </a:p>
        </p:txBody>
      </p:sp>
      <p:sp>
        <p:nvSpPr>
          <p:cNvPr id="4" name="Rectangle 3"/>
          <p:cNvSpPr/>
          <p:nvPr/>
        </p:nvSpPr>
        <p:spPr bwMode="auto">
          <a:xfrm>
            <a:off x="8464990" y="2043065"/>
            <a:ext cx="1084907" cy="609600"/>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Times New Roman" pitchFamily="18" charset="0"/>
            </a:endParaRPr>
          </a:p>
        </p:txBody>
      </p:sp>
      <p:sp>
        <p:nvSpPr>
          <p:cNvPr id="5" name="Rectangle 4"/>
          <p:cNvSpPr/>
          <p:nvPr/>
        </p:nvSpPr>
        <p:spPr bwMode="auto">
          <a:xfrm>
            <a:off x="2598345" y="3062288"/>
            <a:ext cx="2811855" cy="504777"/>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Times New Roman" pitchFamily="18" charset="0"/>
            </a:endParaRPr>
          </a:p>
        </p:txBody>
      </p:sp>
      <p:sp>
        <p:nvSpPr>
          <p:cNvPr id="6" name="Rectangle 5"/>
          <p:cNvSpPr/>
          <p:nvPr/>
        </p:nvSpPr>
        <p:spPr bwMode="auto">
          <a:xfrm>
            <a:off x="4914899" y="3647038"/>
            <a:ext cx="1371599" cy="362939"/>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Times New Roman" pitchFamily="18" charset="0"/>
            </a:endParaRPr>
          </a:p>
        </p:txBody>
      </p:sp>
      <p:sp>
        <p:nvSpPr>
          <p:cNvPr id="7" name="Rectangle 6"/>
          <p:cNvSpPr/>
          <p:nvPr/>
        </p:nvSpPr>
        <p:spPr bwMode="auto">
          <a:xfrm>
            <a:off x="5303445" y="4031432"/>
            <a:ext cx="1371600" cy="609600"/>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Times New Roman" pitchFamily="18" charset="0"/>
            </a:endParaRPr>
          </a:p>
        </p:txBody>
      </p:sp>
      <p:sp>
        <p:nvSpPr>
          <p:cNvPr id="8" name="Rectangle 7"/>
          <p:cNvSpPr/>
          <p:nvPr/>
        </p:nvSpPr>
        <p:spPr bwMode="auto">
          <a:xfrm>
            <a:off x="8464990" y="4545594"/>
            <a:ext cx="914400" cy="609600"/>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Times New Roman" pitchFamily="18" charset="0"/>
            </a:endParaRPr>
          </a:p>
        </p:txBody>
      </p:sp>
      <p:sp>
        <p:nvSpPr>
          <p:cNvPr id="9" name="Rectangle 8">
            <a:extLst>
              <a:ext uri="{FF2B5EF4-FFF2-40B4-BE49-F238E27FC236}">
                <a16:creationId xmlns:a16="http://schemas.microsoft.com/office/drawing/2014/main" id="{4F0C25B9-10F1-6234-1F9D-F05023917113}"/>
              </a:ext>
            </a:extLst>
          </p:cNvPr>
          <p:cNvSpPr/>
          <p:nvPr/>
        </p:nvSpPr>
        <p:spPr bwMode="auto">
          <a:xfrm>
            <a:off x="4280780" y="5136333"/>
            <a:ext cx="1513438" cy="609600"/>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par>
                          <p:cTn id="18" fill="hold">
                            <p:stCondLst>
                              <p:cond delay="500"/>
                            </p:stCondLst>
                            <p:childTnLst>
                              <p:par>
                                <p:cTn id="19" presetID="17" presetClass="entr" presetSubtype="1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checkerboard(across)">
                                      <p:cBhvr>
                                        <p:cTn id="27" dur="500"/>
                                        <p:tgtEl>
                                          <p:spTgt spid="3">
                                            <p:txEl>
                                              <p:pRg st="2" end="2"/>
                                            </p:txEl>
                                          </p:spTgt>
                                        </p:tgtEl>
                                      </p:cBhvr>
                                    </p:animEffect>
                                  </p:childTnLst>
                                </p:cTn>
                              </p:par>
                            </p:childTnLst>
                          </p:cTn>
                        </p:par>
                        <p:par>
                          <p:cTn id="28" fill="hold">
                            <p:stCondLst>
                              <p:cond delay="500"/>
                            </p:stCondLst>
                            <p:childTnLst>
                              <p:par>
                                <p:cTn id="29" presetID="17" presetClass="entr" presetSubtype="1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checkerboard(across)">
                                      <p:cBhvr>
                                        <p:cTn id="37" dur="500"/>
                                        <p:tgtEl>
                                          <p:spTgt spid="3">
                                            <p:txEl>
                                              <p:pRg st="3" end="3"/>
                                            </p:txEl>
                                          </p:spTgt>
                                        </p:tgtEl>
                                      </p:cBhvr>
                                    </p:animEffect>
                                  </p:childTnLst>
                                </p:cTn>
                              </p:par>
                            </p:childTnLst>
                          </p:cTn>
                        </p:par>
                        <p:par>
                          <p:cTn id="38" fill="hold">
                            <p:stCondLst>
                              <p:cond delay="500"/>
                            </p:stCondLst>
                            <p:childTnLst>
                              <p:par>
                                <p:cTn id="39" presetID="17" presetClass="entr" presetSubtype="1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checkerboard(across)">
                                      <p:cBhvr>
                                        <p:cTn id="47" dur="500"/>
                                        <p:tgtEl>
                                          <p:spTgt spid="3">
                                            <p:txEl>
                                              <p:pRg st="4" end="4"/>
                                            </p:txEl>
                                          </p:spTgt>
                                        </p:tgtEl>
                                      </p:cBhvr>
                                    </p:animEffect>
                                  </p:childTnLst>
                                </p:cTn>
                              </p:par>
                            </p:childTnLst>
                          </p:cTn>
                        </p:par>
                        <p:par>
                          <p:cTn id="48" fill="hold">
                            <p:stCondLst>
                              <p:cond delay="500"/>
                            </p:stCondLst>
                            <p:childTnLst>
                              <p:par>
                                <p:cTn id="49" presetID="17" presetClass="entr" presetSubtype="10"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Effect transition="in" filter="checkerboard(across)">
                                      <p:cBhvr>
                                        <p:cTn id="57" dur="500"/>
                                        <p:tgtEl>
                                          <p:spTgt spid="3">
                                            <p:txEl>
                                              <p:pRg st="5" end="5"/>
                                            </p:txEl>
                                          </p:spTgt>
                                        </p:tgtEl>
                                      </p:cBhvr>
                                    </p:animEffect>
                                  </p:childTnLst>
                                </p:cTn>
                              </p:par>
                            </p:childTnLst>
                          </p:cTn>
                        </p:par>
                        <p:par>
                          <p:cTn id="58" fill="hold">
                            <p:stCondLst>
                              <p:cond delay="500"/>
                            </p:stCondLst>
                            <p:childTnLst>
                              <p:par>
                                <p:cTn id="59" presetID="17" presetClass="entr" presetSubtype="10" fill="hold" grpId="0" nodeType="after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p:cTn id="61" dur="500" fill="hold"/>
                                        <p:tgtEl>
                                          <p:spTgt spid="9"/>
                                        </p:tgtEl>
                                        <p:attrNameLst>
                                          <p:attrName>ppt_w</p:attrName>
                                        </p:attrNameLst>
                                      </p:cBhvr>
                                      <p:tavLst>
                                        <p:tav tm="0">
                                          <p:val>
                                            <p:fltVal val="0"/>
                                          </p:val>
                                        </p:tav>
                                        <p:tav tm="100000">
                                          <p:val>
                                            <p:strVal val="#ppt_w"/>
                                          </p:val>
                                        </p:tav>
                                      </p:tavLst>
                                    </p:anim>
                                    <p:anim calcmode="lin" valueType="num">
                                      <p:cBhvr>
                                        <p:cTn id="62"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Are These Guys?</a:t>
            </a:r>
          </a:p>
        </p:txBody>
      </p:sp>
      <p:pic>
        <p:nvPicPr>
          <p:cNvPr id="6" name="Content Placeholder 5" descr="pyrrhus1.jpg"/>
          <p:cNvPicPr>
            <a:picLocks noGrp="1" noChangeAspect="1"/>
          </p:cNvPicPr>
          <p:nvPr>
            <p:ph sz="half" idx="1"/>
          </p:nvPr>
        </p:nvPicPr>
        <p:blipFill>
          <a:blip r:embed="rId2" cstate="print"/>
          <a:stretch>
            <a:fillRect/>
          </a:stretch>
        </p:blipFill>
        <p:spPr>
          <a:xfrm>
            <a:off x="1297662" y="1889914"/>
            <a:ext cx="3384526" cy="4388650"/>
          </a:xfrm>
          <a:ln w="50800">
            <a:solidFill>
              <a:schemeClr val="tx1"/>
            </a:solidFill>
          </a:ln>
        </p:spPr>
      </p:pic>
      <p:sp>
        <p:nvSpPr>
          <p:cNvPr id="5" name="Content Placeholder 4"/>
          <p:cNvSpPr>
            <a:spLocks noGrp="1"/>
          </p:cNvSpPr>
          <p:nvPr>
            <p:ph sz="half" idx="2"/>
          </p:nvPr>
        </p:nvSpPr>
        <p:spPr>
          <a:xfrm>
            <a:off x="4876800" y="1955549"/>
            <a:ext cx="4953000" cy="4323015"/>
          </a:xfrm>
        </p:spPr>
        <p:txBody>
          <a:bodyPr anchor="ctr">
            <a:normAutofit fontScale="77500" lnSpcReduction="20000"/>
          </a:bodyPr>
          <a:lstStyle/>
          <a:p>
            <a:r>
              <a:rPr lang="en-US" b="1" dirty="0"/>
              <a:t>Aristarchus suffered and was imprisoned with Paul (Acts 19, Colossians 4:10)</a:t>
            </a:r>
          </a:p>
          <a:p>
            <a:r>
              <a:rPr lang="en-US" b="1" dirty="0"/>
              <a:t>Gaius, most common Roman first name</a:t>
            </a:r>
          </a:p>
          <a:p>
            <a:r>
              <a:rPr lang="en-US" b="1" dirty="0"/>
              <a:t>Timothy was Paul’s “intern”</a:t>
            </a:r>
          </a:p>
          <a:p>
            <a:r>
              <a:rPr lang="en-US" b="1" dirty="0" err="1"/>
              <a:t>Tychicus</a:t>
            </a:r>
            <a:r>
              <a:rPr lang="en-US" b="1" dirty="0"/>
              <a:t> served (Col. 4:7-8)</a:t>
            </a:r>
          </a:p>
          <a:p>
            <a:r>
              <a:rPr lang="en-US" b="1" dirty="0" err="1"/>
              <a:t>Trophimus</a:t>
            </a:r>
            <a:r>
              <a:rPr lang="en-US" b="1" dirty="0"/>
              <a:t> suffered endangerment and illness (II Timothy 4:20)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Horizont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Encouragement &amp; Training</a:t>
            </a:r>
          </a:p>
        </p:txBody>
      </p:sp>
      <p:pic>
        <p:nvPicPr>
          <p:cNvPr id="6" name="Content Placeholder 5" descr="eutychus_joke.jpg"/>
          <p:cNvPicPr>
            <a:picLocks noGrp="1" noChangeAspect="1"/>
          </p:cNvPicPr>
          <p:nvPr>
            <p:ph sz="half" idx="1"/>
          </p:nvPr>
        </p:nvPicPr>
        <p:blipFill>
          <a:blip r:embed="rId2" cstate="print"/>
          <a:stretch>
            <a:fillRect/>
          </a:stretch>
        </p:blipFill>
        <p:spPr>
          <a:xfrm>
            <a:off x="2971800" y="2057401"/>
            <a:ext cx="3276600" cy="3889489"/>
          </a:xfrm>
        </p:spPr>
      </p:pic>
      <p:pic>
        <p:nvPicPr>
          <p:cNvPr id="5" name="Content Placeholder 4" descr="Eutychus_window.jpg"/>
          <p:cNvPicPr>
            <a:picLocks noGrp="1" noChangeAspect="1"/>
          </p:cNvPicPr>
          <p:nvPr>
            <p:ph sz="half" idx="2"/>
          </p:nvPr>
        </p:nvPicPr>
        <p:blipFill>
          <a:blip r:embed="rId3" cstate="print"/>
          <a:stretch>
            <a:fillRect/>
          </a:stretch>
        </p:blipFill>
        <p:spPr>
          <a:xfrm>
            <a:off x="6400800" y="2895601"/>
            <a:ext cx="3108280" cy="2104231"/>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96798" y="365125"/>
            <a:ext cx="10657002" cy="1325563"/>
          </a:xfrm>
        </p:spPr>
        <p:txBody>
          <a:bodyPr/>
          <a:lstStyle/>
          <a:p>
            <a:pPr algn="ctr"/>
            <a:r>
              <a:rPr lang="en-US" dirty="0"/>
              <a:t>What About the Lamps?</a:t>
            </a:r>
          </a:p>
        </p:txBody>
      </p:sp>
      <p:sp>
        <p:nvSpPr>
          <p:cNvPr id="5" name="Content Placeholder 4"/>
          <p:cNvSpPr>
            <a:spLocks noGrp="1"/>
          </p:cNvSpPr>
          <p:nvPr>
            <p:ph sz="half" idx="1"/>
          </p:nvPr>
        </p:nvSpPr>
        <p:spPr>
          <a:xfrm>
            <a:off x="696798" y="1845298"/>
            <a:ext cx="5563385" cy="4525963"/>
          </a:xfrm>
        </p:spPr>
        <p:txBody>
          <a:bodyPr>
            <a:normAutofit fontScale="92500"/>
          </a:bodyPr>
          <a:lstStyle/>
          <a:p>
            <a:r>
              <a:rPr lang="en-US" b="1" dirty="0"/>
              <a:t>Does the number of lamps indicate that it should have been well-lit enough to keep Eutychus awake?</a:t>
            </a:r>
          </a:p>
          <a:p>
            <a:r>
              <a:rPr lang="en-US" b="1" dirty="0"/>
              <a:t>Does the number of lamps suggest lots of smoke?</a:t>
            </a:r>
          </a:p>
          <a:p>
            <a:r>
              <a:rPr lang="en-US" b="1" dirty="0"/>
              <a:t>Why would the window seat get hit?</a:t>
            </a:r>
          </a:p>
        </p:txBody>
      </p:sp>
      <p:pic>
        <p:nvPicPr>
          <p:cNvPr id="7" name="Picture 11" descr="1stclamp2"/>
          <p:cNvPicPr>
            <a:picLocks noChangeAspect="1" noChangeArrowheads="1"/>
          </p:cNvPicPr>
          <p:nvPr/>
        </p:nvPicPr>
        <p:blipFill>
          <a:blip r:embed="rId2" cstate="print"/>
          <a:srcRect/>
          <a:stretch>
            <a:fillRect/>
          </a:stretch>
        </p:blipFill>
        <p:spPr bwMode="auto">
          <a:xfrm>
            <a:off x="6446010" y="2432116"/>
            <a:ext cx="4907790" cy="3063680"/>
          </a:xfrm>
          <a:prstGeom prst="rect">
            <a:avLst/>
          </a:prstGeom>
          <a:noFill/>
          <a:ln w="508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800" dirty="0">
                <a:latin typeface="Adobe Heiti Std R" pitchFamily="34" charset="-128"/>
                <a:ea typeface="Adobe Heiti Std R" pitchFamily="34" charset="-128"/>
              </a:rPr>
              <a:t>Nazarite Vow</a:t>
            </a:r>
            <a:br>
              <a:rPr lang="en-US" sz="4800" dirty="0">
                <a:latin typeface="Adobe Heiti Std R" pitchFamily="34" charset="-128"/>
                <a:ea typeface="Adobe Heiti Std R" pitchFamily="34" charset="-128"/>
              </a:rPr>
            </a:br>
            <a:r>
              <a:rPr lang="en-US" sz="4800" dirty="0">
                <a:latin typeface="Adobe Heiti Std R" pitchFamily="34" charset="-128"/>
                <a:ea typeface="Adobe Heiti Std R" pitchFamily="34" charset="-128"/>
              </a:rPr>
              <a:t>Numbers 6:1-21</a:t>
            </a:r>
          </a:p>
        </p:txBody>
      </p:sp>
      <p:sp>
        <p:nvSpPr>
          <p:cNvPr id="10" name="Content Placeholder 9"/>
          <p:cNvSpPr>
            <a:spLocks noGrp="1"/>
          </p:cNvSpPr>
          <p:nvPr>
            <p:ph idx="1"/>
          </p:nvPr>
        </p:nvSpPr>
        <p:spPr>
          <a:xfrm>
            <a:off x="838199" y="1762812"/>
            <a:ext cx="10515599" cy="4820553"/>
          </a:xfrm>
        </p:spPr>
        <p:txBody>
          <a:bodyPr>
            <a:normAutofit fontScale="92500" lnSpcReduction="10000"/>
          </a:bodyPr>
          <a:lstStyle/>
          <a:p>
            <a:r>
              <a:rPr lang="en-US" b="1" dirty="0"/>
              <a:t>Idea of separation TO the LORD (v. 2)</a:t>
            </a:r>
          </a:p>
          <a:p>
            <a:r>
              <a:rPr lang="en-US" b="1" dirty="0"/>
              <a:t>Idea of separation from wine/strong drink and even grapes/vinegar (vv. 3-4)</a:t>
            </a:r>
          </a:p>
          <a:p>
            <a:r>
              <a:rPr lang="en-US" b="1" dirty="0"/>
              <a:t>Idea of distinctiveness through not shaving/cutting hair (v. 5)</a:t>
            </a:r>
          </a:p>
          <a:p>
            <a:r>
              <a:rPr lang="en-US" b="1" dirty="0"/>
              <a:t>Separation from dead bodies (v. 6)</a:t>
            </a:r>
          </a:p>
          <a:p>
            <a:r>
              <a:rPr lang="en-US" b="1" dirty="0"/>
              <a:t>Concludes with burnt offering, sin offering, and peace offering (vv. 13-17)</a:t>
            </a:r>
          </a:p>
          <a:p>
            <a:r>
              <a:rPr lang="en-US" b="1" dirty="0"/>
              <a:t>Shave at the door of the tabernacle and burn hair in the fire for the peace offering (v. 18)</a:t>
            </a:r>
          </a:p>
        </p:txBody>
      </p:sp>
      <p:sp>
        <p:nvSpPr>
          <p:cNvPr id="14" name="Oval 13"/>
          <p:cNvSpPr/>
          <p:nvPr/>
        </p:nvSpPr>
        <p:spPr>
          <a:xfrm>
            <a:off x="2905241" y="5932416"/>
            <a:ext cx="5334000" cy="609600"/>
          </a:xfrm>
          <a:prstGeom prst="ellipse">
            <a:avLst/>
          </a:prstGeom>
          <a:noFill/>
          <a:ln w="57150">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checkerboard(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checkerboard(down)">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5"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checkerboard(down)">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5"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checkerboard(down)">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5"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checkerboard(down)">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5"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checkerboard(down)">
                                      <p:cBhvr>
                                        <p:cTn id="32" dur="500"/>
                                        <p:tgtEl>
                                          <p:spTgt spid="10">
                                            <p:txEl>
                                              <p:pRg st="5" end="5"/>
                                            </p:txEl>
                                          </p:spTgt>
                                        </p:tgtEl>
                                      </p:cBhvr>
                                    </p:animEffect>
                                  </p:childTnLst>
                                </p:cTn>
                              </p:par>
                            </p:childTnLst>
                          </p:cTn>
                        </p:par>
                        <p:par>
                          <p:cTn id="33" fill="hold">
                            <p:stCondLst>
                              <p:cond delay="500"/>
                            </p:stCondLst>
                            <p:childTnLst>
                              <p:par>
                                <p:cTn id="34" presetID="17" presetClass="entr" presetSubtype="1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Comparison Intended?</a:t>
            </a:r>
          </a:p>
        </p:txBody>
      </p:sp>
      <p:pic>
        <p:nvPicPr>
          <p:cNvPr id="7" name="Content Placeholder 6" descr="paul_eutychus.jpg"/>
          <p:cNvPicPr>
            <a:picLocks noGrp="1" noChangeAspect="1"/>
          </p:cNvPicPr>
          <p:nvPr>
            <p:ph sz="half" idx="1"/>
          </p:nvPr>
        </p:nvPicPr>
        <p:blipFill>
          <a:blip r:embed="rId2" cstate="print"/>
          <a:stretch>
            <a:fillRect/>
          </a:stretch>
        </p:blipFill>
        <p:spPr>
          <a:xfrm>
            <a:off x="1000407" y="2229240"/>
            <a:ext cx="4664942" cy="3619995"/>
          </a:xfrm>
          <a:ln w="50800">
            <a:solidFill>
              <a:schemeClr val="tx1"/>
            </a:solidFill>
          </a:ln>
        </p:spPr>
      </p:pic>
      <p:pic>
        <p:nvPicPr>
          <p:cNvPr id="6" name="Content Placeholder 5" descr="A painting of a person in a room&#10;&#10;Description automatically generated">
            <a:extLst>
              <a:ext uri="{FF2B5EF4-FFF2-40B4-BE49-F238E27FC236}">
                <a16:creationId xmlns:a16="http://schemas.microsoft.com/office/drawing/2014/main" id="{9848E8AF-BAD7-C728-C3AA-BD8EABB5295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00261" y="2229240"/>
            <a:ext cx="4725477" cy="3544107"/>
          </a:xfrm>
          <a:ln w="50800">
            <a:solidFill>
              <a:schemeClr val="tx1"/>
            </a:solid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Real Miracle</a:t>
            </a:r>
          </a:p>
        </p:txBody>
      </p:sp>
      <p:pic>
        <p:nvPicPr>
          <p:cNvPr id="7" name="Content Placeholder 6" descr="EutychusRaised.jpg"/>
          <p:cNvPicPr>
            <a:picLocks noGrp="1" noChangeAspect="1"/>
          </p:cNvPicPr>
          <p:nvPr>
            <p:ph idx="1"/>
          </p:nvPr>
        </p:nvPicPr>
        <p:blipFill>
          <a:blip r:embed="rId2" cstate="print"/>
          <a:stretch>
            <a:fillRect/>
          </a:stretch>
        </p:blipFill>
        <p:spPr>
          <a:xfrm>
            <a:off x="4265198" y="1814162"/>
            <a:ext cx="3445928" cy="4858758"/>
          </a:xfrm>
          <a:ln w="50800">
            <a:solidFill>
              <a:schemeClr val="tx1"/>
            </a:solid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2D0DF-1869-168E-C5CD-6983A932FFB8}"/>
              </a:ext>
            </a:extLst>
          </p:cNvPr>
          <p:cNvSpPr>
            <a:spLocks noGrp="1"/>
          </p:cNvSpPr>
          <p:nvPr>
            <p:ph type="title"/>
          </p:nvPr>
        </p:nvSpPr>
        <p:spPr>
          <a:xfrm>
            <a:off x="593103" y="374551"/>
            <a:ext cx="6709424" cy="1325563"/>
          </a:xfrm>
        </p:spPr>
        <p:txBody>
          <a:bodyPr/>
          <a:lstStyle/>
          <a:p>
            <a:pPr algn="ctr"/>
            <a:r>
              <a:rPr lang="en-US" dirty="0"/>
              <a:t>Paul’s Farewell Address</a:t>
            </a:r>
          </a:p>
        </p:txBody>
      </p:sp>
      <p:pic>
        <p:nvPicPr>
          <p:cNvPr id="5" name="Content Placeholder 4" descr="A stone building with arches in the middle of a grassy field&#10;&#10;Description automatically generated">
            <a:extLst>
              <a:ext uri="{FF2B5EF4-FFF2-40B4-BE49-F238E27FC236}">
                <a16:creationId xmlns:a16="http://schemas.microsoft.com/office/drawing/2014/main" id="{ECDB6B3C-8A49-7648-9B40-18BC447339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2336" y="1700114"/>
            <a:ext cx="6640191" cy="4980143"/>
          </a:xfrm>
          <a:ln w="50800">
            <a:solidFill>
              <a:schemeClr val="tx1"/>
            </a:solidFill>
          </a:ln>
        </p:spPr>
      </p:pic>
      <p:pic>
        <p:nvPicPr>
          <p:cNvPr id="9" name="Picture 8" descr="A stone structure with columns&#10;&#10;Description automatically generated">
            <a:extLst>
              <a:ext uri="{FF2B5EF4-FFF2-40B4-BE49-F238E27FC236}">
                <a16:creationId xmlns:a16="http://schemas.microsoft.com/office/drawing/2014/main" id="{BF38009A-F855-71EE-90A9-C2578BF666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9939" y="1109545"/>
            <a:ext cx="4119725" cy="5570712"/>
          </a:xfrm>
          <a:prstGeom prst="rect">
            <a:avLst/>
          </a:prstGeom>
          <a:ln w="50800">
            <a:solidFill>
              <a:schemeClr val="tx1"/>
            </a:solidFill>
          </a:ln>
        </p:spPr>
      </p:pic>
    </p:spTree>
    <p:extLst>
      <p:ext uri="{BB962C8B-B14F-4D97-AF65-F5344CB8AC3E}">
        <p14:creationId xmlns:p14="http://schemas.microsoft.com/office/powerpoint/2010/main" val="290352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Free of WHAT?!</a:t>
            </a:r>
          </a:p>
        </p:txBody>
      </p:sp>
      <p:sp>
        <p:nvSpPr>
          <p:cNvPr id="8" name="Content Placeholder 7"/>
          <p:cNvSpPr>
            <a:spLocks noGrp="1"/>
          </p:cNvSpPr>
          <p:nvPr>
            <p:ph idx="1"/>
          </p:nvPr>
        </p:nvSpPr>
        <p:spPr>
          <a:xfrm>
            <a:off x="763571" y="1885360"/>
            <a:ext cx="10590229" cy="4744039"/>
          </a:xfrm>
        </p:spPr>
        <p:txBody>
          <a:bodyPr>
            <a:normAutofit/>
          </a:bodyPr>
          <a:lstStyle/>
          <a:p>
            <a:r>
              <a:rPr lang="en-US" b="1" dirty="0"/>
              <a:t>Some manuscripts read, “I am innocent of any man’s BLOOD.”</a:t>
            </a:r>
          </a:p>
          <a:p>
            <a:r>
              <a:rPr lang="el-GR" sz="4800" dirty="0">
                <a:solidFill>
                  <a:srgbClr val="FFC000"/>
                </a:solidFill>
              </a:rPr>
              <a:t>α</a:t>
            </a:r>
            <a:r>
              <a:rPr lang="el-GR" sz="4800" dirty="0">
                <a:solidFill>
                  <a:srgbClr val="FFC000"/>
                </a:solidFill>
                <a:latin typeface="Tahoma"/>
                <a:ea typeface="Tahoma"/>
                <a:cs typeface="Tahoma"/>
              </a:rPr>
              <a:t>̔</a:t>
            </a:r>
            <a:r>
              <a:rPr lang="el-GR" sz="4800" dirty="0">
                <a:solidFill>
                  <a:srgbClr val="FFC000"/>
                </a:solidFill>
              </a:rPr>
              <a:t>ίματος</a:t>
            </a:r>
          </a:p>
          <a:p>
            <a:r>
              <a:rPr lang="en-US" b="1" dirty="0"/>
              <a:t>Others read, “I am innocent of any man’s SIN.”</a:t>
            </a:r>
          </a:p>
          <a:p>
            <a:r>
              <a:rPr lang="el-GR" sz="4800" dirty="0">
                <a:solidFill>
                  <a:srgbClr val="FFC000"/>
                </a:solidFill>
              </a:rPr>
              <a:t>α</a:t>
            </a:r>
            <a:r>
              <a:rPr lang="el-GR" sz="4800" dirty="0">
                <a:solidFill>
                  <a:srgbClr val="FFC000"/>
                </a:solidFill>
                <a:latin typeface="Tahoma"/>
                <a:ea typeface="Tahoma"/>
                <a:cs typeface="Tahoma"/>
              </a:rPr>
              <a:t>̔</a:t>
            </a:r>
            <a:r>
              <a:rPr lang="el-GR" sz="4800" dirty="0">
                <a:solidFill>
                  <a:srgbClr val="FFC000"/>
                </a:solidFill>
              </a:rPr>
              <a:t>μαρτίας</a:t>
            </a:r>
          </a:p>
          <a:p>
            <a:r>
              <a:rPr lang="en-US" b="1" dirty="0"/>
              <a:t>Which is it?</a:t>
            </a:r>
          </a:p>
          <a:p>
            <a:r>
              <a:rPr lang="en-US" b="1" dirty="0"/>
              <a:t>Isn’t it really BOTH?</a:t>
            </a:r>
          </a:p>
        </p:txBody>
      </p:sp>
    </p:spTree>
    <p:extLst>
      <p:ext uri="{BB962C8B-B14F-4D97-AF65-F5344CB8AC3E}">
        <p14:creationId xmlns:p14="http://schemas.microsoft.com/office/powerpoint/2010/main" val="44718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checkerboard(across)">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checkerboard(across)">
                                      <p:cBhvr>
                                        <p:cTn id="15" dur="500"/>
                                        <p:tgtEl>
                                          <p:spTgt spid="8">
                                            <p:txEl>
                                              <p:pRg st="2" end="2"/>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checkerboard(across)">
                                      <p:cBhvr>
                                        <p:cTn id="18" dur="500"/>
                                        <p:tgtEl>
                                          <p:spTgt spid="8">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checkerboard(across)">
                                      <p:cBhvr>
                                        <p:cTn id="23" dur="500"/>
                                        <p:tgtEl>
                                          <p:spTgt spid="8">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8">
                                            <p:txEl>
                                              <p:pRg st="5" end="5"/>
                                            </p:txEl>
                                          </p:spTgt>
                                        </p:tgtEl>
                                        <p:attrNameLst>
                                          <p:attrName>style.visibility</p:attrName>
                                        </p:attrNameLst>
                                      </p:cBhvr>
                                      <p:to>
                                        <p:strVal val="visible"/>
                                      </p:to>
                                    </p:set>
                                    <p:animEffect transition="in" filter="checkerboard(across)">
                                      <p:cBhvr>
                                        <p:cTn id="28"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Be On the Lookout for Wolves!</a:t>
            </a:r>
            <a:endParaRPr lang="en-GB" b="1" dirty="0"/>
          </a:p>
        </p:txBody>
      </p:sp>
      <p:pic>
        <p:nvPicPr>
          <p:cNvPr id="8" name="Content Placeholder 7" descr="wolf_in_sheeps_clothing.jpg"/>
          <p:cNvPicPr>
            <a:picLocks noGrp="1" noChangeAspect="1"/>
          </p:cNvPicPr>
          <p:nvPr>
            <p:ph sz="half" idx="1"/>
          </p:nvPr>
        </p:nvPicPr>
        <p:blipFill>
          <a:blip r:embed="rId2" cstate="print"/>
          <a:stretch>
            <a:fillRect/>
          </a:stretch>
        </p:blipFill>
        <p:spPr>
          <a:xfrm>
            <a:off x="1066800" y="1968500"/>
            <a:ext cx="3810000" cy="4216400"/>
          </a:xfrm>
          <a:ln w="50800">
            <a:solidFill>
              <a:schemeClr val="tx1"/>
            </a:solidFill>
          </a:ln>
        </p:spPr>
      </p:pic>
      <p:sp>
        <p:nvSpPr>
          <p:cNvPr id="7" name="Content Placeholder 6"/>
          <p:cNvSpPr>
            <a:spLocks noGrp="1"/>
          </p:cNvSpPr>
          <p:nvPr>
            <p:ph sz="half" idx="2"/>
          </p:nvPr>
        </p:nvSpPr>
        <p:spPr>
          <a:xfrm>
            <a:off x="5090474" y="1866506"/>
            <a:ext cx="6136850" cy="4686693"/>
          </a:xfrm>
        </p:spPr>
        <p:txBody>
          <a:bodyPr>
            <a:normAutofit lnSpcReduction="10000"/>
          </a:bodyPr>
          <a:lstStyle/>
          <a:p>
            <a:r>
              <a:rPr lang="en-US" b="1" dirty="0"/>
              <a:t>Sheep are DUMB animals</a:t>
            </a:r>
          </a:p>
          <a:p>
            <a:r>
              <a:rPr lang="en-US" b="1" dirty="0"/>
              <a:t>God used them in both OT and NT to represent God’s people (Israel and church)</a:t>
            </a:r>
          </a:p>
          <a:p>
            <a:r>
              <a:rPr lang="en-US" b="1" dirty="0"/>
              <a:t>Shepherds stand between wolves and the flock</a:t>
            </a:r>
          </a:p>
          <a:p>
            <a:r>
              <a:rPr lang="en-US" b="1" dirty="0"/>
              <a:t>Without proper shepherds the flock can be led to destruction</a:t>
            </a:r>
          </a:p>
        </p:txBody>
      </p:sp>
    </p:spTree>
    <p:extLst>
      <p:ext uri="{BB962C8B-B14F-4D97-AF65-F5344CB8AC3E}">
        <p14:creationId xmlns:p14="http://schemas.microsoft.com/office/powerpoint/2010/main" val="138187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p:cTn id="15"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 calcmode="lin" valueType="num">
                                      <p:cBhvr>
                                        <p:cTn id="23"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 calcmode="lin" valueType="num">
                                      <p:cBhvr>
                                        <p:cTn id="31" dur="1000" fill="hold"/>
                                        <p:tgtEl>
                                          <p:spTgt spid="7">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7">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7">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609600"/>
          </a:xfrm>
        </p:spPr>
        <p:txBody>
          <a:bodyPr>
            <a:normAutofit fontScale="90000"/>
          </a:bodyPr>
          <a:lstStyle/>
          <a:p>
            <a:r>
              <a:rPr lang="en-GB" b="1" dirty="0"/>
              <a:t>Ways Wolves Devour</a:t>
            </a:r>
          </a:p>
        </p:txBody>
      </p:sp>
      <p:sp>
        <p:nvSpPr>
          <p:cNvPr id="5" name="Content Placeholder 4"/>
          <p:cNvSpPr>
            <a:spLocks noGrp="1"/>
          </p:cNvSpPr>
          <p:nvPr>
            <p:ph idx="1"/>
          </p:nvPr>
        </p:nvSpPr>
        <p:spPr>
          <a:xfrm>
            <a:off x="1023042" y="838200"/>
            <a:ext cx="10121774" cy="5867400"/>
          </a:xfrm>
        </p:spPr>
        <p:txBody>
          <a:bodyPr>
            <a:normAutofit fontScale="85000" lnSpcReduction="20000"/>
          </a:bodyPr>
          <a:lstStyle/>
          <a:p>
            <a:pPr lvl="0"/>
            <a:r>
              <a:rPr lang="en-US" b="1" dirty="0"/>
              <a:t>Devouring joy with negative commands not supported by scripture</a:t>
            </a:r>
          </a:p>
          <a:p>
            <a:pPr lvl="0"/>
            <a:r>
              <a:rPr lang="en-US" b="1" dirty="0">
                <a:solidFill>
                  <a:srgbClr val="FFC000"/>
                </a:solidFill>
              </a:rPr>
              <a:t>Devouring energy with arguments and debates that are trivial to scripture</a:t>
            </a:r>
          </a:p>
          <a:p>
            <a:pPr lvl="0"/>
            <a:r>
              <a:rPr lang="en-US" b="1" dirty="0"/>
              <a:t>Devouring fellowship with competitive self-righteousness</a:t>
            </a:r>
          </a:p>
          <a:p>
            <a:pPr lvl="0"/>
            <a:r>
              <a:rPr lang="en-US" b="1" dirty="0">
                <a:solidFill>
                  <a:srgbClr val="FFC000"/>
                </a:solidFill>
              </a:rPr>
              <a:t>Deadening fellowship with a lack of honesty and inability to love</a:t>
            </a:r>
          </a:p>
          <a:p>
            <a:pPr lvl="0"/>
            <a:r>
              <a:rPr lang="en-US" b="1" dirty="0"/>
              <a:t>Destroying fellowship with accusation and innuendo</a:t>
            </a:r>
          </a:p>
          <a:p>
            <a:pPr lvl="0"/>
            <a:r>
              <a:rPr lang="en-US" b="1" dirty="0">
                <a:solidFill>
                  <a:srgbClr val="FFC000"/>
                </a:solidFill>
              </a:rPr>
              <a:t>Devouring trust with gossip and assumption</a:t>
            </a:r>
          </a:p>
          <a:p>
            <a:pPr lvl="0"/>
            <a:r>
              <a:rPr lang="en-US" b="1" dirty="0"/>
              <a:t>Destroying intellectual honesty with slothful logic and bogus faith</a:t>
            </a:r>
          </a:p>
          <a:p>
            <a:pPr lvl="0"/>
            <a:r>
              <a:rPr lang="en-US" b="1" dirty="0">
                <a:solidFill>
                  <a:srgbClr val="FFC000"/>
                </a:solidFill>
              </a:rPr>
              <a:t>Devouring church resources with irresponsible stewardship</a:t>
            </a:r>
          </a:p>
          <a:p>
            <a:endParaRPr lang="en-US" dirty="0"/>
          </a:p>
        </p:txBody>
      </p:sp>
    </p:spTree>
    <p:extLst>
      <p:ext uri="{BB962C8B-B14F-4D97-AF65-F5344CB8AC3E}">
        <p14:creationId xmlns:p14="http://schemas.microsoft.com/office/powerpoint/2010/main" val="154174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heckerboard(across)">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checkerboard(across)">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checkerboard(across)">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checkerboard(across)">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checkerboard(across)">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F75E5-DEDD-40DB-65A3-C3F0434B09BC}"/>
              </a:ext>
            </a:extLst>
          </p:cNvPr>
          <p:cNvSpPr>
            <a:spLocks noGrp="1"/>
          </p:cNvSpPr>
          <p:nvPr>
            <p:ph type="title"/>
          </p:nvPr>
        </p:nvSpPr>
        <p:spPr/>
        <p:txBody>
          <a:bodyPr/>
          <a:lstStyle/>
          <a:p>
            <a:pPr algn="ctr"/>
            <a:r>
              <a:rPr lang="en-US" dirty="0"/>
              <a:t>What Shall This One Do?</a:t>
            </a:r>
          </a:p>
        </p:txBody>
      </p:sp>
      <p:sp>
        <p:nvSpPr>
          <p:cNvPr id="3" name="Content Placeholder 2">
            <a:extLst>
              <a:ext uri="{FF2B5EF4-FFF2-40B4-BE49-F238E27FC236}">
                <a16:creationId xmlns:a16="http://schemas.microsoft.com/office/drawing/2014/main" id="{F4BFC4B1-4389-AF64-E2A6-0F2926783154}"/>
              </a:ext>
            </a:extLst>
          </p:cNvPr>
          <p:cNvSpPr>
            <a:spLocks noGrp="1"/>
          </p:cNvSpPr>
          <p:nvPr>
            <p:ph idx="1"/>
          </p:nvPr>
        </p:nvSpPr>
        <p:spPr>
          <a:xfrm>
            <a:off x="552261" y="1825625"/>
            <a:ext cx="10990907" cy="4351338"/>
          </a:xfrm>
        </p:spPr>
        <p:txBody>
          <a:bodyPr>
            <a:normAutofit lnSpcReduction="10000"/>
          </a:bodyPr>
          <a:lstStyle/>
          <a:p>
            <a:pPr marL="742950" indent="-742950">
              <a:buFont typeface="+mj-lt"/>
              <a:buAutoNum type="arabicPeriod"/>
            </a:pPr>
            <a:r>
              <a:rPr lang="en-US" dirty="0"/>
              <a:t>When God challenges, are we willing to move forward even if we know it will be inconvenient?</a:t>
            </a:r>
          </a:p>
          <a:p>
            <a:pPr marL="742950" indent="-742950">
              <a:buFont typeface="+mj-lt"/>
              <a:buAutoNum type="arabicPeriod"/>
            </a:pPr>
            <a:r>
              <a:rPr lang="en-US" dirty="0">
                <a:solidFill>
                  <a:srgbClr val="FFC000"/>
                </a:solidFill>
              </a:rPr>
              <a:t>Are we willing, when necessary, to say farewell to comfortable situations and those we love?</a:t>
            </a:r>
          </a:p>
          <a:p>
            <a:pPr marL="742950" indent="-742950">
              <a:buFont typeface="+mj-lt"/>
              <a:buAutoNum type="arabicPeriod"/>
            </a:pPr>
            <a:r>
              <a:rPr lang="en-US" dirty="0"/>
              <a:t>Are we committed to FINISHING?</a:t>
            </a:r>
          </a:p>
          <a:p>
            <a:pPr marL="742950" indent="-742950">
              <a:buFont typeface="+mj-lt"/>
              <a:buAutoNum type="arabicPeriod"/>
            </a:pPr>
            <a:r>
              <a:rPr lang="en-US" dirty="0">
                <a:solidFill>
                  <a:srgbClr val="FFC000"/>
                </a:solidFill>
              </a:rPr>
              <a:t>Are we aware of potential wolves in our lives?</a:t>
            </a:r>
          </a:p>
          <a:p>
            <a:pPr marL="742950" indent="-742950">
              <a:buFont typeface="+mj-lt"/>
              <a:buAutoNum type="arabicPeriod"/>
            </a:pPr>
            <a:r>
              <a:rPr lang="en-US" dirty="0"/>
              <a:t>Are we allowing God’s work in our lives to build up His kingdom or our reputation?</a:t>
            </a:r>
          </a:p>
        </p:txBody>
      </p:sp>
    </p:spTree>
    <p:extLst>
      <p:ext uri="{BB962C8B-B14F-4D97-AF65-F5344CB8AC3E}">
        <p14:creationId xmlns:p14="http://schemas.microsoft.com/office/powerpoint/2010/main" val="263361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2833"/>
            <a:ext cx="10515600" cy="620209"/>
          </a:xfrm>
        </p:spPr>
        <p:txBody>
          <a:bodyPr>
            <a:normAutofit fontScale="90000"/>
          </a:bodyPr>
          <a:lstStyle/>
          <a:p>
            <a:pPr algn="ctr"/>
            <a:r>
              <a:rPr lang="en-US" sz="4800" dirty="0">
                <a:latin typeface="Adobe Heiti Std R" pitchFamily="34" charset="-128"/>
                <a:ea typeface="Adobe Heiti Std R" pitchFamily="34" charset="-128"/>
              </a:rPr>
              <a:t>Turning for Home!</a:t>
            </a:r>
          </a:p>
        </p:txBody>
      </p:sp>
      <p:pic>
        <p:nvPicPr>
          <p:cNvPr id="5" name="Content Placeholder 4" descr="2ndmissionary.jpg"/>
          <p:cNvPicPr>
            <a:picLocks noGrp="1" noChangeAspect="1"/>
          </p:cNvPicPr>
          <p:nvPr>
            <p:ph idx="1"/>
          </p:nvPr>
        </p:nvPicPr>
        <p:blipFill>
          <a:blip r:embed="rId2" cstate="print"/>
          <a:stretch>
            <a:fillRect/>
          </a:stretch>
        </p:blipFill>
        <p:spPr>
          <a:xfrm>
            <a:off x="2104791" y="1108279"/>
            <a:ext cx="8471555" cy="5619180"/>
          </a:xfrm>
        </p:spPr>
      </p:pic>
      <p:sp>
        <p:nvSpPr>
          <p:cNvPr id="14" name="Oval 13"/>
          <p:cNvSpPr/>
          <p:nvPr/>
        </p:nvSpPr>
        <p:spPr>
          <a:xfrm>
            <a:off x="3053974" y="2771923"/>
            <a:ext cx="3777006" cy="992171"/>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789458-9FBA-7BE2-7D5B-5351848FE5D3}"/>
              </a:ext>
            </a:extLst>
          </p:cNvPr>
          <p:cNvSpPr>
            <a:spLocks noGrp="1"/>
          </p:cNvSpPr>
          <p:nvPr>
            <p:ph type="title"/>
          </p:nvPr>
        </p:nvSpPr>
        <p:spPr/>
        <p:txBody>
          <a:bodyPr/>
          <a:lstStyle/>
          <a:p>
            <a:pPr algn="ctr"/>
            <a:r>
              <a:rPr lang="en-US" dirty="0"/>
              <a:t>Initial Ministry in Ephesus</a:t>
            </a:r>
          </a:p>
        </p:txBody>
      </p:sp>
      <p:pic>
        <p:nvPicPr>
          <p:cNvPr id="8" name="Content Placeholder 7" descr="A stone archway with columns and blue sky&#10;&#10;Description automatically generated">
            <a:extLst>
              <a:ext uri="{FF2B5EF4-FFF2-40B4-BE49-F238E27FC236}">
                <a16:creationId xmlns:a16="http://schemas.microsoft.com/office/drawing/2014/main" id="{48E3DE45-CDF3-5176-DA57-012472A5849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97248" y="1825625"/>
            <a:ext cx="3263503" cy="4351338"/>
          </a:xfrm>
          <a:ln w="50800">
            <a:solidFill>
              <a:schemeClr val="tx1"/>
            </a:solidFill>
          </a:ln>
        </p:spPr>
      </p:pic>
      <p:pic>
        <p:nvPicPr>
          <p:cNvPr id="10" name="Content Placeholder 9" descr="A close-up of a stone surface&#10;&#10;Description automatically generated">
            <a:extLst>
              <a:ext uri="{FF2B5EF4-FFF2-40B4-BE49-F238E27FC236}">
                <a16:creationId xmlns:a16="http://schemas.microsoft.com/office/drawing/2014/main" id="{7AEFF783-5531-DFE6-F59F-3EEDC5A0172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16200000">
            <a:off x="5507474" y="2752313"/>
            <a:ext cx="5063193" cy="3209818"/>
          </a:xfrm>
          <a:ln w="50800">
            <a:solidFill>
              <a:schemeClr val="tx1"/>
            </a:solidFill>
          </a:ln>
        </p:spPr>
      </p:pic>
      <p:sp>
        <p:nvSpPr>
          <p:cNvPr id="11" name="Rectangle 10">
            <a:extLst>
              <a:ext uri="{FF2B5EF4-FFF2-40B4-BE49-F238E27FC236}">
                <a16:creationId xmlns:a16="http://schemas.microsoft.com/office/drawing/2014/main" id="{AEF6E6F6-1CA9-148F-5D35-77C76E56B26C}"/>
              </a:ext>
            </a:extLst>
          </p:cNvPr>
          <p:cNvSpPr/>
          <p:nvPr/>
        </p:nvSpPr>
        <p:spPr>
          <a:xfrm>
            <a:off x="7786540" y="4081806"/>
            <a:ext cx="1857440" cy="2941950"/>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411470-045A-979F-8A05-9CB93FCAE298}"/>
              </a:ext>
            </a:extLst>
          </p:cNvPr>
          <p:cNvSpPr/>
          <p:nvPr/>
        </p:nvSpPr>
        <p:spPr>
          <a:xfrm>
            <a:off x="8814062" y="5561814"/>
            <a:ext cx="652378" cy="1006475"/>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31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19E2B-DB74-47FC-2832-0469EC31D4E9}"/>
              </a:ext>
            </a:extLst>
          </p:cNvPr>
          <p:cNvSpPr>
            <a:spLocks noGrp="1"/>
          </p:cNvSpPr>
          <p:nvPr>
            <p:ph type="title"/>
          </p:nvPr>
        </p:nvSpPr>
        <p:spPr/>
        <p:txBody>
          <a:bodyPr/>
          <a:lstStyle/>
          <a:p>
            <a:r>
              <a:rPr lang="en-US" sz="4000" dirty="0" err="1">
                <a:effectLst/>
                <a:latin typeface="Calibri" panose="020F0502020204030204" pitchFamily="34" charset="0"/>
                <a:ea typeface="Aptos" panose="020B0004020202020204" pitchFamily="34" charset="0"/>
              </a:rPr>
              <a:t>διελεχθη</a:t>
            </a:r>
            <a:r>
              <a:rPr lang="en-US" dirty="0">
                <a:effectLst/>
              </a:rPr>
              <a:t> (pronounced “dee-eh-LEHK-thee”) </a:t>
            </a:r>
            <a:endParaRPr lang="en-US" dirty="0"/>
          </a:p>
        </p:txBody>
      </p:sp>
      <p:pic>
        <p:nvPicPr>
          <p:cNvPr id="6" name="Content Placeholder 5" descr="A black object with gold text&#10;&#10;Description automatically generated">
            <a:extLst>
              <a:ext uri="{FF2B5EF4-FFF2-40B4-BE49-F238E27FC236}">
                <a16:creationId xmlns:a16="http://schemas.microsoft.com/office/drawing/2014/main" id="{9CC304DE-8E4F-E380-E29A-B01B984A79C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543969"/>
            <a:ext cx="5181600" cy="2914649"/>
          </a:xfrm>
          <a:ln w="50800">
            <a:solidFill>
              <a:schemeClr val="tx1"/>
            </a:solidFill>
          </a:ln>
        </p:spPr>
      </p:pic>
      <p:pic>
        <p:nvPicPr>
          <p:cNvPr id="8" name="Content Placeholder 7">
            <a:extLst>
              <a:ext uri="{FF2B5EF4-FFF2-40B4-BE49-F238E27FC236}">
                <a16:creationId xmlns:a16="http://schemas.microsoft.com/office/drawing/2014/main" id="{E5357D12-E8DB-240F-C8F0-67AC2D4D50F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543969"/>
            <a:ext cx="5181600" cy="2914650"/>
          </a:xfrm>
          <a:ln w="50800">
            <a:solidFill>
              <a:schemeClr val="tx1"/>
            </a:solidFill>
          </a:ln>
        </p:spPr>
      </p:pic>
    </p:spTree>
    <p:extLst>
      <p:ext uri="{BB962C8B-B14F-4D97-AF65-F5344CB8AC3E}">
        <p14:creationId xmlns:p14="http://schemas.microsoft.com/office/powerpoint/2010/main" val="2559971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2278C-315F-B4AC-A225-8E17FAB9A826}"/>
              </a:ext>
            </a:extLst>
          </p:cNvPr>
          <p:cNvSpPr>
            <a:spLocks noGrp="1"/>
          </p:cNvSpPr>
          <p:nvPr>
            <p:ph type="title"/>
          </p:nvPr>
        </p:nvSpPr>
        <p:spPr/>
        <p:txBody>
          <a:bodyPr/>
          <a:lstStyle/>
          <a:p>
            <a:pPr algn="ctr"/>
            <a:r>
              <a:rPr lang="en-US" dirty="0"/>
              <a:t>Learned Apollos of Alexandria</a:t>
            </a:r>
          </a:p>
        </p:txBody>
      </p:sp>
      <p:pic>
        <p:nvPicPr>
          <p:cNvPr id="7" name="Content Placeholder 6" descr="An old stone amphitheater&#10;&#10;Description automatically generated">
            <a:extLst>
              <a:ext uri="{FF2B5EF4-FFF2-40B4-BE49-F238E27FC236}">
                <a16:creationId xmlns:a16="http://schemas.microsoft.com/office/drawing/2014/main" id="{C3D9EECD-A74F-5773-93C1-B3A0D3505F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9584" y="1825625"/>
            <a:ext cx="8212832" cy="4351338"/>
          </a:xfrm>
          <a:ln w="50800">
            <a:solidFill>
              <a:schemeClr val="tx1"/>
            </a:solidFill>
          </a:ln>
        </p:spPr>
      </p:pic>
    </p:spTree>
    <p:extLst>
      <p:ext uri="{BB962C8B-B14F-4D97-AF65-F5344CB8AC3E}">
        <p14:creationId xmlns:p14="http://schemas.microsoft.com/office/powerpoint/2010/main" val="4199680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aul's Third Missionary Journey Map - Third Mission Itinerary">
            <a:extLst>
              <a:ext uri="{FF2B5EF4-FFF2-40B4-BE49-F238E27FC236}">
                <a16:creationId xmlns:a16="http://schemas.microsoft.com/office/drawing/2014/main" id="{2A15A1E4-B3AD-BFB5-919E-6AF711619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50" y="0"/>
            <a:ext cx="112633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2B3BE675-A1DC-0636-A1B7-68FD2583AD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5673" y="1246907"/>
            <a:ext cx="1285967" cy="872837"/>
          </a:xfrm>
          <a:prstGeom prst="rect">
            <a:avLst/>
          </a:prstGeom>
          <a:noFill/>
          <a:ln w="3810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a:extLst>
              <a:ext uri="{FF2B5EF4-FFF2-40B4-BE49-F238E27FC236}">
                <a16:creationId xmlns:a16="http://schemas.microsoft.com/office/drawing/2014/main" id="{7766AF70-299A-65F9-56BA-7210FF222CAB}"/>
              </a:ext>
            </a:extLst>
          </p:cNvPr>
          <p:cNvPicPr>
            <a:picLocks noChangeAspect="1"/>
          </p:cNvPicPr>
          <p:nvPr/>
        </p:nvPicPr>
        <p:blipFill>
          <a:blip r:embed="rId4"/>
          <a:stretch>
            <a:fillRect/>
          </a:stretch>
        </p:blipFill>
        <p:spPr>
          <a:xfrm>
            <a:off x="4296942" y="114300"/>
            <a:ext cx="1274698" cy="1018307"/>
          </a:xfrm>
          <a:prstGeom prst="rect">
            <a:avLst/>
          </a:prstGeom>
          <a:ln w="38100">
            <a:solidFill>
              <a:srgbClr val="0070C0"/>
            </a:solidFill>
          </a:ln>
        </p:spPr>
      </p:pic>
      <p:pic>
        <p:nvPicPr>
          <p:cNvPr id="8" name="Picture 7">
            <a:extLst>
              <a:ext uri="{FF2B5EF4-FFF2-40B4-BE49-F238E27FC236}">
                <a16:creationId xmlns:a16="http://schemas.microsoft.com/office/drawing/2014/main" id="{7131B86F-6C4B-68A5-0D56-E3E06B0F4383}"/>
              </a:ext>
            </a:extLst>
          </p:cNvPr>
          <p:cNvPicPr>
            <a:picLocks noChangeAspect="1"/>
          </p:cNvPicPr>
          <p:nvPr/>
        </p:nvPicPr>
        <p:blipFill>
          <a:blip r:embed="rId5"/>
          <a:stretch>
            <a:fillRect/>
          </a:stretch>
        </p:blipFill>
        <p:spPr>
          <a:xfrm>
            <a:off x="5692951" y="1246907"/>
            <a:ext cx="1113455" cy="870892"/>
          </a:xfrm>
          <a:prstGeom prst="rect">
            <a:avLst/>
          </a:prstGeom>
          <a:ln w="38100">
            <a:solidFill>
              <a:srgbClr val="0070C0"/>
            </a:solidFill>
          </a:ln>
        </p:spPr>
      </p:pic>
      <p:pic>
        <p:nvPicPr>
          <p:cNvPr id="10" name="Picture 9">
            <a:extLst>
              <a:ext uri="{FF2B5EF4-FFF2-40B4-BE49-F238E27FC236}">
                <a16:creationId xmlns:a16="http://schemas.microsoft.com/office/drawing/2014/main" id="{F9ABCEB5-ED81-F50F-E304-20F1BCAC0C2D}"/>
              </a:ext>
            </a:extLst>
          </p:cNvPr>
          <p:cNvPicPr>
            <a:picLocks noChangeAspect="1"/>
          </p:cNvPicPr>
          <p:nvPr/>
        </p:nvPicPr>
        <p:blipFill>
          <a:blip r:embed="rId6"/>
          <a:stretch>
            <a:fillRect/>
          </a:stretch>
        </p:blipFill>
        <p:spPr>
          <a:xfrm>
            <a:off x="5666036" y="312092"/>
            <a:ext cx="1172673" cy="787400"/>
          </a:xfrm>
          <a:prstGeom prst="rect">
            <a:avLst/>
          </a:prstGeom>
          <a:ln w="38100">
            <a:solidFill>
              <a:srgbClr val="0070C0"/>
            </a:solidFill>
          </a:ln>
        </p:spPr>
      </p:pic>
      <p:pic>
        <p:nvPicPr>
          <p:cNvPr id="11" name="Picture 2" descr="https://tse2.mm.bing.net/th?id=OIP.zniTNCecqlSEJyD3oJ6JeAHaFj&amp;pid=Api&amp;P=0&amp;h=180">
            <a:extLst>
              <a:ext uri="{FF2B5EF4-FFF2-40B4-BE49-F238E27FC236}">
                <a16:creationId xmlns:a16="http://schemas.microsoft.com/office/drawing/2014/main" id="{F3CB7F06-FF32-4B9C-9000-D05DE651B7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9101" y="971043"/>
            <a:ext cx="1091335" cy="818501"/>
          </a:xfrm>
          <a:prstGeom prst="rect">
            <a:avLst/>
          </a:prstGeom>
          <a:noFill/>
          <a:ln w="38100">
            <a:solidFill>
              <a:srgbClr val="0070C0"/>
            </a:solid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3BD6C56-097F-2223-7331-6A4154D508A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77923" y="4433454"/>
            <a:ext cx="1438037" cy="958177"/>
          </a:xfrm>
          <a:prstGeom prst="rect">
            <a:avLst/>
          </a:prstGeom>
          <a:noFill/>
          <a:ln w="3810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13">
            <a:extLst>
              <a:ext uri="{FF2B5EF4-FFF2-40B4-BE49-F238E27FC236}">
                <a16:creationId xmlns:a16="http://schemas.microsoft.com/office/drawing/2014/main" id="{2048F906-3488-8F6E-72F8-8F7B5E02FE00}"/>
              </a:ext>
            </a:extLst>
          </p:cNvPr>
          <p:cNvPicPr>
            <a:picLocks noChangeAspect="1"/>
          </p:cNvPicPr>
          <p:nvPr/>
        </p:nvPicPr>
        <p:blipFill>
          <a:blip r:embed="rId9"/>
          <a:stretch>
            <a:fillRect/>
          </a:stretch>
        </p:blipFill>
        <p:spPr>
          <a:xfrm>
            <a:off x="9669854" y="5159179"/>
            <a:ext cx="1234772" cy="1698821"/>
          </a:xfrm>
          <a:prstGeom prst="rect">
            <a:avLst/>
          </a:prstGeom>
          <a:ln w="38100">
            <a:solidFill>
              <a:srgbClr val="0070C0"/>
            </a:solidFill>
          </a:ln>
        </p:spPr>
      </p:pic>
    </p:spTree>
    <p:extLst>
      <p:ext uri="{BB962C8B-B14F-4D97-AF65-F5344CB8AC3E}">
        <p14:creationId xmlns:p14="http://schemas.microsoft.com/office/powerpoint/2010/main" val="254698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CAFE57A5-7D9E-1254-1C03-28351F7FCF4C}"/>
              </a:ext>
            </a:extLst>
          </p:cNvPr>
          <p:cNvSpPr>
            <a:spLocks noGrp="1" noChangeArrowheads="1"/>
          </p:cNvSpPr>
          <p:nvPr>
            <p:ph type="title"/>
          </p:nvPr>
        </p:nvSpPr>
        <p:spPr>
          <a:xfrm>
            <a:off x="2286000" y="152400"/>
            <a:ext cx="7772400" cy="1143000"/>
          </a:xfrm>
          <a:noFill/>
        </p:spPr>
        <p:txBody>
          <a:bodyPr/>
          <a:lstStyle/>
          <a:p>
            <a:pPr eaLnBrk="1" hangingPunct="1"/>
            <a:r>
              <a:rPr lang="en-US" altLang="en-US">
                <a:solidFill>
                  <a:schemeClr val="tx1"/>
                </a:solidFill>
              </a:rPr>
              <a:t>Churches of Asia Minor</a:t>
            </a:r>
          </a:p>
        </p:txBody>
      </p:sp>
      <p:pic>
        <p:nvPicPr>
          <p:cNvPr id="20483" name="Picture 3">
            <a:extLst>
              <a:ext uri="{FF2B5EF4-FFF2-40B4-BE49-F238E27FC236}">
                <a16:creationId xmlns:a16="http://schemas.microsoft.com/office/drawing/2014/main" id="{C1A25237-9702-5076-A66E-DA2FF2913A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009" y="-2495641"/>
            <a:ext cx="12412508" cy="947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 Box 4">
            <a:extLst>
              <a:ext uri="{FF2B5EF4-FFF2-40B4-BE49-F238E27FC236}">
                <a16:creationId xmlns:a16="http://schemas.microsoft.com/office/drawing/2014/main" id="{A9D026EC-38AD-A7E8-1BDB-A06D7E3804CF}"/>
              </a:ext>
            </a:extLst>
          </p:cNvPr>
          <p:cNvSpPr txBox="1">
            <a:spLocks noChangeArrowheads="1"/>
          </p:cNvSpPr>
          <p:nvPr/>
        </p:nvSpPr>
        <p:spPr bwMode="auto">
          <a:xfrm>
            <a:off x="4556126" y="1676401"/>
            <a:ext cx="6111875" cy="701675"/>
          </a:xfrm>
          <a:prstGeom prst="rect">
            <a:avLst/>
          </a:prstGeom>
          <a:noFill/>
          <a:ln>
            <a:noFill/>
          </a:ln>
          <a:effectLst/>
        </p:spPr>
        <p:txBody>
          <a:bodyPr>
            <a:spAutoFit/>
          </a:bodyPr>
          <a:lstStyle/>
          <a:p>
            <a:pPr algn="ctr" eaLnBrk="1" hangingPunct="1">
              <a:defRPr/>
            </a:pPr>
            <a:r>
              <a:rPr lang="en-US" altLang="en-US" sz="4000">
                <a:solidFill>
                  <a:srgbClr val="000000"/>
                </a:solidFill>
                <a:effectLst>
                  <a:outerShdw blurRad="38100" dist="38100" dir="2700000" algn="tl">
                    <a:srgbClr val="FFFFFF"/>
                  </a:outerShdw>
                </a:effectLst>
                <a:latin typeface="Tahoma" panose="020B0604030504040204" pitchFamily="34" charset="0"/>
              </a:rPr>
              <a:t>Churches of Asia Minor</a:t>
            </a:r>
          </a:p>
        </p:txBody>
      </p:sp>
      <p:sp>
        <p:nvSpPr>
          <p:cNvPr id="68613" name="Text Box 5">
            <a:extLst>
              <a:ext uri="{FF2B5EF4-FFF2-40B4-BE49-F238E27FC236}">
                <a16:creationId xmlns:a16="http://schemas.microsoft.com/office/drawing/2014/main" id="{55E21FD5-4DEB-3525-1373-67D260B743D3}"/>
              </a:ext>
            </a:extLst>
          </p:cNvPr>
          <p:cNvSpPr txBox="1">
            <a:spLocks noChangeArrowheads="1"/>
          </p:cNvSpPr>
          <p:nvPr/>
        </p:nvSpPr>
        <p:spPr bwMode="auto">
          <a:xfrm>
            <a:off x="1722437" y="4227629"/>
            <a:ext cx="1668463" cy="579438"/>
          </a:xfrm>
          <a:prstGeom prst="rect">
            <a:avLst/>
          </a:prstGeom>
          <a:noFill/>
          <a:ln>
            <a:noFill/>
          </a:ln>
          <a:effectLst/>
        </p:spPr>
        <p:txBody>
          <a:bodyPr wrap="none">
            <a:spAutoFit/>
          </a:bodyPr>
          <a:lstStyle/>
          <a:p>
            <a:pPr eaLnBrk="1" hangingPunct="1">
              <a:defRPr/>
            </a:pPr>
            <a:r>
              <a:rPr lang="en-US" altLang="en-US" sz="3200" dirty="0">
                <a:solidFill>
                  <a:srgbClr val="000000"/>
                </a:solidFill>
                <a:effectLst>
                  <a:outerShdw blurRad="38100" dist="38100" dir="2700000" algn="tl">
                    <a:srgbClr val="FFFFFF"/>
                  </a:outerShdw>
                </a:effectLst>
                <a:latin typeface="Tahoma" panose="020B0604030504040204" pitchFamily="34" charset="0"/>
              </a:rPr>
              <a:t>Ephesus</a:t>
            </a:r>
          </a:p>
        </p:txBody>
      </p:sp>
      <p:sp>
        <p:nvSpPr>
          <p:cNvPr id="68614" name="Text Box 6">
            <a:extLst>
              <a:ext uri="{FF2B5EF4-FFF2-40B4-BE49-F238E27FC236}">
                <a16:creationId xmlns:a16="http://schemas.microsoft.com/office/drawing/2014/main" id="{AC895FC0-54AC-E2A8-B266-C9A82134FDDF}"/>
              </a:ext>
            </a:extLst>
          </p:cNvPr>
          <p:cNvSpPr txBox="1">
            <a:spLocks noChangeArrowheads="1"/>
          </p:cNvSpPr>
          <p:nvPr/>
        </p:nvSpPr>
        <p:spPr bwMode="auto">
          <a:xfrm>
            <a:off x="901699" y="3465013"/>
            <a:ext cx="1541463" cy="579438"/>
          </a:xfrm>
          <a:prstGeom prst="rect">
            <a:avLst/>
          </a:prstGeom>
          <a:noFill/>
          <a:ln>
            <a:noFill/>
          </a:ln>
          <a:effectLst/>
        </p:spPr>
        <p:txBody>
          <a:bodyPr wrap="none">
            <a:spAutoFit/>
          </a:bodyPr>
          <a:lstStyle/>
          <a:p>
            <a:pPr eaLnBrk="1" hangingPunct="1">
              <a:defRPr/>
            </a:pPr>
            <a:r>
              <a:rPr lang="en-US" altLang="en-US" sz="3200" dirty="0">
                <a:solidFill>
                  <a:srgbClr val="000000"/>
                </a:solidFill>
                <a:effectLst>
                  <a:outerShdw blurRad="38100" dist="38100" dir="2700000" algn="tl">
                    <a:srgbClr val="FFFFFF"/>
                  </a:outerShdw>
                </a:effectLst>
                <a:latin typeface="Tahoma" panose="020B0604030504040204" pitchFamily="34" charset="0"/>
              </a:rPr>
              <a:t>Smyrna</a:t>
            </a:r>
          </a:p>
        </p:txBody>
      </p:sp>
      <p:sp>
        <p:nvSpPr>
          <p:cNvPr id="68615" name="Line 7">
            <a:extLst>
              <a:ext uri="{FF2B5EF4-FFF2-40B4-BE49-F238E27FC236}">
                <a16:creationId xmlns:a16="http://schemas.microsoft.com/office/drawing/2014/main" id="{5DC8DCEA-C1BF-22E9-3032-6548008A93E7}"/>
              </a:ext>
            </a:extLst>
          </p:cNvPr>
          <p:cNvSpPr>
            <a:spLocks noChangeShapeType="1"/>
          </p:cNvSpPr>
          <p:nvPr/>
        </p:nvSpPr>
        <p:spPr bwMode="auto">
          <a:xfrm flipH="1" flipV="1">
            <a:off x="2216927" y="4003712"/>
            <a:ext cx="69073" cy="263488"/>
          </a:xfrm>
          <a:prstGeom prst="line">
            <a:avLst/>
          </a:prstGeom>
          <a:noFill/>
          <a:ln w="381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16" name="Text Box 8">
            <a:extLst>
              <a:ext uri="{FF2B5EF4-FFF2-40B4-BE49-F238E27FC236}">
                <a16:creationId xmlns:a16="http://schemas.microsoft.com/office/drawing/2014/main" id="{F8C2C97A-3E1E-A4BC-7F22-6AC516D45B85}"/>
              </a:ext>
            </a:extLst>
          </p:cNvPr>
          <p:cNvSpPr txBox="1">
            <a:spLocks noChangeArrowheads="1"/>
          </p:cNvSpPr>
          <p:nvPr/>
        </p:nvSpPr>
        <p:spPr bwMode="auto">
          <a:xfrm>
            <a:off x="2028031" y="5152055"/>
            <a:ext cx="7279557" cy="646331"/>
          </a:xfrm>
          <a:prstGeom prst="rect">
            <a:avLst/>
          </a:prstGeom>
          <a:solidFill>
            <a:srgbClr val="000099"/>
          </a:solidFill>
          <a:ln>
            <a:noFill/>
          </a:ln>
          <a:effectLst/>
        </p:spPr>
        <p:txBody>
          <a:bodyPr wrap="none">
            <a:spAutoFit/>
          </a:bodyPr>
          <a:lstStyle/>
          <a:p>
            <a:pPr eaLnBrk="1" hangingPunct="1">
              <a:defRPr/>
            </a:pPr>
            <a:r>
              <a:rPr lang="en-US" altLang="en-US" b="1" dirty="0">
                <a:solidFill>
                  <a:schemeClr val="bg1"/>
                </a:solidFill>
                <a:effectLst>
                  <a:outerShdw blurRad="38100" dist="38100" dir="2700000" algn="tl">
                    <a:srgbClr val="000000"/>
                  </a:outerShdw>
                </a:effectLst>
                <a:latin typeface="Tahoma" panose="020B0604030504040204" pitchFamily="34" charset="0"/>
              </a:rPr>
              <a:t>The letters in the Book of Revelation reflect a Roman courier </a:t>
            </a:r>
            <a:br>
              <a:rPr lang="en-US" altLang="en-US" b="1" dirty="0">
                <a:solidFill>
                  <a:schemeClr val="bg1"/>
                </a:solidFill>
                <a:effectLst>
                  <a:outerShdw blurRad="38100" dist="38100" dir="2700000" algn="tl">
                    <a:srgbClr val="000000"/>
                  </a:outerShdw>
                </a:effectLst>
                <a:latin typeface="Tahoma" panose="020B0604030504040204" pitchFamily="34" charset="0"/>
              </a:rPr>
            </a:br>
            <a:r>
              <a:rPr lang="en-US" altLang="en-US" b="1" dirty="0">
                <a:solidFill>
                  <a:schemeClr val="bg1"/>
                </a:solidFill>
                <a:effectLst>
                  <a:outerShdw blurRad="38100" dist="38100" dir="2700000" algn="tl">
                    <a:srgbClr val="000000"/>
                  </a:outerShdw>
                </a:effectLst>
                <a:latin typeface="Tahoma" panose="020B0604030504040204" pitchFamily="34" charset="0"/>
              </a:rPr>
              <a:t>route and suggest that Ephesus was of primary importance.</a:t>
            </a:r>
          </a:p>
        </p:txBody>
      </p:sp>
      <p:sp>
        <p:nvSpPr>
          <p:cNvPr id="68617" name="Text Box 9">
            <a:extLst>
              <a:ext uri="{FF2B5EF4-FFF2-40B4-BE49-F238E27FC236}">
                <a16:creationId xmlns:a16="http://schemas.microsoft.com/office/drawing/2014/main" id="{3A4AD618-E3EB-5FF4-741C-B718F49C7F93}"/>
              </a:ext>
            </a:extLst>
          </p:cNvPr>
          <p:cNvSpPr txBox="1">
            <a:spLocks noChangeArrowheads="1"/>
          </p:cNvSpPr>
          <p:nvPr/>
        </p:nvSpPr>
        <p:spPr bwMode="auto">
          <a:xfrm>
            <a:off x="969962" y="2059782"/>
            <a:ext cx="2116138" cy="579437"/>
          </a:xfrm>
          <a:prstGeom prst="rect">
            <a:avLst/>
          </a:prstGeom>
          <a:noFill/>
          <a:ln>
            <a:noFill/>
          </a:ln>
          <a:effectLst/>
        </p:spPr>
        <p:txBody>
          <a:bodyPr wrap="none">
            <a:spAutoFit/>
          </a:bodyPr>
          <a:lstStyle/>
          <a:p>
            <a:pPr eaLnBrk="1" hangingPunct="1">
              <a:defRPr/>
            </a:pPr>
            <a:r>
              <a:rPr lang="en-US" altLang="en-US" sz="3200" dirty="0">
                <a:solidFill>
                  <a:srgbClr val="000000"/>
                </a:solidFill>
                <a:effectLst>
                  <a:outerShdw blurRad="38100" dist="38100" dir="2700000" algn="tl">
                    <a:srgbClr val="FFFFFF"/>
                  </a:outerShdw>
                </a:effectLst>
                <a:latin typeface="Tahoma" panose="020B0604030504040204" pitchFamily="34" charset="0"/>
              </a:rPr>
              <a:t>Pergamum</a:t>
            </a:r>
          </a:p>
        </p:txBody>
      </p:sp>
      <p:sp>
        <p:nvSpPr>
          <p:cNvPr id="68618" name="Line 10">
            <a:extLst>
              <a:ext uri="{FF2B5EF4-FFF2-40B4-BE49-F238E27FC236}">
                <a16:creationId xmlns:a16="http://schemas.microsoft.com/office/drawing/2014/main" id="{716F61DD-4153-7E01-6004-F94BA1D74044}"/>
              </a:ext>
            </a:extLst>
          </p:cNvPr>
          <p:cNvSpPr>
            <a:spLocks noChangeShapeType="1"/>
          </p:cNvSpPr>
          <p:nvPr/>
        </p:nvSpPr>
        <p:spPr bwMode="auto">
          <a:xfrm flipH="1" flipV="1">
            <a:off x="1765425" y="2639219"/>
            <a:ext cx="220857" cy="800216"/>
          </a:xfrm>
          <a:prstGeom prst="line">
            <a:avLst/>
          </a:prstGeom>
          <a:noFill/>
          <a:ln w="381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19" name="Line 11">
            <a:extLst>
              <a:ext uri="{FF2B5EF4-FFF2-40B4-BE49-F238E27FC236}">
                <a16:creationId xmlns:a16="http://schemas.microsoft.com/office/drawing/2014/main" id="{04F90E4D-F3B5-662A-0C90-9D7C55E169CA}"/>
              </a:ext>
            </a:extLst>
          </p:cNvPr>
          <p:cNvSpPr>
            <a:spLocks noChangeShapeType="1"/>
          </p:cNvSpPr>
          <p:nvPr/>
        </p:nvSpPr>
        <p:spPr bwMode="auto">
          <a:xfrm>
            <a:off x="1965326" y="2655817"/>
            <a:ext cx="381000" cy="0"/>
          </a:xfrm>
          <a:prstGeom prst="line">
            <a:avLst/>
          </a:prstGeom>
          <a:noFill/>
          <a:ln w="381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20" name="Text Box 12">
            <a:extLst>
              <a:ext uri="{FF2B5EF4-FFF2-40B4-BE49-F238E27FC236}">
                <a16:creationId xmlns:a16="http://schemas.microsoft.com/office/drawing/2014/main" id="{D54FFC61-26CC-8D65-5D45-6CB57FD1C5E5}"/>
              </a:ext>
            </a:extLst>
          </p:cNvPr>
          <p:cNvSpPr txBox="1">
            <a:spLocks noChangeArrowheads="1"/>
          </p:cNvSpPr>
          <p:nvPr/>
        </p:nvSpPr>
        <p:spPr bwMode="auto">
          <a:xfrm>
            <a:off x="2286000" y="2504665"/>
            <a:ext cx="1654175" cy="579437"/>
          </a:xfrm>
          <a:prstGeom prst="rect">
            <a:avLst/>
          </a:prstGeom>
          <a:noFill/>
          <a:ln>
            <a:noFill/>
          </a:ln>
          <a:effectLst/>
        </p:spPr>
        <p:txBody>
          <a:bodyPr wrap="none">
            <a:spAutoFit/>
          </a:bodyPr>
          <a:lstStyle/>
          <a:p>
            <a:pPr eaLnBrk="1" hangingPunct="1">
              <a:defRPr/>
            </a:pPr>
            <a:r>
              <a:rPr lang="en-US" altLang="en-US" sz="3200" dirty="0">
                <a:solidFill>
                  <a:srgbClr val="000000"/>
                </a:solidFill>
                <a:effectLst>
                  <a:outerShdw blurRad="38100" dist="38100" dir="2700000" algn="tl">
                    <a:srgbClr val="FFFFFF"/>
                  </a:outerShdw>
                </a:effectLst>
                <a:latin typeface="Tahoma" panose="020B0604030504040204" pitchFamily="34" charset="0"/>
              </a:rPr>
              <a:t>Thyatira</a:t>
            </a:r>
          </a:p>
        </p:txBody>
      </p:sp>
      <p:sp>
        <p:nvSpPr>
          <p:cNvPr id="68621" name="Line 13">
            <a:extLst>
              <a:ext uri="{FF2B5EF4-FFF2-40B4-BE49-F238E27FC236}">
                <a16:creationId xmlns:a16="http://schemas.microsoft.com/office/drawing/2014/main" id="{644D60F1-3B9F-1EC6-F995-07F5D197C3D4}"/>
              </a:ext>
            </a:extLst>
          </p:cNvPr>
          <p:cNvSpPr>
            <a:spLocks noChangeShapeType="1"/>
          </p:cNvSpPr>
          <p:nvPr/>
        </p:nvSpPr>
        <p:spPr bwMode="auto">
          <a:xfrm>
            <a:off x="2281631" y="3083910"/>
            <a:ext cx="228600" cy="152400"/>
          </a:xfrm>
          <a:prstGeom prst="line">
            <a:avLst/>
          </a:prstGeom>
          <a:noFill/>
          <a:ln w="381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22" name="Text Box 14">
            <a:extLst>
              <a:ext uri="{FF2B5EF4-FFF2-40B4-BE49-F238E27FC236}">
                <a16:creationId xmlns:a16="http://schemas.microsoft.com/office/drawing/2014/main" id="{A8EE44F2-C4DB-B0C5-BFE0-A601A0C0E208}"/>
              </a:ext>
            </a:extLst>
          </p:cNvPr>
          <p:cNvSpPr txBox="1">
            <a:spLocks noChangeArrowheads="1"/>
          </p:cNvSpPr>
          <p:nvPr/>
        </p:nvSpPr>
        <p:spPr bwMode="auto">
          <a:xfrm>
            <a:off x="2799475" y="2961480"/>
            <a:ext cx="1270000" cy="579438"/>
          </a:xfrm>
          <a:prstGeom prst="rect">
            <a:avLst/>
          </a:prstGeom>
          <a:noFill/>
          <a:ln>
            <a:noFill/>
          </a:ln>
          <a:effectLst/>
        </p:spPr>
        <p:txBody>
          <a:bodyPr wrap="none">
            <a:spAutoFit/>
          </a:bodyPr>
          <a:lstStyle/>
          <a:p>
            <a:pPr eaLnBrk="1" hangingPunct="1">
              <a:defRPr/>
            </a:pPr>
            <a:r>
              <a:rPr lang="en-US" altLang="en-US" sz="3200" dirty="0">
                <a:solidFill>
                  <a:srgbClr val="000000"/>
                </a:solidFill>
                <a:effectLst>
                  <a:outerShdw blurRad="38100" dist="38100" dir="2700000" algn="tl">
                    <a:srgbClr val="FFFFFF"/>
                  </a:outerShdw>
                </a:effectLst>
                <a:latin typeface="Tahoma" panose="020B0604030504040204" pitchFamily="34" charset="0"/>
              </a:rPr>
              <a:t>Sardis</a:t>
            </a:r>
          </a:p>
        </p:txBody>
      </p:sp>
      <p:sp>
        <p:nvSpPr>
          <p:cNvPr id="68623" name="Line 15">
            <a:extLst>
              <a:ext uri="{FF2B5EF4-FFF2-40B4-BE49-F238E27FC236}">
                <a16:creationId xmlns:a16="http://schemas.microsoft.com/office/drawing/2014/main" id="{1A363109-FE97-19AA-3C19-65E5B6EF2220}"/>
              </a:ext>
            </a:extLst>
          </p:cNvPr>
          <p:cNvSpPr>
            <a:spLocks noChangeShapeType="1"/>
          </p:cNvSpPr>
          <p:nvPr/>
        </p:nvSpPr>
        <p:spPr bwMode="auto">
          <a:xfrm>
            <a:off x="2685175" y="3478538"/>
            <a:ext cx="228600" cy="152400"/>
          </a:xfrm>
          <a:prstGeom prst="line">
            <a:avLst/>
          </a:prstGeom>
          <a:noFill/>
          <a:ln w="381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24" name="Text Box 16">
            <a:extLst>
              <a:ext uri="{FF2B5EF4-FFF2-40B4-BE49-F238E27FC236}">
                <a16:creationId xmlns:a16="http://schemas.microsoft.com/office/drawing/2014/main" id="{D0A6DBB6-7043-EB03-F9B8-1EADDA73DAE5}"/>
              </a:ext>
            </a:extLst>
          </p:cNvPr>
          <p:cNvSpPr txBox="1">
            <a:spLocks noChangeArrowheads="1"/>
          </p:cNvSpPr>
          <p:nvPr/>
        </p:nvSpPr>
        <p:spPr bwMode="auto">
          <a:xfrm>
            <a:off x="3113087" y="3369526"/>
            <a:ext cx="2327275" cy="579438"/>
          </a:xfrm>
          <a:prstGeom prst="rect">
            <a:avLst/>
          </a:prstGeom>
          <a:noFill/>
          <a:ln>
            <a:noFill/>
          </a:ln>
          <a:effectLst/>
        </p:spPr>
        <p:txBody>
          <a:bodyPr wrap="none">
            <a:spAutoFit/>
          </a:bodyPr>
          <a:lstStyle/>
          <a:p>
            <a:pPr eaLnBrk="1" hangingPunct="1">
              <a:defRPr/>
            </a:pPr>
            <a:r>
              <a:rPr lang="en-US" altLang="en-US" sz="3200" dirty="0">
                <a:solidFill>
                  <a:srgbClr val="000000"/>
                </a:solidFill>
                <a:effectLst>
                  <a:outerShdw blurRad="38100" dist="38100" dir="2700000" algn="tl">
                    <a:srgbClr val="FFFFFF"/>
                  </a:outerShdw>
                </a:effectLst>
                <a:latin typeface="Tahoma" panose="020B0604030504040204" pitchFamily="34" charset="0"/>
              </a:rPr>
              <a:t>Philadelphia</a:t>
            </a:r>
          </a:p>
        </p:txBody>
      </p:sp>
      <p:sp>
        <p:nvSpPr>
          <p:cNvPr id="68625" name="Line 17">
            <a:extLst>
              <a:ext uri="{FF2B5EF4-FFF2-40B4-BE49-F238E27FC236}">
                <a16:creationId xmlns:a16="http://schemas.microsoft.com/office/drawing/2014/main" id="{A0BB7D9F-5187-5D4D-72AA-579295C22E06}"/>
              </a:ext>
            </a:extLst>
          </p:cNvPr>
          <p:cNvSpPr>
            <a:spLocks noChangeShapeType="1"/>
          </p:cNvSpPr>
          <p:nvPr/>
        </p:nvSpPr>
        <p:spPr bwMode="auto">
          <a:xfrm>
            <a:off x="2981164" y="3876623"/>
            <a:ext cx="228600" cy="228600"/>
          </a:xfrm>
          <a:prstGeom prst="line">
            <a:avLst/>
          </a:prstGeom>
          <a:noFill/>
          <a:ln w="381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26" name="Text Box 18">
            <a:extLst>
              <a:ext uri="{FF2B5EF4-FFF2-40B4-BE49-F238E27FC236}">
                <a16:creationId xmlns:a16="http://schemas.microsoft.com/office/drawing/2014/main" id="{5D8CC8CD-0A86-75D6-A160-4E72E8736DFD}"/>
              </a:ext>
            </a:extLst>
          </p:cNvPr>
          <p:cNvSpPr txBox="1">
            <a:spLocks noChangeArrowheads="1"/>
          </p:cNvSpPr>
          <p:nvPr/>
        </p:nvSpPr>
        <p:spPr bwMode="auto">
          <a:xfrm>
            <a:off x="3480870" y="3876623"/>
            <a:ext cx="1752600" cy="579438"/>
          </a:xfrm>
          <a:prstGeom prst="rect">
            <a:avLst/>
          </a:prstGeom>
          <a:noFill/>
          <a:ln>
            <a:noFill/>
          </a:ln>
          <a:effectLst/>
        </p:spPr>
        <p:txBody>
          <a:bodyPr wrap="none">
            <a:spAutoFit/>
          </a:bodyPr>
          <a:lstStyle/>
          <a:p>
            <a:pPr eaLnBrk="1" hangingPunct="1">
              <a:defRPr/>
            </a:pPr>
            <a:r>
              <a:rPr lang="en-US" altLang="en-US" sz="3200" dirty="0">
                <a:solidFill>
                  <a:srgbClr val="000000"/>
                </a:solidFill>
                <a:effectLst>
                  <a:outerShdw blurRad="38100" dist="38100" dir="2700000" algn="tl">
                    <a:srgbClr val="FFFFFF"/>
                  </a:outerShdw>
                </a:effectLst>
                <a:latin typeface="Tahoma" panose="020B0604030504040204" pitchFamily="34" charset="0"/>
              </a:rPr>
              <a:t>Laodicea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68612"/>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nodeType="afterEffect">
                                  <p:stCondLst>
                                    <p:cond delay="0"/>
                                  </p:stCondLst>
                                  <p:childTnLst>
                                    <p:set>
                                      <p:cBhvr>
                                        <p:cTn id="9" dur="1" fill="hold">
                                          <p:stCondLst>
                                            <p:cond delay="0"/>
                                          </p:stCondLst>
                                        </p:cTn>
                                        <p:tgtEl>
                                          <p:spTgt spid="68613"/>
                                        </p:tgtEl>
                                        <p:attrNameLst>
                                          <p:attrName>style.visibility</p:attrName>
                                        </p:attrNameLst>
                                      </p:cBhvr>
                                      <p:to>
                                        <p:strVal val="visible"/>
                                      </p:to>
                                    </p:set>
                                    <p:anim calcmode="lin" valueType="num">
                                      <p:cBhvr>
                                        <p:cTn id="10" dur="1000" fill="hold"/>
                                        <p:tgtEl>
                                          <p:spTgt spid="68613"/>
                                        </p:tgtEl>
                                        <p:attrNameLst>
                                          <p:attrName>ppt_w</p:attrName>
                                        </p:attrNameLst>
                                      </p:cBhvr>
                                      <p:tavLst>
                                        <p:tav tm="0">
                                          <p:val>
                                            <p:fltVal val="0"/>
                                          </p:val>
                                        </p:tav>
                                        <p:tav tm="100000">
                                          <p:val>
                                            <p:strVal val="#ppt_w"/>
                                          </p:val>
                                        </p:tav>
                                      </p:tavLst>
                                    </p:anim>
                                    <p:anim calcmode="lin" valueType="num">
                                      <p:cBhvr>
                                        <p:cTn id="11" dur="1000" fill="hold"/>
                                        <p:tgtEl>
                                          <p:spTgt spid="68613"/>
                                        </p:tgtEl>
                                        <p:attrNameLst>
                                          <p:attrName>ppt_h</p:attrName>
                                        </p:attrNameLst>
                                      </p:cBhvr>
                                      <p:tavLst>
                                        <p:tav tm="0">
                                          <p:val>
                                            <p:fltVal val="0"/>
                                          </p:val>
                                        </p:tav>
                                        <p:tav tm="100000">
                                          <p:val>
                                            <p:strVal val="#ppt_h"/>
                                          </p:val>
                                        </p:tav>
                                      </p:tavLst>
                                    </p:anim>
                                    <p:anim calcmode="lin" valueType="num">
                                      <p:cBhvr>
                                        <p:cTn id="12" dur="1000" fill="hold"/>
                                        <p:tgtEl>
                                          <p:spTgt spid="68613"/>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68613"/>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17" presetClass="entr" presetSubtype="4" fill="hold" nodeType="afterEffect">
                                  <p:stCondLst>
                                    <p:cond delay="1000"/>
                                  </p:stCondLst>
                                  <p:childTnLst>
                                    <p:set>
                                      <p:cBhvr>
                                        <p:cTn id="16" dur="1" fill="hold">
                                          <p:stCondLst>
                                            <p:cond delay="0"/>
                                          </p:stCondLst>
                                        </p:cTn>
                                        <p:tgtEl>
                                          <p:spTgt spid="68615"/>
                                        </p:tgtEl>
                                        <p:attrNameLst>
                                          <p:attrName>style.visibility</p:attrName>
                                        </p:attrNameLst>
                                      </p:cBhvr>
                                      <p:to>
                                        <p:strVal val="visible"/>
                                      </p:to>
                                    </p:set>
                                    <p:anim calcmode="lin" valueType="num">
                                      <p:cBhvr>
                                        <p:cTn id="17" dur="500" fill="hold"/>
                                        <p:tgtEl>
                                          <p:spTgt spid="68615"/>
                                        </p:tgtEl>
                                        <p:attrNameLst>
                                          <p:attrName>ppt_x</p:attrName>
                                        </p:attrNameLst>
                                      </p:cBhvr>
                                      <p:tavLst>
                                        <p:tav tm="0">
                                          <p:val>
                                            <p:strVal val="#ppt_x"/>
                                          </p:val>
                                        </p:tav>
                                        <p:tav tm="100000">
                                          <p:val>
                                            <p:strVal val="#ppt_x"/>
                                          </p:val>
                                        </p:tav>
                                      </p:tavLst>
                                    </p:anim>
                                    <p:anim calcmode="lin" valueType="num">
                                      <p:cBhvr>
                                        <p:cTn id="18" dur="500" fill="hold"/>
                                        <p:tgtEl>
                                          <p:spTgt spid="68615"/>
                                        </p:tgtEl>
                                        <p:attrNameLst>
                                          <p:attrName>ppt_y</p:attrName>
                                        </p:attrNameLst>
                                      </p:cBhvr>
                                      <p:tavLst>
                                        <p:tav tm="0">
                                          <p:val>
                                            <p:strVal val="#ppt_y+#ppt_h/2"/>
                                          </p:val>
                                        </p:tav>
                                        <p:tav tm="100000">
                                          <p:val>
                                            <p:strVal val="#ppt_y"/>
                                          </p:val>
                                        </p:tav>
                                      </p:tavLst>
                                    </p:anim>
                                    <p:anim calcmode="lin" valueType="num">
                                      <p:cBhvr>
                                        <p:cTn id="19" dur="500" fill="hold"/>
                                        <p:tgtEl>
                                          <p:spTgt spid="68615"/>
                                        </p:tgtEl>
                                        <p:attrNameLst>
                                          <p:attrName>ppt_w</p:attrName>
                                        </p:attrNameLst>
                                      </p:cBhvr>
                                      <p:tavLst>
                                        <p:tav tm="0">
                                          <p:val>
                                            <p:strVal val="#ppt_w"/>
                                          </p:val>
                                        </p:tav>
                                        <p:tav tm="100000">
                                          <p:val>
                                            <p:strVal val="#ppt_w"/>
                                          </p:val>
                                        </p:tav>
                                      </p:tavLst>
                                    </p:anim>
                                    <p:anim calcmode="lin" valueType="num">
                                      <p:cBhvr>
                                        <p:cTn id="20" dur="500" fill="hold"/>
                                        <p:tgtEl>
                                          <p:spTgt spid="68615"/>
                                        </p:tgtEl>
                                        <p:attrNameLst>
                                          <p:attrName>ppt_h</p:attrName>
                                        </p:attrNameLst>
                                      </p:cBhvr>
                                      <p:tavLst>
                                        <p:tav tm="0">
                                          <p:val>
                                            <p:fltVal val="0"/>
                                          </p:val>
                                        </p:tav>
                                        <p:tav tm="100000">
                                          <p:val>
                                            <p:strVal val="#ppt_h"/>
                                          </p:val>
                                        </p:tav>
                                      </p:tavLst>
                                    </p:anim>
                                  </p:childTnLst>
                                </p:cTn>
                              </p:par>
                            </p:childTnLst>
                          </p:cTn>
                        </p:par>
                        <p:par>
                          <p:cTn id="21" fill="hold" nodeType="afterGroup">
                            <p:stCondLst>
                              <p:cond delay="3000"/>
                            </p:stCondLst>
                            <p:childTnLst>
                              <p:par>
                                <p:cTn id="22" presetID="15" presetClass="entr" presetSubtype="0" fill="hold" nodeType="afterEffect">
                                  <p:stCondLst>
                                    <p:cond delay="1000"/>
                                  </p:stCondLst>
                                  <p:childTnLst>
                                    <p:set>
                                      <p:cBhvr>
                                        <p:cTn id="23" dur="1" fill="hold">
                                          <p:stCondLst>
                                            <p:cond delay="0"/>
                                          </p:stCondLst>
                                        </p:cTn>
                                        <p:tgtEl>
                                          <p:spTgt spid="68614"/>
                                        </p:tgtEl>
                                        <p:attrNameLst>
                                          <p:attrName>style.visibility</p:attrName>
                                        </p:attrNameLst>
                                      </p:cBhvr>
                                      <p:to>
                                        <p:strVal val="visible"/>
                                      </p:to>
                                    </p:set>
                                    <p:anim calcmode="lin" valueType="num">
                                      <p:cBhvr>
                                        <p:cTn id="24" dur="1000" fill="hold"/>
                                        <p:tgtEl>
                                          <p:spTgt spid="68614"/>
                                        </p:tgtEl>
                                        <p:attrNameLst>
                                          <p:attrName>ppt_w</p:attrName>
                                        </p:attrNameLst>
                                      </p:cBhvr>
                                      <p:tavLst>
                                        <p:tav tm="0">
                                          <p:val>
                                            <p:fltVal val="0"/>
                                          </p:val>
                                        </p:tav>
                                        <p:tav tm="100000">
                                          <p:val>
                                            <p:strVal val="#ppt_w"/>
                                          </p:val>
                                        </p:tav>
                                      </p:tavLst>
                                    </p:anim>
                                    <p:anim calcmode="lin" valueType="num">
                                      <p:cBhvr>
                                        <p:cTn id="25" dur="1000" fill="hold"/>
                                        <p:tgtEl>
                                          <p:spTgt spid="68614"/>
                                        </p:tgtEl>
                                        <p:attrNameLst>
                                          <p:attrName>ppt_h</p:attrName>
                                        </p:attrNameLst>
                                      </p:cBhvr>
                                      <p:tavLst>
                                        <p:tav tm="0">
                                          <p:val>
                                            <p:fltVal val="0"/>
                                          </p:val>
                                        </p:tav>
                                        <p:tav tm="100000">
                                          <p:val>
                                            <p:strVal val="#ppt_h"/>
                                          </p:val>
                                        </p:tav>
                                      </p:tavLst>
                                    </p:anim>
                                    <p:anim calcmode="lin" valueType="num">
                                      <p:cBhvr>
                                        <p:cTn id="26" dur="1000" fill="hold"/>
                                        <p:tgtEl>
                                          <p:spTgt spid="68614"/>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68614"/>
                                        </p:tgtEl>
                                        <p:attrNameLst>
                                          <p:attrName>ppt_y</p:attrName>
                                        </p:attrNameLst>
                                      </p:cBhvr>
                                      <p:tavLst>
                                        <p:tav tm="0" fmla="#ppt_y+(sin(-2*pi*(1-$))*-#ppt_x+cos(-2*pi*(1-$))*(1-#ppt_y))*(1-$)">
                                          <p:val>
                                            <p:fltVal val="0"/>
                                          </p:val>
                                        </p:tav>
                                        <p:tav tm="100000">
                                          <p:val>
                                            <p:fltVal val="1"/>
                                          </p:val>
                                        </p:tav>
                                      </p:tavLst>
                                    </p:anim>
                                  </p:childTnLst>
                                </p:cTn>
                              </p:par>
                            </p:childTnLst>
                          </p:cTn>
                        </p:par>
                        <p:par>
                          <p:cTn id="28" fill="hold" nodeType="afterGroup">
                            <p:stCondLst>
                              <p:cond delay="5000"/>
                            </p:stCondLst>
                            <p:childTnLst>
                              <p:par>
                                <p:cTn id="29" presetID="17" presetClass="entr" presetSubtype="4" fill="hold" nodeType="afterEffect">
                                  <p:stCondLst>
                                    <p:cond delay="1000"/>
                                  </p:stCondLst>
                                  <p:childTnLst>
                                    <p:set>
                                      <p:cBhvr>
                                        <p:cTn id="30" dur="1" fill="hold">
                                          <p:stCondLst>
                                            <p:cond delay="0"/>
                                          </p:stCondLst>
                                        </p:cTn>
                                        <p:tgtEl>
                                          <p:spTgt spid="68618"/>
                                        </p:tgtEl>
                                        <p:attrNameLst>
                                          <p:attrName>style.visibility</p:attrName>
                                        </p:attrNameLst>
                                      </p:cBhvr>
                                      <p:to>
                                        <p:strVal val="visible"/>
                                      </p:to>
                                    </p:set>
                                    <p:anim calcmode="lin" valueType="num">
                                      <p:cBhvr>
                                        <p:cTn id="31" dur="500" fill="hold"/>
                                        <p:tgtEl>
                                          <p:spTgt spid="68618"/>
                                        </p:tgtEl>
                                        <p:attrNameLst>
                                          <p:attrName>ppt_x</p:attrName>
                                        </p:attrNameLst>
                                      </p:cBhvr>
                                      <p:tavLst>
                                        <p:tav tm="0">
                                          <p:val>
                                            <p:strVal val="#ppt_x"/>
                                          </p:val>
                                        </p:tav>
                                        <p:tav tm="100000">
                                          <p:val>
                                            <p:strVal val="#ppt_x"/>
                                          </p:val>
                                        </p:tav>
                                      </p:tavLst>
                                    </p:anim>
                                    <p:anim calcmode="lin" valueType="num">
                                      <p:cBhvr>
                                        <p:cTn id="32" dur="500" fill="hold"/>
                                        <p:tgtEl>
                                          <p:spTgt spid="68618"/>
                                        </p:tgtEl>
                                        <p:attrNameLst>
                                          <p:attrName>ppt_y</p:attrName>
                                        </p:attrNameLst>
                                      </p:cBhvr>
                                      <p:tavLst>
                                        <p:tav tm="0">
                                          <p:val>
                                            <p:strVal val="#ppt_y+#ppt_h/2"/>
                                          </p:val>
                                        </p:tav>
                                        <p:tav tm="100000">
                                          <p:val>
                                            <p:strVal val="#ppt_y"/>
                                          </p:val>
                                        </p:tav>
                                      </p:tavLst>
                                    </p:anim>
                                    <p:anim calcmode="lin" valueType="num">
                                      <p:cBhvr>
                                        <p:cTn id="33" dur="500" fill="hold"/>
                                        <p:tgtEl>
                                          <p:spTgt spid="68618"/>
                                        </p:tgtEl>
                                        <p:attrNameLst>
                                          <p:attrName>ppt_w</p:attrName>
                                        </p:attrNameLst>
                                      </p:cBhvr>
                                      <p:tavLst>
                                        <p:tav tm="0">
                                          <p:val>
                                            <p:strVal val="#ppt_w"/>
                                          </p:val>
                                        </p:tav>
                                        <p:tav tm="100000">
                                          <p:val>
                                            <p:strVal val="#ppt_w"/>
                                          </p:val>
                                        </p:tav>
                                      </p:tavLst>
                                    </p:anim>
                                    <p:anim calcmode="lin" valueType="num">
                                      <p:cBhvr>
                                        <p:cTn id="34" dur="500" fill="hold"/>
                                        <p:tgtEl>
                                          <p:spTgt spid="68618"/>
                                        </p:tgtEl>
                                        <p:attrNameLst>
                                          <p:attrName>ppt_h</p:attrName>
                                        </p:attrNameLst>
                                      </p:cBhvr>
                                      <p:tavLst>
                                        <p:tav tm="0">
                                          <p:val>
                                            <p:fltVal val="0"/>
                                          </p:val>
                                        </p:tav>
                                        <p:tav tm="100000">
                                          <p:val>
                                            <p:strVal val="#ppt_h"/>
                                          </p:val>
                                        </p:tav>
                                      </p:tavLst>
                                    </p:anim>
                                  </p:childTnLst>
                                </p:cTn>
                              </p:par>
                            </p:childTnLst>
                          </p:cTn>
                        </p:par>
                        <p:par>
                          <p:cTn id="35" fill="hold" nodeType="afterGroup">
                            <p:stCondLst>
                              <p:cond delay="6500"/>
                            </p:stCondLst>
                            <p:childTnLst>
                              <p:par>
                                <p:cTn id="36" presetID="15" presetClass="entr" presetSubtype="0" fill="hold" nodeType="afterEffect">
                                  <p:stCondLst>
                                    <p:cond delay="1000"/>
                                  </p:stCondLst>
                                  <p:childTnLst>
                                    <p:set>
                                      <p:cBhvr>
                                        <p:cTn id="37" dur="1" fill="hold">
                                          <p:stCondLst>
                                            <p:cond delay="0"/>
                                          </p:stCondLst>
                                        </p:cTn>
                                        <p:tgtEl>
                                          <p:spTgt spid="68617"/>
                                        </p:tgtEl>
                                        <p:attrNameLst>
                                          <p:attrName>style.visibility</p:attrName>
                                        </p:attrNameLst>
                                      </p:cBhvr>
                                      <p:to>
                                        <p:strVal val="visible"/>
                                      </p:to>
                                    </p:set>
                                    <p:anim calcmode="lin" valueType="num">
                                      <p:cBhvr>
                                        <p:cTn id="38" dur="1000" fill="hold"/>
                                        <p:tgtEl>
                                          <p:spTgt spid="68617"/>
                                        </p:tgtEl>
                                        <p:attrNameLst>
                                          <p:attrName>ppt_w</p:attrName>
                                        </p:attrNameLst>
                                      </p:cBhvr>
                                      <p:tavLst>
                                        <p:tav tm="0">
                                          <p:val>
                                            <p:fltVal val="0"/>
                                          </p:val>
                                        </p:tav>
                                        <p:tav tm="100000">
                                          <p:val>
                                            <p:strVal val="#ppt_w"/>
                                          </p:val>
                                        </p:tav>
                                      </p:tavLst>
                                    </p:anim>
                                    <p:anim calcmode="lin" valueType="num">
                                      <p:cBhvr>
                                        <p:cTn id="39" dur="1000" fill="hold"/>
                                        <p:tgtEl>
                                          <p:spTgt spid="68617"/>
                                        </p:tgtEl>
                                        <p:attrNameLst>
                                          <p:attrName>ppt_h</p:attrName>
                                        </p:attrNameLst>
                                      </p:cBhvr>
                                      <p:tavLst>
                                        <p:tav tm="0">
                                          <p:val>
                                            <p:fltVal val="0"/>
                                          </p:val>
                                        </p:tav>
                                        <p:tav tm="100000">
                                          <p:val>
                                            <p:strVal val="#ppt_h"/>
                                          </p:val>
                                        </p:tav>
                                      </p:tavLst>
                                    </p:anim>
                                    <p:anim calcmode="lin" valueType="num">
                                      <p:cBhvr>
                                        <p:cTn id="40" dur="1000" fill="hold"/>
                                        <p:tgtEl>
                                          <p:spTgt spid="68617"/>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68617"/>
                                        </p:tgtEl>
                                        <p:attrNameLst>
                                          <p:attrName>ppt_y</p:attrName>
                                        </p:attrNameLst>
                                      </p:cBhvr>
                                      <p:tavLst>
                                        <p:tav tm="0" fmla="#ppt_y+(sin(-2*pi*(1-$))*-#ppt_x+cos(-2*pi*(1-$))*(1-#ppt_y))*(1-$)">
                                          <p:val>
                                            <p:fltVal val="0"/>
                                          </p:val>
                                        </p:tav>
                                        <p:tav tm="100000">
                                          <p:val>
                                            <p:fltVal val="1"/>
                                          </p:val>
                                        </p:tav>
                                      </p:tavLst>
                                    </p:anim>
                                  </p:childTnLst>
                                </p:cTn>
                              </p:par>
                            </p:childTnLst>
                          </p:cTn>
                        </p:par>
                        <p:par>
                          <p:cTn id="42" fill="hold" nodeType="afterGroup">
                            <p:stCondLst>
                              <p:cond delay="8500"/>
                            </p:stCondLst>
                            <p:childTnLst>
                              <p:par>
                                <p:cTn id="43" presetID="17" presetClass="entr" presetSubtype="10" fill="hold" nodeType="afterEffect">
                                  <p:stCondLst>
                                    <p:cond delay="1000"/>
                                  </p:stCondLst>
                                  <p:childTnLst>
                                    <p:set>
                                      <p:cBhvr>
                                        <p:cTn id="44" dur="1" fill="hold">
                                          <p:stCondLst>
                                            <p:cond delay="0"/>
                                          </p:stCondLst>
                                        </p:cTn>
                                        <p:tgtEl>
                                          <p:spTgt spid="68619"/>
                                        </p:tgtEl>
                                        <p:attrNameLst>
                                          <p:attrName>style.visibility</p:attrName>
                                        </p:attrNameLst>
                                      </p:cBhvr>
                                      <p:to>
                                        <p:strVal val="visible"/>
                                      </p:to>
                                    </p:set>
                                    <p:anim calcmode="lin" valueType="num">
                                      <p:cBhvr>
                                        <p:cTn id="45" dur="500" fill="hold"/>
                                        <p:tgtEl>
                                          <p:spTgt spid="68619"/>
                                        </p:tgtEl>
                                        <p:attrNameLst>
                                          <p:attrName>ppt_w</p:attrName>
                                        </p:attrNameLst>
                                      </p:cBhvr>
                                      <p:tavLst>
                                        <p:tav tm="0">
                                          <p:val>
                                            <p:fltVal val="0"/>
                                          </p:val>
                                        </p:tav>
                                        <p:tav tm="100000">
                                          <p:val>
                                            <p:strVal val="#ppt_w"/>
                                          </p:val>
                                        </p:tav>
                                      </p:tavLst>
                                    </p:anim>
                                    <p:anim calcmode="lin" valueType="num">
                                      <p:cBhvr>
                                        <p:cTn id="46" dur="500" fill="hold"/>
                                        <p:tgtEl>
                                          <p:spTgt spid="68619"/>
                                        </p:tgtEl>
                                        <p:attrNameLst>
                                          <p:attrName>ppt_h</p:attrName>
                                        </p:attrNameLst>
                                      </p:cBhvr>
                                      <p:tavLst>
                                        <p:tav tm="0">
                                          <p:val>
                                            <p:strVal val="#ppt_h"/>
                                          </p:val>
                                        </p:tav>
                                        <p:tav tm="100000">
                                          <p:val>
                                            <p:strVal val="#ppt_h"/>
                                          </p:val>
                                        </p:tav>
                                      </p:tavLst>
                                    </p:anim>
                                  </p:childTnLst>
                                </p:cTn>
                              </p:par>
                            </p:childTnLst>
                          </p:cTn>
                        </p:par>
                        <p:par>
                          <p:cTn id="47" fill="hold" nodeType="afterGroup">
                            <p:stCondLst>
                              <p:cond delay="10000"/>
                            </p:stCondLst>
                            <p:childTnLst>
                              <p:par>
                                <p:cTn id="48" presetID="15" presetClass="entr" presetSubtype="0" fill="hold" nodeType="afterEffect">
                                  <p:stCondLst>
                                    <p:cond delay="1000"/>
                                  </p:stCondLst>
                                  <p:childTnLst>
                                    <p:set>
                                      <p:cBhvr>
                                        <p:cTn id="49" dur="1" fill="hold">
                                          <p:stCondLst>
                                            <p:cond delay="0"/>
                                          </p:stCondLst>
                                        </p:cTn>
                                        <p:tgtEl>
                                          <p:spTgt spid="68620"/>
                                        </p:tgtEl>
                                        <p:attrNameLst>
                                          <p:attrName>style.visibility</p:attrName>
                                        </p:attrNameLst>
                                      </p:cBhvr>
                                      <p:to>
                                        <p:strVal val="visible"/>
                                      </p:to>
                                    </p:set>
                                    <p:anim calcmode="lin" valueType="num">
                                      <p:cBhvr>
                                        <p:cTn id="50" dur="1000" fill="hold"/>
                                        <p:tgtEl>
                                          <p:spTgt spid="68620"/>
                                        </p:tgtEl>
                                        <p:attrNameLst>
                                          <p:attrName>ppt_w</p:attrName>
                                        </p:attrNameLst>
                                      </p:cBhvr>
                                      <p:tavLst>
                                        <p:tav tm="0">
                                          <p:val>
                                            <p:fltVal val="0"/>
                                          </p:val>
                                        </p:tav>
                                        <p:tav tm="100000">
                                          <p:val>
                                            <p:strVal val="#ppt_w"/>
                                          </p:val>
                                        </p:tav>
                                      </p:tavLst>
                                    </p:anim>
                                    <p:anim calcmode="lin" valueType="num">
                                      <p:cBhvr>
                                        <p:cTn id="51" dur="1000" fill="hold"/>
                                        <p:tgtEl>
                                          <p:spTgt spid="68620"/>
                                        </p:tgtEl>
                                        <p:attrNameLst>
                                          <p:attrName>ppt_h</p:attrName>
                                        </p:attrNameLst>
                                      </p:cBhvr>
                                      <p:tavLst>
                                        <p:tav tm="0">
                                          <p:val>
                                            <p:fltVal val="0"/>
                                          </p:val>
                                        </p:tav>
                                        <p:tav tm="100000">
                                          <p:val>
                                            <p:strVal val="#ppt_h"/>
                                          </p:val>
                                        </p:tav>
                                      </p:tavLst>
                                    </p:anim>
                                    <p:anim calcmode="lin" valueType="num">
                                      <p:cBhvr>
                                        <p:cTn id="52" dur="1000" fill="hold"/>
                                        <p:tgtEl>
                                          <p:spTgt spid="68620"/>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68620"/>
                                        </p:tgtEl>
                                        <p:attrNameLst>
                                          <p:attrName>ppt_y</p:attrName>
                                        </p:attrNameLst>
                                      </p:cBhvr>
                                      <p:tavLst>
                                        <p:tav tm="0" fmla="#ppt_y+(sin(-2*pi*(1-$))*-#ppt_x+cos(-2*pi*(1-$))*(1-#ppt_y))*(1-$)">
                                          <p:val>
                                            <p:fltVal val="0"/>
                                          </p:val>
                                        </p:tav>
                                        <p:tav tm="100000">
                                          <p:val>
                                            <p:fltVal val="1"/>
                                          </p:val>
                                        </p:tav>
                                      </p:tavLst>
                                    </p:anim>
                                  </p:childTnLst>
                                </p:cTn>
                              </p:par>
                            </p:childTnLst>
                          </p:cTn>
                        </p:par>
                        <p:par>
                          <p:cTn id="54" fill="hold" nodeType="afterGroup">
                            <p:stCondLst>
                              <p:cond delay="12000"/>
                            </p:stCondLst>
                            <p:childTnLst>
                              <p:par>
                                <p:cTn id="55" presetID="17" presetClass="entr" presetSubtype="1" fill="hold" nodeType="afterEffect">
                                  <p:stCondLst>
                                    <p:cond delay="1000"/>
                                  </p:stCondLst>
                                  <p:childTnLst>
                                    <p:set>
                                      <p:cBhvr>
                                        <p:cTn id="56" dur="1" fill="hold">
                                          <p:stCondLst>
                                            <p:cond delay="0"/>
                                          </p:stCondLst>
                                        </p:cTn>
                                        <p:tgtEl>
                                          <p:spTgt spid="68621"/>
                                        </p:tgtEl>
                                        <p:attrNameLst>
                                          <p:attrName>style.visibility</p:attrName>
                                        </p:attrNameLst>
                                      </p:cBhvr>
                                      <p:to>
                                        <p:strVal val="visible"/>
                                      </p:to>
                                    </p:set>
                                    <p:anim calcmode="lin" valueType="num">
                                      <p:cBhvr>
                                        <p:cTn id="57" dur="500" fill="hold"/>
                                        <p:tgtEl>
                                          <p:spTgt spid="68621"/>
                                        </p:tgtEl>
                                        <p:attrNameLst>
                                          <p:attrName>ppt_x</p:attrName>
                                        </p:attrNameLst>
                                      </p:cBhvr>
                                      <p:tavLst>
                                        <p:tav tm="0">
                                          <p:val>
                                            <p:strVal val="#ppt_x"/>
                                          </p:val>
                                        </p:tav>
                                        <p:tav tm="100000">
                                          <p:val>
                                            <p:strVal val="#ppt_x"/>
                                          </p:val>
                                        </p:tav>
                                      </p:tavLst>
                                    </p:anim>
                                    <p:anim calcmode="lin" valueType="num">
                                      <p:cBhvr>
                                        <p:cTn id="58" dur="500" fill="hold"/>
                                        <p:tgtEl>
                                          <p:spTgt spid="68621"/>
                                        </p:tgtEl>
                                        <p:attrNameLst>
                                          <p:attrName>ppt_y</p:attrName>
                                        </p:attrNameLst>
                                      </p:cBhvr>
                                      <p:tavLst>
                                        <p:tav tm="0">
                                          <p:val>
                                            <p:strVal val="#ppt_y-#ppt_h/2"/>
                                          </p:val>
                                        </p:tav>
                                        <p:tav tm="100000">
                                          <p:val>
                                            <p:strVal val="#ppt_y"/>
                                          </p:val>
                                        </p:tav>
                                      </p:tavLst>
                                    </p:anim>
                                    <p:anim calcmode="lin" valueType="num">
                                      <p:cBhvr>
                                        <p:cTn id="59" dur="500" fill="hold"/>
                                        <p:tgtEl>
                                          <p:spTgt spid="68621"/>
                                        </p:tgtEl>
                                        <p:attrNameLst>
                                          <p:attrName>ppt_w</p:attrName>
                                        </p:attrNameLst>
                                      </p:cBhvr>
                                      <p:tavLst>
                                        <p:tav tm="0">
                                          <p:val>
                                            <p:strVal val="#ppt_w"/>
                                          </p:val>
                                        </p:tav>
                                        <p:tav tm="100000">
                                          <p:val>
                                            <p:strVal val="#ppt_w"/>
                                          </p:val>
                                        </p:tav>
                                      </p:tavLst>
                                    </p:anim>
                                    <p:anim calcmode="lin" valueType="num">
                                      <p:cBhvr>
                                        <p:cTn id="60" dur="500" fill="hold"/>
                                        <p:tgtEl>
                                          <p:spTgt spid="68621"/>
                                        </p:tgtEl>
                                        <p:attrNameLst>
                                          <p:attrName>ppt_h</p:attrName>
                                        </p:attrNameLst>
                                      </p:cBhvr>
                                      <p:tavLst>
                                        <p:tav tm="0">
                                          <p:val>
                                            <p:fltVal val="0"/>
                                          </p:val>
                                        </p:tav>
                                        <p:tav tm="100000">
                                          <p:val>
                                            <p:strVal val="#ppt_h"/>
                                          </p:val>
                                        </p:tav>
                                      </p:tavLst>
                                    </p:anim>
                                  </p:childTnLst>
                                </p:cTn>
                              </p:par>
                            </p:childTnLst>
                          </p:cTn>
                        </p:par>
                        <p:par>
                          <p:cTn id="61" fill="hold" nodeType="afterGroup">
                            <p:stCondLst>
                              <p:cond delay="13500"/>
                            </p:stCondLst>
                            <p:childTnLst>
                              <p:par>
                                <p:cTn id="62" presetID="15" presetClass="entr" presetSubtype="0" fill="hold" nodeType="afterEffect">
                                  <p:stCondLst>
                                    <p:cond delay="1000"/>
                                  </p:stCondLst>
                                  <p:childTnLst>
                                    <p:set>
                                      <p:cBhvr>
                                        <p:cTn id="63" dur="1" fill="hold">
                                          <p:stCondLst>
                                            <p:cond delay="0"/>
                                          </p:stCondLst>
                                        </p:cTn>
                                        <p:tgtEl>
                                          <p:spTgt spid="68622"/>
                                        </p:tgtEl>
                                        <p:attrNameLst>
                                          <p:attrName>style.visibility</p:attrName>
                                        </p:attrNameLst>
                                      </p:cBhvr>
                                      <p:to>
                                        <p:strVal val="visible"/>
                                      </p:to>
                                    </p:set>
                                    <p:anim calcmode="lin" valueType="num">
                                      <p:cBhvr>
                                        <p:cTn id="64" dur="1000" fill="hold"/>
                                        <p:tgtEl>
                                          <p:spTgt spid="68622"/>
                                        </p:tgtEl>
                                        <p:attrNameLst>
                                          <p:attrName>ppt_w</p:attrName>
                                        </p:attrNameLst>
                                      </p:cBhvr>
                                      <p:tavLst>
                                        <p:tav tm="0">
                                          <p:val>
                                            <p:fltVal val="0"/>
                                          </p:val>
                                        </p:tav>
                                        <p:tav tm="100000">
                                          <p:val>
                                            <p:strVal val="#ppt_w"/>
                                          </p:val>
                                        </p:tav>
                                      </p:tavLst>
                                    </p:anim>
                                    <p:anim calcmode="lin" valueType="num">
                                      <p:cBhvr>
                                        <p:cTn id="65" dur="1000" fill="hold"/>
                                        <p:tgtEl>
                                          <p:spTgt spid="68622"/>
                                        </p:tgtEl>
                                        <p:attrNameLst>
                                          <p:attrName>ppt_h</p:attrName>
                                        </p:attrNameLst>
                                      </p:cBhvr>
                                      <p:tavLst>
                                        <p:tav tm="0">
                                          <p:val>
                                            <p:fltVal val="0"/>
                                          </p:val>
                                        </p:tav>
                                        <p:tav tm="100000">
                                          <p:val>
                                            <p:strVal val="#ppt_h"/>
                                          </p:val>
                                        </p:tav>
                                      </p:tavLst>
                                    </p:anim>
                                    <p:anim calcmode="lin" valueType="num">
                                      <p:cBhvr>
                                        <p:cTn id="66" dur="1000" fill="hold"/>
                                        <p:tgtEl>
                                          <p:spTgt spid="68622"/>
                                        </p:tgtEl>
                                        <p:attrNameLst>
                                          <p:attrName>ppt_x</p:attrName>
                                        </p:attrNameLst>
                                      </p:cBhvr>
                                      <p:tavLst>
                                        <p:tav tm="0" fmla="#ppt_x+(cos(-2*pi*(1-$))*-#ppt_x-sin(-2*pi*(1-$))*(1-#ppt_y))*(1-$)">
                                          <p:val>
                                            <p:fltVal val="0"/>
                                          </p:val>
                                        </p:tav>
                                        <p:tav tm="100000">
                                          <p:val>
                                            <p:fltVal val="1"/>
                                          </p:val>
                                        </p:tav>
                                      </p:tavLst>
                                    </p:anim>
                                    <p:anim calcmode="lin" valueType="num">
                                      <p:cBhvr>
                                        <p:cTn id="67" dur="1000" fill="hold"/>
                                        <p:tgtEl>
                                          <p:spTgt spid="68622"/>
                                        </p:tgtEl>
                                        <p:attrNameLst>
                                          <p:attrName>ppt_y</p:attrName>
                                        </p:attrNameLst>
                                      </p:cBhvr>
                                      <p:tavLst>
                                        <p:tav tm="0" fmla="#ppt_y+(sin(-2*pi*(1-$))*-#ppt_x+cos(-2*pi*(1-$))*(1-#ppt_y))*(1-$)">
                                          <p:val>
                                            <p:fltVal val="0"/>
                                          </p:val>
                                        </p:tav>
                                        <p:tav tm="100000">
                                          <p:val>
                                            <p:fltVal val="1"/>
                                          </p:val>
                                        </p:tav>
                                      </p:tavLst>
                                    </p:anim>
                                  </p:childTnLst>
                                </p:cTn>
                              </p:par>
                            </p:childTnLst>
                          </p:cTn>
                        </p:par>
                        <p:par>
                          <p:cTn id="68" fill="hold" nodeType="afterGroup">
                            <p:stCondLst>
                              <p:cond delay="15500"/>
                            </p:stCondLst>
                            <p:childTnLst>
                              <p:par>
                                <p:cTn id="69" presetID="17" presetClass="entr" presetSubtype="1" fill="hold" nodeType="afterEffect">
                                  <p:stCondLst>
                                    <p:cond delay="1000"/>
                                  </p:stCondLst>
                                  <p:childTnLst>
                                    <p:set>
                                      <p:cBhvr>
                                        <p:cTn id="70" dur="1" fill="hold">
                                          <p:stCondLst>
                                            <p:cond delay="0"/>
                                          </p:stCondLst>
                                        </p:cTn>
                                        <p:tgtEl>
                                          <p:spTgt spid="68623"/>
                                        </p:tgtEl>
                                        <p:attrNameLst>
                                          <p:attrName>style.visibility</p:attrName>
                                        </p:attrNameLst>
                                      </p:cBhvr>
                                      <p:to>
                                        <p:strVal val="visible"/>
                                      </p:to>
                                    </p:set>
                                    <p:anim calcmode="lin" valueType="num">
                                      <p:cBhvr>
                                        <p:cTn id="71" dur="500" fill="hold"/>
                                        <p:tgtEl>
                                          <p:spTgt spid="68623"/>
                                        </p:tgtEl>
                                        <p:attrNameLst>
                                          <p:attrName>ppt_x</p:attrName>
                                        </p:attrNameLst>
                                      </p:cBhvr>
                                      <p:tavLst>
                                        <p:tav tm="0">
                                          <p:val>
                                            <p:strVal val="#ppt_x"/>
                                          </p:val>
                                        </p:tav>
                                        <p:tav tm="100000">
                                          <p:val>
                                            <p:strVal val="#ppt_x"/>
                                          </p:val>
                                        </p:tav>
                                      </p:tavLst>
                                    </p:anim>
                                    <p:anim calcmode="lin" valueType="num">
                                      <p:cBhvr>
                                        <p:cTn id="72" dur="500" fill="hold"/>
                                        <p:tgtEl>
                                          <p:spTgt spid="68623"/>
                                        </p:tgtEl>
                                        <p:attrNameLst>
                                          <p:attrName>ppt_y</p:attrName>
                                        </p:attrNameLst>
                                      </p:cBhvr>
                                      <p:tavLst>
                                        <p:tav tm="0">
                                          <p:val>
                                            <p:strVal val="#ppt_y-#ppt_h/2"/>
                                          </p:val>
                                        </p:tav>
                                        <p:tav tm="100000">
                                          <p:val>
                                            <p:strVal val="#ppt_y"/>
                                          </p:val>
                                        </p:tav>
                                      </p:tavLst>
                                    </p:anim>
                                    <p:anim calcmode="lin" valueType="num">
                                      <p:cBhvr>
                                        <p:cTn id="73" dur="500" fill="hold"/>
                                        <p:tgtEl>
                                          <p:spTgt spid="68623"/>
                                        </p:tgtEl>
                                        <p:attrNameLst>
                                          <p:attrName>ppt_w</p:attrName>
                                        </p:attrNameLst>
                                      </p:cBhvr>
                                      <p:tavLst>
                                        <p:tav tm="0">
                                          <p:val>
                                            <p:strVal val="#ppt_w"/>
                                          </p:val>
                                        </p:tav>
                                        <p:tav tm="100000">
                                          <p:val>
                                            <p:strVal val="#ppt_w"/>
                                          </p:val>
                                        </p:tav>
                                      </p:tavLst>
                                    </p:anim>
                                    <p:anim calcmode="lin" valueType="num">
                                      <p:cBhvr>
                                        <p:cTn id="74" dur="500" fill="hold"/>
                                        <p:tgtEl>
                                          <p:spTgt spid="68623"/>
                                        </p:tgtEl>
                                        <p:attrNameLst>
                                          <p:attrName>ppt_h</p:attrName>
                                        </p:attrNameLst>
                                      </p:cBhvr>
                                      <p:tavLst>
                                        <p:tav tm="0">
                                          <p:val>
                                            <p:fltVal val="0"/>
                                          </p:val>
                                        </p:tav>
                                        <p:tav tm="100000">
                                          <p:val>
                                            <p:strVal val="#ppt_h"/>
                                          </p:val>
                                        </p:tav>
                                      </p:tavLst>
                                    </p:anim>
                                  </p:childTnLst>
                                </p:cTn>
                              </p:par>
                            </p:childTnLst>
                          </p:cTn>
                        </p:par>
                        <p:par>
                          <p:cTn id="75" fill="hold" nodeType="afterGroup">
                            <p:stCondLst>
                              <p:cond delay="17000"/>
                            </p:stCondLst>
                            <p:childTnLst>
                              <p:par>
                                <p:cTn id="76" presetID="15" presetClass="entr" presetSubtype="0" fill="hold" nodeType="afterEffect">
                                  <p:stCondLst>
                                    <p:cond delay="1000"/>
                                  </p:stCondLst>
                                  <p:childTnLst>
                                    <p:set>
                                      <p:cBhvr>
                                        <p:cTn id="77" dur="1" fill="hold">
                                          <p:stCondLst>
                                            <p:cond delay="0"/>
                                          </p:stCondLst>
                                        </p:cTn>
                                        <p:tgtEl>
                                          <p:spTgt spid="68624"/>
                                        </p:tgtEl>
                                        <p:attrNameLst>
                                          <p:attrName>style.visibility</p:attrName>
                                        </p:attrNameLst>
                                      </p:cBhvr>
                                      <p:to>
                                        <p:strVal val="visible"/>
                                      </p:to>
                                    </p:set>
                                    <p:anim calcmode="lin" valueType="num">
                                      <p:cBhvr>
                                        <p:cTn id="78" dur="1000" fill="hold"/>
                                        <p:tgtEl>
                                          <p:spTgt spid="68624"/>
                                        </p:tgtEl>
                                        <p:attrNameLst>
                                          <p:attrName>ppt_w</p:attrName>
                                        </p:attrNameLst>
                                      </p:cBhvr>
                                      <p:tavLst>
                                        <p:tav tm="0">
                                          <p:val>
                                            <p:fltVal val="0"/>
                                          </p:val>
                                        </p:tav>
                                        <p:tav tm="100000">
                                          <p:val>
                                            <p:strVal val="#ppt_w"/>
                                          </p:val>
                                        </p:tav>
                                      </p:tavLst>
                                    </p:anim>
                                    <p:anim calcmode="lin" valueType="num">
                                      <p:cBhvr>
                                        <p:cTn id="79" dur="1000" fill="hold"/>
                                        <p:tgtEl>
                                          <p:spTgt spid="68624"/>
                                        </p:tgtEl>
                                        <p:attrNameLst>
                                          <p:attrName>ppt_h</p:attrName>
                                        </p:attrNameLst>
                                      </p:cBhvr>
                                      <p:tavLst>
                                        <p:tav tm="0">
                                          <p:val>
                                            <p:fltVal val="0"/>
                                          </p:val>
                                        </p:tav>
                                        <p:tav tm="100000">
                                          <p:val>
                                            <p:strVal val="#ppt_h"/>
                                          </p:val>
                                        </p:tav>
                                      </p:tavLst>
                                    </p:anim>
                                    <p:anim calcmode="lin" valueType="num">
                                      <p:cBhvr>
                                        <p:cTn id="80" dur="1000" fill="hold"/>
                                        <p:tgtEl>
                                          <p:spTgt spid="68624"/>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68624"/>
                                        </p:tgtEl>
                                        <p:attrNameLst>
                                          <p:attrName>ppt_y</p:attrName>
                                        </p:attrNameLst>
                                      </p:cBhvr>
                                      <p:tavLst>
                                        <p:tav tm="0" fmla="#ppt_y+(sin(-2*pi*(1-$))*-#ppt_x+cos(-2*pi*(1-$))*(1-#ppt_y))*(1-$)">
                                          <p:val>
                                            <p:fltVal val="0"/>
                                          </p:val>
                                        </p:tav>
                                        <p:tav tm="100000">
                                          <p:val>
                                            <p:fltVal val="1"/>
                                          </p:val>
                                        </p:tav>
                                      </p:tavLst>
                                    </p:anim>
                                  </p:childTnLst>
                                </p:cTn>
                              </p:par>
                            </p:childTnLst>
                          </p:cTn>
                        </p:par>
                        <p:par>
                          <p:cTn id="82" fill="hold" nodeType="afterGroup">
                            <p:stCondLst>
                              <p:cond delay="19000"/>
                            </p:stCondLst>
                            <p:childTnLst>
                              <p:par>
                                <p:cTn id="83" presetID="17" presetClass="entr" presetSubtype="1" fill="hold" nodeType="afterEffect">
                                  <p:stCondLst>
                                    <p:cond delay="1000"/>
                                  </p:stCondLst>
                                  <p:childTnLst>
                                    <p:set>
                                      <p:cBhvr>
                                        <p:cTn id="84" dur="1" fill="hold">
                                          <p:stCondLst>
                                            <p:cond delay="0"/>
                                          </p:stCondLst>
                                        </p:cTn>
                                        <p:tgtEl>
                                          <p:spTgt spid="68625"/>
                                        </p:tgtEl>
                                        <p:attrNameLst>
                                          <p:attrName>style.visibility</p:attrName>
                                        </p:attrNameLst>
                                      </p:cBhvr>
                                      <p:to>
                                        <p:strVal val="visible"/>
                                      </p:to>
                                    </p:set>
                                    <p:anim calcmode="lin" valueType="num">
                                      <p:cBhvr>
                                        <p:cTn id="85" dur="500" fill="hold"/>
                                        <p:tgtEl>
                                          <p:spTgt spid="68625"/>
                                        </p:tgtEl>
                                        <p:attrNameLst>
                                          <p:attrName>ppt_x</p:attrName>
                                        </p:attrNameLst>
                                      </p:cBhvr>
                                      <p:tavLst>
                                        <p:tav tm="0">
                                          <p:val>
                                            <p:strVal val="#ppt_x"/>
                                          </p:val>
                                        </p:tav>
                                        <p:tav tm="100000">
                                          <p:val>
                                            <p:strVal val="#ppt_x"/>
                                          </p:val>
                                        </p:tav>
                                      </p:tavLst>
                                    </p:anim>
                                    <p:anim calcmode="lin" valueType="num">
                                      <p:cBhvr>
                                        <p:cTn id="86" dur="500" fill="hold"/>
                                        <p:tgtEl>
                                          <p:spTgt spid="68625"/>
                                        </p:tgtEl>
                                        <p:attrNameLst>
                                          <p:attrName>ppt_y</p:attrName>
                                        </p:attrNameLst>
                                      </p:cBhvr>
                                      <p:tavLst>
                                        <p:tav tm="0">
                                          <p:val>
                                            <p:strVal val="#ppt_y-#ppt_h/2"/>
                                          </p:val>
                                        </p:tav>
                                        <p:tav tm="100000">
                                          <p:val>
                                            <p:strVal val="#ppt_y"/>
                                          </p:val>
                                        </p:tav>
                                      </p:tavLst>
                                    </p:anim>
                                    <p:anim calcmode="lin" valueType="num">
                                      <p:cBhvr>
                                        <p:cTn id="87" dur="500" fill="hold"/>
                                        <p:tgtEl>
                                          <p:spTgt spid="68625"/>
                                        </p:tgtEl>
                                        <p:attrNameLst>
                                          <p:attrName>ppt_w</p:attrName>
                                        </p:attrNameLst>
                                      </p:cBhvr>
                                      <p:tavLst>
                                        <p:tav tm="0">
                                          <p:val>
                                            <p:strVal val="#ppt_w"/>
                                          </p:val>
                                        </p:tav>
                                        <p:tav tm="100000">
                                          <p:val>
                                            <p:strVal val="#ppt_w"/>
                                          </p:val>
                                        </p:tav>
                                      </p:tavLst>
                                    </p:anim>
                                    <p:anim calcmode="lin" valueType="num">
                                      <p:cBhvr>
                                        <p:cTn id="88" dur="500" fill="hold"/>
                                        <p:tgtEl>
                                          <p:spTgt spid="68625"/>
                                        </p:tgtEl>
                                        <p:attrNameLst>
                                          <p:attrName>ppt_h</p:attrName>
                                        </p:attrNameLst>
                                      </p:cBhvr>
                                      <p:tavLst>
                                        <p:tav tm="0">
                                          <p:val>
                                            <p:fltVal val="0"/>
                                          </p:val>
                                        </p:tav>
                                        <p:tav tm="100000">
                                          <p:val>
                                            <p:strVal val="#ppt_h"/>
                                          </p:val>
                                        </p:tav>
                                      </p:tavLst>
                                    </p:anim>
                                  </p:childTnLst>
                                </p:cTn>
                              </p:par>
                            </p:childTnLst>
                          </p:cTn>
                        </p:par>
                        <p:par>
                          <p:cTn id="89" fill="hold" nodeType="afterGroup">
                            <p:stCondLst>
                              <p:cond delay="20500"/>
                            </p:stCondLst>
                            <p:childTnLst>
                              <p:par>
                                <p:cTn id="90" presetID="15" presetClass="entr" presetSubtype="0" fill="hold" nodeType="afterEffect">
                                  <p:stCondLst>
                                    <p:cond delay="1000"/>
                                  </p:stCondLst>
                                  <p:childTnLst>
                                    <p:set>
                                      <p:cBhvr>
                                        <p:cTn id="91" dur="1" fill="hold">
                                          <p:stCondLst>
                                            <p:cond delay="0"/>
                                          </p:stCondLst>
                                        </p:cTn>
                                        <p:tgtEl>
                                          <p:spTgt spid="68626"/>
                                        </p:tgtEl>
                                        <p:attrNameLst>
                                          <p:attrName>style.visibility</p:attrName>
                                        </p:attrNameLst>
                                      </p:cBhvr>
                                      <p:to>
                                        <p:strVal val="visible"/>
                                      </p:to>
                                    </p:set>
                                    <p:anim calcmode="lin" valueType="num">
                                      <p:cBhvr>
                                        <p:cTn id="92" dur="1000" fill="hold"/>
                                        <p:tgtEl>
                                          <p:spTgt spid="68626"/>
                                        </p:tgtEl>
                                        <p:attrNameLst>
                                          <p:attrName>ppt_w</p:attrName>
                                        </p:attrNameLst>
                                      </p:cBhvr>
                                      <p:tavLst>
                                        <p:tav tm="0">
                                          <p:val>
                                            <p:fltVal val="0"/>
                                          </p:val>
                                        </p:tav>
                                        <p:tav tm="100000">
                                          <p:val>
                                            <p:strVal val="#ppt_w"/>
                                          </p:val>
                                        </p:tav>
                                      </p:tavLst>
                                    </p:anim>
                                    <p:anim calcmode="lin" valueType="num">
                                      <p:cBhvr>
                                        <p:cTn id="93" dur="1000" fill="hold"/>
                                        <p:tgtEl>
                                          <p:spTgt spid="68626"/>
                                        </p:tgtEl>
                                        <p:attrNameLst>
                                          <p:attrName>ppt_h</p:attrName>
                                        </p:attrNameLst>
                                      </p:cBhvr>
                                      <p:tavLst>
                                        <p:tav tm="0">
                                          <p:val>
                                            <p:fltVal val="0"/>
                                          </p:val>
                                        </p:tav>
                                        <p:tav tm="100000">
                                          <p:val>
                                            <p:strVal val="#ppt_h"/>
                                          </p:val>
                                        </p:tav>
                                      </p:tavLst>
                                    </p:anim>
                                    <p:anim calcmode="lin" valueType="num">
                                      <p:cBhvr>
                                        <p:cTn id="94" dur="1000" fill="hold"/>
                                        <p:tgtEl>
                                          <p:spTgt spid="68626"/>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6862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2" grpId="0" autoUpdateAnimBg="0"/>
      <p:bldP spid="68613" grpId="0" autoUpdateAnimBg="0"/>
      <p:bldP spid="68614" grpId="0" autoUpdateAnimBg="0"/>
      <p:bldP spid="68617" grpId="0" autoUpdateAnimBg="0"/>
      <p:bldP spid="68620" grpId="0" autoUpdateAnimBg="0"/>
      <p:bldP spid="68622" grpId="0" autoUpdateAnimBg="0"/>
      <p:bldP spid="68624" grpId="0" autoUpdateAnimBg="0"/>
      <p:bldP spid="68626" grpId="0"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4" id="{89777516-4335-49C4-8206-0CD9746FF84E}" vid="{DF60C2C1-42F4-4E33-B874-B63CA0BDCD46}"/>
    </a:ext>
  </a:extLst>
</a:theme>
</file>

<file path=docProps/app.xml><?xml version="1.0" encoding="utf-8"?>
<Properties xmlns="http://schemas.openxmlformats.org/officeDocument/2006/extended-properties" xmlns:vt="http://schemas.openxmlformats.org/officeDocument/2006/docPropsVTypes">
  <Template>Ephesus_theater_2</Template>
  <TotalTime>2043</TotalTime>
  <Words>1046</Words>
  <Application>Microsoft Office PowerPoint</Application>
  <PresentationFormat>Widescreen</PresentationFormat>
  <Paragraphs>134</Paragraphs>
  <Slides>36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Adobe Heiti Std R</vt:lpstr>
      <vt:lpstr>Aptos</vt:lpstr>
      <vt:lpstr>Aptos Display</vt:lpstr>
      <vt:lpstr>Aptos Narrow</vt:lpstr>
      <vt:lpstr>Arial</vt:lpstr>
      <vt:lpstr>Calibri</vt:lpstr>
      <vt:lpstr>Tahoma</vt:lpstr>
      <vt:lpstr>Times New Roman</vt:lpstr>
      <vt:lpstr>Wingdings</vt:lpstr>
      <vt:lpstr>Office Theme</vt:lpstr>
      <vt:lpstr>The Segue from Acts 18-20</vt:lpstr>
      <vt:lpstr>The Vow at Cenchrae (Acts 18:18)</vt:lpstr>
      <vt:lpstr>Nazarite Vow Numbers 6:1-21</vt:lpstr>
      <vt:lpstr>Turning for Home!</vt:lpstr>
      <vt:lpstr>Initial Ministry in Ephesus</vt:lpstr>
      <vt:lpstr>διελεχθη (pronounced “dee-eh-LEHK-thee”) </vt:lpstr>
      <vt:lpstr>Learned Apollos of Alexandria</vt:lpstr>
      <vt:lpstr>PowerPoint Presentation</vt:lpstr>
      <vt:lpstr>Churches of Asia Minor</vt:lpstr>
      <vt:lpstr>Bouleterion = Government Assembly</vt:lpstr>
      <vt:lpstr>Trade by Land and Sea</vt:lpstr>
      <vt:lpstr>The Cult of Artemis</vt:lpstr>
      <vt:lpstr>Paul’s Ministry in Ephesus</vt:lpstr>
      <vt:lpstr>Old Testament “Spirit of the Lord”</vt:lpstr>
      <vt:lpstr>“Separating” to Hall of Tyrannus</vt:lpstr>
      <vt:lpstr>Probable Chronology</vt:lpstr>
      <vt:lpstr>Jews and “Magic”</vt:lpstr>
      <vt:lpstr>Avoiding Phony Power</vt:lpstr>
      <vt:lpstr>Avoiding Phony Power</vt:lpstr>
      <vt:lpstr>“I ADJURE You by the name of Jesus”</vt:lpstr>
      <vt:lpstr>Paris Magical Papyrus</vt:lpstr>
      <vt:lpstr>DISAPPOINTMENT</vt:lpstr>
      <vt:lpstr>Venue for Vitriol (vv. 30-34)</vt:lpstr>
      <vt:lpstr>Restoring Order (vv. 35-41)</vt:lpstr>
      <vt:lpstr>Lessons from Demetrius</vt:lpstr>
      <vt:lpstr>Cast of Characters</vt:lpstr>
      <vt:lpstr>Who Are These Guys?</vt:lpstr>
      <vt:lpstr>Encouragement &amp; Training</vt:lpstr>
      <vt:lpstr>What About the Lamps?</vt:lpstr>
      <vt:lpstr>Comparison Intended?</vt:lpstr>
      <vt:lpstr>The Real Miracle</vt:lpstr>
      <vt:lpstr>Paul’s Farewell Address</vt:lpstr>
      <vt:lpstr>Free of WHAT?!</vt:lpstr>
      <vt:lpstr>Be On the Lookout for Wolves!</vt:lpstr>
      <vt:lpstr>Ways Wolves Devour</vt:lpstr>
      <vt:lpstr>What Shall This One 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Segue from Acts 18-20</dc:title>
  <dc:creator>Johnny Wilson</dc:creator>
  <cp:lastModifiedBy>Johnny Wilson</cp:lastModifiedBy>
  <cp:revision>28</cp:revision>
  <dcterms:created xsi:type="dcterms:W3CDTF">2024-02-19T20:13:47Z</dcterms:created>
  <dcterms:modified xsi:type="dcterms:W3CDTF">2024-02-22T03:23:33Z</dcterms:modified>
</cp:coreProperties>
</file>