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4"/>
  </p:sldMasterIdLst>
  <p:notesMasterIdLst>
    <p:notesMasterId r:id="rId17"/>
  </p:notesMasterIdLst>
  <p:sldIdLst>
    <p:sldId id="256" r:id="rId5"/>
    <p:sldId id="259" r:id="rId6"/>
    <p:sldId id="276" r:id="rId7"/>
    <p:sldId id="277" r:id="rId8"/>
    <p:sldId id="278" r:id="rId9"/>
    <p:sldId id="281" r:id="rId10"/>
    <p:sldId id="279" r:id="rId11"/>
    <p:sldId id="282" r:id="rId12"/>
    <p:sldId id="280" r:id="rId13"/>
    <p:sldId id="283" r:id="rId14"/>
    <p:sldId id="284" r:id="rId15"/>
    <p:sldId id="28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4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C82E2-3434-4F8F-B24D-E09295921497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93C6C-82EA-4D9D-AA8A-69C85F2EE2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26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539117B-1405-4997-81DF-D47685487591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AD327-AB58-4897-AF71-6D19B63EA53A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F879-CB5E-4D5D-8720-D92DA7AE545E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7957-4685-4AAA-AC15-17027EB8CE3B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02546-CD2F-49E1-B1D0-A834B66B5E2F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815D2-491A-4C11-867A-1AADC7361863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C7DB-A260-4317-B84F-54DF88D675D3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32A5-C0DB-45B3-9A28-AA7E7B5E7621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FDAC-91B9-467F-9D59-FECADBF43D47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1332A-5D1A-4A68-8DC3-3FC24CFC5B34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A8BF-B3DA-48FF-989E-13589D6975D0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3B4EE1E-2631-4416-BD05-4FE45075E299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455C987-ED28-46CA-ACFD-871FF101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9530D1-E1B7-4679-A6ED-D82EB77AA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B8372A-11C5-4BD2-B5FD-71DDEFAD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6240"/>
            <a:ext cx="9966960" cy="132588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The ruin of </a:t>
            </a:r>
            <a:r>
              <a:rPr lang="en-US" sz="6600" dirty="0" err="1">
                <a:solidFill>
                  <a:schemeClr val="accent1"/>
                </a:solidFill>
              </a:rPr>
              <a:t>babylon</a:t>
            </a:r>
            <a:endParaRPr lang="en-US" sz="6600" dirty="0">
              <a:solidFill>
                <a:schemeClr val="accen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34002C-587E-4F0F-A9CB-5B4EE2AB9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596128"/>
            <a:ext cx="8767860" cy="55778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Revelation 17</a:t>
            </a:r>
          </a:p>
        </p:txBody>
      </p:sp>
      <p:pic>
        <p:nvPicPr>
          <p:cNvPr id="5" name="Picture 4" descr="A close up of a green field">
            <a:extLst>
              <a:ext uri="{FF2B5EF4-FFF2-40B4-BE49-F238E27FC236}">
                <a16:creationId xmlns:a16="http://schemas.microsoft.com/office/drawing/2014/main" id="{4E312030-0DC2-4F76-9D84-36063902E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67" r="1" b="29770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69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284DF67-B79C-4BF5-87FF-DB9FF076A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407" y="412062"/>
            <a:ext cx="10467185" cy="60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03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5358F51-92F3-47E1-B9AB-FD0359358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006" y="268708"/>
            <a:ext cx="7233557" cy="632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5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C2575F-27C2-4B44-B3B1-ADABAD0CD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407" y="418414"/>
            <a:ext cx="10467185" cy="602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05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711D5681-0A86-4F16-A001-3A10CF43B7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549" y="2589196"/>
            <a:ext cx="3344177" cy="649288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r>
              <a:rPr lang="en-US" altLang="en-US" b="1" dirty="0">
                <a:latin typeface="Tahoma" panose="020B0604030504040204" pitchFamily="34" charset="0"/>
              </a:rPr>
              <a:t>Who ARE These Guys?</a:t>
            </a:r>
            <a:endParaRPr lang="uk-UA" altLang="en-US" b="1" dirty="0">
              <a:latin typeface="Tahoma" panose="020B0604030504040204" pitchFamily="34" charset="0"/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A39FB3F1-1C19-47F6-A107-491A74CF97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3989" y="237506"/>
            <a:ext cx="8991600" cy="6400800"/>
          </a:xfrm>
          <a:solidFill>
            <a:schemeClr val="accent1">
              <a:lumMod val="50000"/>
            </a:schemeClr>
          </a:solidFill>
        </p:spPr>
        <p:txBody>
          <a:bodyPr anchor="ctr">
            <a:normAutofit fontScale="85000" lnSpcReduction="20000"/>
          </a:bodyPr>
          <a:lstStyle/>
          <a:p>
            <a:pPr>
              <a:lnSpc>
                <a:spcPct val="80000"/>
              </a:lnSpc>
            </a:pPr>
            <a:r>
              <a:rPr lang="en-US" alt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Ashcraft, Morris – Professor of Theology, Midwestern Baptist Theological Seminary</a:t>
            </a:r>
          </a:p>
          <a:p>
            <a:pPr>
              <a:lnSpc>
                <a:spcPct val="80000"/>
              </a:lnSpc>
            </a:pPr>
            <a:r>
              <a:rPr lang="en-US" alt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Beasley-Murray, George R. – Principal of Spurgeon’s College, London and Professor of New Testament, The Southern Baptist Theological Seminary</a:t>
            </a:r>
          </a:p>
          <a:p>
            <a:pPr>
              <a:lnSpc>
                <a:spcPct val="80000"/>
              </a:lnSpc>
            </a:pPr>
            <a:r>
              <a:rPr lang="en-US" altLang="en-US" sz="1800" dirty="0">
                <a:solidFill>
                  <a:srgbClr val="00B0F0"/>
                </a:solidFill>
              </a:rPr>
              <a:t>Bowman, John Wick – Ph.D. The Southern Baptist Theological Seminary and post-graduate (Fulbright scholar) University of Zurich</a:t>
            </a:r>
          </a:p>
          <a:p>
            <a:pPr>
              <a:lnSpc>
                <a:spcPct val="80000"/>
              </a:lnSpc>
            </a:pPr>
            <a:r>
              <a:rPr lang="en-US" altLang="en-US" sz="18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Caird</a:t>
            </a:r>
            <a:r>
              <a:rPr lang="en-US" alt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G. G. – Principal of Mansfield College, Oxford University</a:t>
            </a:r>
          </a:p>
          <a:p>
            <a:pPr>
              <a:lnSpc>
                <a:spcPct val="80000"/>
              </a:lnSpc>
            </a:pPr>
            <a:r>
              <a:rPr lang="en-US" alt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Carroll, B. H. – Founder, Southwestern Baptist Theological Seminary</a:t>
            </a:r>
          </a:p>
          <a:p>
            <a:pPr>
              <a:lnSpc>
                <a:spcPct val="80000"/>
              </a:lnSpc>
            </a:pPr>
            <a:r>
              <a:rPr lang="en-US" alt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Charles, R. H. –Professor of Greek, Trinity College (Dublin, Ireland) </a:t>
            </a:r>
          </a:p>
          <a:p>
            <a:pPr>
              <a:lnSpc>
                <a:spcPct val="80000"/>
              </a:lnSpc>
            </a:pPr>
            <a:r>
              <a:rPr lang="en-US" altLang="en-US" sz="1800" dirty="0">
                <a:solidFill>
                  <a:srgbClr val="FF0066"/>
                </a:solidFill>
              </a:rPr>
              <a:t>Hendriksen, William – New Testament Professor, Calvin Theological Seminary</a:t>
            </a:r>
          </a:p>
          <a:p>
            <a:pPr>
              <a:lnSpc>
                <a:spcPct val="80000"/>
              </a:lnSpc>
            </a:pPr>
            <a:r>
              <a:rPr lang="en-US" altLang="en-US" sz="1800" dirty="0">
                <a:solidFill>
                  <a:srgbClr val="FF0066"/>
                </a:solidFill>
              </a:rPr>
              <a:t>Ladd, G. E. – New Testament Professor, Fuller Theological Seminary</a:t>
            </a:r>
          </a:p>
          <a:p>
            <a:pPr>
              <a:lnSpc>
                <a:spcPct val="80000"/>
              </a:lnSpc>
            </a:pPr>
            <a:r>
              <a:rPr lang="en-US" altLang="en-US" sz="1800" dirty="0">
                <a:solidFill>
                  <a:srgbClr val="FF0066"/>
                </a:solidFill>
              </a:rPr>
              <a:t>Lindsey, Hal – Christian Zionist and Dispensational Author</a:t>
            </a:r>
          </a:p>
          <a:p>
            <a:pPr>
              <a:lnSpc>
                <a:spcPct val="80000"/>
              </a:lnSpc>
            </a:pPr>
            <a:r>
              <a:rPr lang="en-US" alt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Metzger, Bruce – Professor of New Testament and Greek, Princeton University</a:t>
            </a:r>
          </a:p>
          <a:p>
            <a:pPr>
              <a:lnSpc>
                <a:spcPct val="80000"/>
              </a:lnSpc>
            </a:pPr>
            <a:r>
              <a:rPr lang="en-US" alt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Morris, Leon – Principal of Ridley College, Melbourne</a:t>
            </a:r>
          </a:p>
          <a:p>
            <a:pPr>
              <a:lnSpc>
                <a:spcPct val="80000"/>
              </a:lnSpc>
            </a:pPr>
            <a:r>
              <a:rPr lang="en-US" alt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Palmer, Earl – Pastor Emeritus, University Presbyterian, Seattle</a:t>
            </a:r>
          </a:p>
          <a:p>
            <a:pPr>
              <a:lnSpc>
                <a:spcPct val="80000"/>
              </a:lnSpc>
            </a:pPr>
            <a:r>
              <a:rPr lang="en-US" alt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Reddish, Mitchell – Chairman of Religious Studies, Stetson University</a:t>
            </a:r>
          </a:p>
          <a:p>
            <a:pPr>
              <a:lnSpc>
                <a:spcPct val="80000"/>
              </a:lnSpc>
            </a:pPr>
            <a:r>
              <a:rPr lang="en-US" altLang="en-US" sz="18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Rist</a:t>
            </a:r>
            <a:r>
              <a:rPr lang="en-US" alt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Martin – New Testament Professor / </a:t>
            </a:r>
            <a:r>
              <a:rPr lang="en-US" altLang="en-US" sz="18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Iliff</a:t>
            </a:r>
            <a:r>
              <a:rPr lang="en-US" alt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School of Theology</a:t>
            </a:r>
          </a:p>
          <a:p>
            <a:pPr>
              <a:lnSpc>
                <a:spcPct val="80000"/>
              </a:lnSpc>
            </a:pPr>
            <a:r>
              <a:rPr lang="en-US" alt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Robertson, A. T. – Professor of New Testament, The Southern Baptist Theological Seminary</a:t>
            </a:r>
          </a:p>
          <a:p>
            <a:pPr>
              <a:lnSpc>
                <a:spcPct val="80000"/>
              </a:lnSpc>
            </a:pPr>
            <a:r>
              <a:rPr lang="en-US" alt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Summers, Ray – Professor of New Testament and Greek, Southwestern Baptist Theological Seminary and Baylor University</a:t>
            </a:r>
          </a:p>
          <a:p>
            <a:pPr>
              <a:lnSpc>
                <a:spcPct val="80000"/>
              </a:lnSpc>
            </a:pPr>
            <a:r>
              <a:rPr lang="en-US" altLang="en-US" sz="18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Swete</a:t>
            </a:r>
            <a:r>
              <a:rPr lang="en-US" alt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H. B. – </a:t>
            </a:r>
            <a:r>
              <a:rPr lang="en-US" altLang="en-US" sz="18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Regius</a:t>
            </a:r>
            <a:r>
              <a:rPr lang="en-US" alt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Professor of Divinity, Cambridge University</a:t>
            </a:r>
          </a:p>
          <a:p>
            <a:pPr>
              <a:lnSpc>
                <a:spcPct val="80000"/>
              </a:lnSpc>
            </a:pPr>
            <a:r>
              <a:rPr lang="en-US" altLang="en-US" sz="1800" dirty="0">
                <a:solidFill>
                  <a:srgbClr val="FF0066"/>
                </a:solidFill>
              </a:rPr>
              <a:t>Talbot, Louis T. – President, Talbot Theological Seminary</a:t>
            </a:r>
          </a:p>
          <a:p>
            <a:pPr>
              <a:lnSpc>
                <a:spcPct val="80000"/>
              </a:lnSpc>
            </a:pPr>
            <a:r>
              <a:rPr lang="en-US" altLang="en-US" sz="1800" dirty="0">
                <a:solidFill>
                  <a:srgbClr val="FF0066"/>
                </a:solidFill>
              </a:rPr>
              <a:t>Woodbridge, Charles J. – Presbyterian Missionary to French Cameroons</a:t>
            </a:r>
            <a:endParaRPr lang="uk-UA" altLang="en-US" sz="18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69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399" y="457200"/>
            <a:ext cx="3810000" cy="2438400"/>
          </a:xfrm>
        </p:spPr>
        <p:txBody>
          <a:bodyPr/>
          <a:lstStyle/>
          <a:p>
            <a:r>
              <a:rPr lang="en-US" dirty="0"/>
              <a:t>She has made all nations drink of the wrath of her fornication!</a:t>
            </a:r>
          </a:p>
        </p:txBody>
      </p:sp>
      <p:pic>
        <p:nvPicPr>
          <p:cNvPr id="6" name="Content Placeholder 5" descr="A picture containing book, painting, standing, old&#10;&#10;Description automatically generated">
            <a:extLst>
              <a:ext uri="{FF2B5EF4-FFF2-40B4-BE49-F238E27FC236}">
                <a16:creationId xmlns:a16="http://schemas.microsoft.com/office/drawing/2014/main" id="{63DD785F-38A7-452C-AE78-87779DD6B0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914401"/>
            <a:ext cx="6519863" cy="547668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399" y="3678762"/>
            <a:ext cx="3810000" cy="2417238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i="1" dirty="0"/>
              <a:t>Look, there they come, riders, horsemen in pairs!</a:t>
            </a:r>
          </a:p>
          <a:p>
            <a:r>
              <a:rPr lang="en-US" sz="2400" b="1" i="1" dirty="0"/>
              <a:t>Then he responded, “Fallen, fallen is Babylon; and all the images of her gods lie shattered on the ground.” </a:t>
            </a:r>
            <a:r>
              <a:rPr lang="en-US" dirty="0"/>
              <a:t>Isaiah 21:9 (NRSV)</a:t>
            </a:r>
          </a:p>
        </p:txBody>
      </p:sp>
    </p:spTree>
    <p:extLst>
      <p:ext uri="{BB962C8B-B14F-4D97-AF65-F5344CB8AC3E}">
        <p14:creationId xmlns:p14="http://schemas.microsoft.com/office/powerpoint/2010/main" val="25650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EBAE8-DE2A-425F-A0B0-3713A025B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76" y="1097280"/>
            <a:ext cx="4533744" cy="1737360"/>
          </a:xfrm>
        </p:spPr>
        <p:txBody>
          <a:bodyPr/>
          <a:lstStyle/>
          <a:p>
            <a:r>
              <a:rPr lang="en-US" sz="2400" dirty="0"/>
              <a:t>“And one of the seven angels who had the seven bowls came and spoke with me, saying, ‘Come here, I shall show you the judgment of the great harlot who sits on many waters.’” (v. 1 NASB)</a:t>
            </a:r>
          </a:p>
        </p:txBody>
      </p:sp>
      <p:pic>
        <p:nvPicPr>
          <p:cNvPr id="6" name="Content Placeholder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7D6199F3-BBD9-4A16-996B-DE31EA7B5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274" y="3163076"/>
            <a:ext cx="5797421" cy="2804502"/>
          </a:xfr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D34F1482-EB4C-48E7-8B40-80AAD74C2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993" y="251926"/>
            <a:ext cx="5721726" cy="66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32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5708A9-7946-4644-B0B9-7D0B99828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722" y="361176"/>
            <a:ext cx="9875520" cy="1356360"/>
          </a:xfrm>
        </p:spPr>
        <p:txBody>
          <a:bodyPr/>
          <a:lstStyle/>
          <a:p>
            <a:r>
              <a:rPr lang="en-US" dirty="0"/>
              <a:t>Many Waters?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BB19F38-6AB6-4D29-8C7B-7416879301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9109" y="1559064"/>
            <a:ext cx="5364479" cy="4023359"/>
          </a:xfrm>
        </p:spPr>
      </p:pic>
      <p:pic>
        <p:nvPicPr>
          <p:cNvPr id="11" name="Content Placeholder 10" descr="A large body of water&#10;&#10;Description automatically generated">
            <a:extLst>
              <a:ext uri="{FF2B5EF4-FFF2-40B4-BE49-F238E27FC236}">
                <a16:creationId xmlns:a16="http://schemas.microsoft.com/office/drawing/2014/main" id="{389A95CD-3D69-4F6C-BDE0-A821432203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37376" y="509865"/>
            <a:ext cx="5705515" cy="291219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ED15F2-A901-46BE-9EF3-B7C41142CC8F}"/>
              </a:ext>
            </a:extLst>
          </p:cNvPr>
          <p:cNvSpPr txBox="1"/>
          <p:nvPr/>
        </p:nvSpPr>
        <p:spPr>
          <a:xfrm>
            <a:off x="6228987" y="3570744"/>
            <a:ext cx="532229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0" baseline="30000" dirty="0">
                <a:solidFill>
                  <a:srgbClr val="000000"/>
                </a:solidFill>
                <a:effectLst/>
                <a:latin typeface="system-ui"/>
              </a:rPr>
              <a:t>13 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system-ui"/>
              </a:rPr>
              <a:t>O you [Babylon] who dwell by </a:t>
            </a:r>
            <a:br>
              <a:rPr lang="en-US" sz="2800" b="0" i="0" dirty="0">
                <a:solidFill>
                  <a:srgbClr val="000000"/>
                </a:solidFill>
                <a:effectLst/>
                <a:latin typeface="system-ui"/>
              </a:rPr>
            </a:br>
            <a:r>
              <a:rPr lang="en-US" sz="2800" b="0" i="0" dirty="0">
                <a:solidFill>
                  <a:srgbClr val="000000"/>
                </a:solidFill>
                <a:effectLst/>
                <a:latin typeface="system-ui"/>
              </a:rPr>
              <a:t>                                       many waters,</a:t>
            </a:r>
            <a:br>
              <a:rPr lang="en-US" sz="2800" dirty="0"/>
            </a:br>
            <a:r>
              <a:rPr lang="en-US" sz="2800" b="0" i="0" dirty="0">
                <a:solidFill>
                  <a:srgbClr val="000000"/>
                </a:solidFill>
                <a:effectLst/>
                <a:latin typeface="system-ui"/>
              </a:rPr>
              <a:t>Abundant in treasures,</a:t>
            </a:r>
            <a:br>
              <a:rPr lang="en-US" sz="2800" dirty="0"/>
            </a:br>
            <a:r>
              <a:rPr lang="en-US" sz="2800" b="0" i="0" dirty="0">
                <a:solidFill>
                  <a:srgbClr val="000000"/>
                </a:solidFill>
                <a:effectLst/>
                <a:latin typeface="system-ui"/>
              </a:rPr>
              <a:t>Your end has come,</a:t>
            </a:r>
            <a:br>
              <a:rPr lang="en-US" sz="2800" dirty="0"/>
            </a:br>
            <a:r>
              <a:rPr lang="en-US" sz="2800" b="0" i="0" dirty="0">
                <a:solidFill>
                  <a:srgbClr val="000000"/>
                </a:solidFill>
                <a:effectLst/>
                <a:latin typeface="system-ui"/>
              </a:rPr>
              <a:t>The measure of your end.</a:t>
            </a:r>
            <a:br>
              <a:rPr lang="en-US" sz="2800" b="0" i="0" dirty="0">
                <a:solidFill>
                  <a:srgbClr val="000000"/>
                </a:solidFill>
                <a:effectLst/>
                <a:latin typeface="system-ui"/>
              </a:rPr>
            </a:br>
            <a:r>
              <a:rPr lang="en-US" sz="2800" b="0" i="0" dirty="0">
                <a:solidFill>
                  <a:srgbClr val="000000"/>
                </a:solidFill>
                <a:effectLst/>
                <a:latin typeface="system-ui"/>
              </a:rPr>
              <a:t>             --Jeremiah 51:13 NASB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B7C0AA-4BE8-4120-B187-618FC47C87FD}"/>
              </a:ext>
            </a:extLst>
          </p:cNvPr>
          <p:cNvSpPr txBox="1"/>
          <p:nvPr/>
        </p:nvSpPr>
        <p:spPr>
          <a:xfrm>
            <a:off x="1121196" y="5879068"/>
            <a:ext cx="3266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John explains in Revelation 17:15</a:t>
            </a:r>
          </a:p>
        </p:txBody>
      </p:sp>
    </p:spTree>
    <p:extLst>
      <p:ext uri="{BB962C8B-B14F-4D97-AF65-F5344CB8AC3E}">
        <p14:creationId xmlns:p14="http://schemas.microsoft.com/office/powerpoint/2010/main" val="225629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C69C8E-705C-4CD0-94BB-E185191E2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90" y="1517214"/>
            <a:ext cx="10619619" cy="382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02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9E4D905-4246-4D8F-AC7B-1C26DCDA1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what about this “harlot?”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4B566-26B7-4C54-972F-1F3A355BB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“Come down and sit in the dust,</a:t>
            </a:r>
            <a:br>
              <a:rPr lang="en-US" dirty="0"/>
            </a:b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O virgin daughter of Babylon;</a:t>
            </a:r>
            <a:br>
              <a:rPr lang="en-US" dirty="0"/>
            </a:b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Sit on the ground without a throne,</a:t>
            </a:r>
            <a:br>
              <a:rPr lang="en-US" dirty="0"/>
            </a:b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O daughter of the Chaldeans!</a:t>
            </a:r>
            <a:br>
              <a:rPr lang="en-US" dirty="0"/>
            </a:b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For you shall no longer be called tender and delicate.” Isaiah 47:1 NASB</a:t>
            </a:r>
          </a:p>
          <a:p>
            <a:r>
              <a:rPr lang="en-US" b="1" i="0" baseline="30000" dirty="0">
                <a:solidFill>
                  <a:srgbClr val="000000"/>
                </a:solidFill>
                <a:effectLst/>
                <a:latin typeface="system-ui"/>
              </a:rPr>
              <a:t>“7 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Babylon has been a golden cup in the hand of the </a:t>
            </a:r>
            <a:r>
              <a:rPr lang="en-US" b="0" i="0" cap="small" dirty="0">
                <a:solidFill>
                  <a:srgbClr val="000000"/>
                </a:solidFill>
                <a:effectLst/>
                <a:latin typeface="system-ui"/>
              </a:rPr>
              <a:t>Lord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,</a:t>
            </a:r>
            <a:br>
              <a:rPr lang="en-US" dirty="0"/>
            </a:b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Intoxicating all the earth.</a:t>
            </a:r>
            <a:br>
              <a:rPr lang="en-US" dirty="0"/>
            </a:b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The nations have drunk of her wine;</a:t>
            </a:r>
            <a:br>
              <a:rPr lang="en-US" dirty="0"/>
            </a:b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Therefore the nations are going mad.</a:t>
            </a:r>
            <a:br>
              <a:rPr lang="en-US" dirty="0"/>
            </a:br>
            <a:r>
              <a:rPr lang="en-US" b="1" i="0" baseline="30000" dirty="0">
                <a:solidFill>
                  <a:srgbClr val="000000"/>
                </a:solidFill>
                <a:effectLst/>
                <a:latin typeface="system-ui"/>
              </a:rPr>
              <a:t>8 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Suddenly Babylon has fallen and been broken;</a:t>
            </a:r>
            <a:br>
              <a:rPr lang="en-US" dirty="0"/>
            </a:b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Wail over her!</a:t>
            </a:r>
            <a:br>
              <a:rPr lang="en-US" dirty="0"/>
            </a:b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Bring balm for her pain;</a:t>
            </a:r>
            <a:br>
              <a:rPr lang="en-US" dirty="0"/>
            </a:b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Perhaps she may be healed.</a:t>
            </a:r>
            <a:br>
              <a:rPr lang="en-US" dirty="0"/>
            </a:br>
            <a:r>
              <a:rPr lang="en-US" b="1" i="0" baseline="30000" dirty="0">
                <a:solidFill>
                  <a:srgbClr val="000000"/>
                </a:solidFill>
                <a:effectLst/>
                <a:latin typeface="system-ui"/>
              </a:rPr>
              <a:t>9 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We applied healing to Babylon, but she was not healed;</a:t>
            </a:r>
            <a:br>
              <a:rPr lang="en-US" dirty="0"/>
            </a:b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Forsake her and let us each go to his own country,</a:t>
            </a:r>
            <a:br>
              <a:rPr lang="en-US" dirty="0"/>
            </a:b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For her judgment has reached to heaven</a:t>
            </a:r>
            <a:br>
              <a:rPr lang="en-US" dirty="0"/>
            </a:b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And towers up to the very skies.” Jeremiah 51:7-9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597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ird&#10;&#10;Description automatically generated">
            <a:extLst>
              <a:ext uri="{FF2B5EF4-FFF2-40B4-BE49-F238E27FC236}">
                <a16:creationId xmlns:a16="http://schemas.microsoft.com/office/drawing/2014/main" id="{5CF42AD4-D931-400F-BA01-D0E6EA16C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407" y="1072613"/>
            <a:ext cx="10467185" cy="471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51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728B4C-947A-43FA-8CC7-44FB763FE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52" y="642672"/>
            <a:ext cx="10454951" cy="1356360"/>
          </a:xfrm>
        </p:spPr>
        <p:txBody>
          <a:bodyPr/>
          <a:lstStyle/>
          <a:p>
            <a:r>
              <a:rPr lang="en-US" dirty="0"/>
              <a:t>Mother of Harlots        Abominations of Earth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D93EE5-3EAD-4B8E-A611-AA39493F2D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Messalina – </a:t>
            </a:r>
            <a:r>
              <a:rPr lang="en-US" i="1" dirty="0"/>
              <a:t>meretrix </a:t>
            </a:r>
            <a:r>
              <a:rPr lang="en-US" i="1" dirty="0" err="1"/>
              <a:t>augusta</a:t>
            </a:r>
            <a:endParaRPr lang="en-US" i="1" dirty="0"/>
          </a:p>
        </p:txBody>
      </p:sp>
      <p:pic>
        <p:nvPicPr>
          <p:cNvPr id="14" name="Content Placeholder 13" descr="A picture containing text, bed, sitting, young&#10;&#10;Description automatically generated">
            <a:extLst>
              <a:ext uri="{FF2B5EF4-FFF2-40B4-BE49-F238E27FC236}">
                <a16:creationId xmlns:a16="http://schemas.microsoft.com/office/drawing/2014/main" id="{BBCAF070-76BD-4021-B3FF-B9EDE5DCF8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2149" y="2746830"/>
            <a:ext cx="5287464" cy="2974198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5343F3-7F52-412A-B255-33636A648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Antiochus Epiphanes IV</a:t>
            </a:r>
          </a:p>
        </p:txBody>
      </p:sp>
      <p:pic>
        <p:nvPicPr>
          <p:cNvPr id="12" name="Content Placeholder 11" descr="A girl standing in a room&#10;&#10;Description automatically generated">
            <a:extLst>
              <a:ext uri="{FF2B5EF4-FFF2-40B4-BE49-F238E27FC236}">
                <a16:creationId xmlns:a16="http://schemas.microsoft.com/office/drawing/2014/main" id="{92C7CDB9-3BA7-40E1-B336-8C55D18E84A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69173" y="2776272"/>
            <a:ext cx="4754562" cy="3118028"/>
          </a:xfrm>
        </p:spPr>
      </p:pic>
    </p:spTree>
    <p:extLst>
      <p:ext uri="{BB962C8B-B14F-4D97-AF65-F5344CB8AC3E}">
        <p14:creationId xmlns:p14="http://schemas.microsoft.com/office/powerpoint/2010/main" val="4293823395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915EF7-B9F6-4EB7-AA4F-557BE6AB702C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F465D742-03F8-4A07-AD44-2F5940A960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28E4D0-782D-4812-BE7D-AE5131FD37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Basis design</Template>
  <TotalTime>433</TotalTime>
  <Words>603</Words>
  <Application>Microsoft Office PowerPoint</Application>
  <PresentationFormat>Widescreen</PresentationFormat>
  <Paragraphs>35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system-ui</vt:lpstr>
      <vt:lpstr>Calibri</vt:lpstr>
      <vt:lpstr>Corbel</vt:lpstr>
      <vt:lpstr>Tahoma</vt:lpstr>
      <vt:lpstr>Basis</vt:lpstr>
      <vt:lpstr>The ruin of babylon</vt:lpstr>
      <vt:lpstr>Who ARE These Guys?</vt:lpstr>
      <vt:lpstr>She has made all nations drink of the wrath of her fornication!</vt:lpstr>
      <vt:lpstr>“And one of the seven angels who had the seven bowls came and spoke with me, saying, ‘Come here, I shall show you the judgment of the great harlot who sits on many waters.’” (v. 1 NASB)</vt:lpstr>
      <vt:lpstr>Many Waters?</vt:lpstr>
      <vt:lpstr>PowerPoint Presentation</vt:lpstr>
      <vt:lpstr>So, what about this “harlot?”</vt:lpstr>
      <vt:lpstr>PowerPoint Presentation</vt:lpstr>
      <vt:lpstr>Mother of Harlots        Abominations of Earth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ruin of babylon</dc:title>
  <dc:creator>Johnny Wilson</dc:creator>
  <cp:lastModifiedBy>Johnny Wilson</cp:lastModifiedBy>
  <cp:revision>15</cp:revision>
  <dcterms:created xsi:type="dcterms:W3CDTF">2020-07-24T19:18:20Z</dcterms:created>
  <dcterms:modified xsi:type="dcterms:W3CDTF">2020-08-17T11:46:16Z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