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4E1B-DEB2-4D12-AC8F-AE302C110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912F-1823-4E44-BCCB-B6C97C8D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74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39C1-190F-428A-9EB2-D349F6D8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D1149-F230-466A-BE65-08541806D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5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EE0B8-E95B-4564-9836-02B2C8973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3893B-F9A9-4F64-8674-442444E1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18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5455-4DFE-4661-8BDB-89E0A0D9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513A-41A2-441D-8B7C-800F4F83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3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8B7E-B69B-4A0A-9F8E-A0F55CE7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822E6-5B6D-4D72-963E-F4D4C8EC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E3D9-3359-49D7-8AF4-2C51FB9C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425F-7A10-4CA9-8C89-DB74A6307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4A9D8-0570-4797-B462-F4E2FB3F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87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06DE-7464-44B9-8CA0-02B5FD3E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F452F-B567-43A4-BDC2-E145BA43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583F-4272-4EBD-A2A3-2DCAE284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59A59-64C6-4C94-AB1A-28092591D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31DAF-ACF8-406B-BE1E-6D75A45F4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45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F49F-E868-4CB0-BFD4-023FD144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4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34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5A9B-5D05-47BC-B247-D5EB7773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C4B6-9691-4A23-B8D5-36A40A4E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2657D-19BB-4F05-8FDE-2ADF60657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6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1A87-4818-41BB-80F9-D3300B02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B8435-81C3-48BC-A8B2-31F76106A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E1C1D-4B4A-4795-ABEB-0B4FD3EA8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30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915FC73-D273-47E6-B1FF-31AD4133BD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8" y="-1"/>
            <a:ext cx="12996146" cy="71641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A22DF-B454-4AA6-8F34-C7A63C0D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EC93-E5DF-41E7-84AE-95D9FE1B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3365-065D-47B4-80BE-38D049604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Watch Your Step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B11E2-3620-4F27-9ABD-2E05C78FD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Preparing to Teach Ecclesiastes 5 and 6</a:t>
            </a:r>
          </a:p>
        </p:txBody>
      </p:sp>
    </p:spTree>
    <p:extLst>
      <p:ext uri="{BB962C8B-B14F-4D97-AF65-F5344CB8AC3E}">
        <p14:creationId xmlns:p14="http://schemas.microsoft.com/office/powerpoint/2010/main" val="198832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4E77-3BFA-37A6-BD82-704C68D6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Riches</a:t>
            </a:r>
          </a:p>
        </p:txBody>
      </p:sp>
      <p:pic>
        <p:nvPicPr>
          <p:cNvPr id="6" name="Content Placeholder 5" descr="A diagram of a diagram&#10;&#10;Description automatically generated">
            <a:extLst>
              <a:ext uri="{FF2B5EF4-FFF2-40B4-BE49-F238E27FC236}">
                <a16:creationId xmlns:a16="http://schemas.microsoft.com/office/drawing/2014/main" id="{4A3FB619-1CFC-5E65-95C6-BC78E50E94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8121"/>
            <a:ext cx="5181600" cy="2906346"/>
          </a:xfrm>
        </p:spPr>
      </p:pic>
      <p:pic>
        <p:nvPicPr>
          <p:cNvPr id="8" name="Content Placeholder 7" descr="A graph on a blue background&#10;&#10;Description automatically generated">
            <a:extLst>
              <a:ext uri="{FF2B5EF4-FFF2-40B4-BE49-F238E27FC236}">
                <a16:creationId xmlns:a16="http://schemas.microsoft.com/office/drawing/2014/main" id="{107652E2-5BF0-0AA4-E15D-57BB9A044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74" y="1253331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216047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D689-A490-F464-03B4-3D511D07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Cautionary Parable (vv. 13-15)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1B14-8C31-BD61-371B-0A8E03FA3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502352"/>
            <a:ext cx="4978400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US" i="0" dirty="0">
                <a:effectLst/>
              </a:rPr>
              <a:t>“Naked I came from my mother’s womb,</a:t>
            </a:r>
            <a:br>
              <a:rPr lang="en-US" dirty="0"/>
            </a:br>
            <a:r>
              <a:rPr lang="en-US" i="0" dirty="0">
                <a:effectLst/>
              </a:rPr>
              <a:t>And naked I shall return there.</a:t>
            </a:r>
            <a:br>
              <a:rPr lang="en-US" dirty="0"/>
            </a:br>
            <a:r>
              <a:rPr lang="en-US" i="0" dirty="0">
                <a:effectLst/>
              </a:rPr>
              <a:t>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 gave and 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 has taken away.</a:t>
            </a:r>
            <a:br>
              <a:rPr lang="en-US" dirty="0"/>
            </a:br>
            <a:r>
              <a:rPr lang="en-US" i="0" dirty="0">
                <a:effectLst/>
              </a:rPr>
              <a:t>Blessed be the name of 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.”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Job 1:21 [NASB]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50765-2E9F-F118-8299-E8C7C82C9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2352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Hoarding is to one’s detriment</a:t>
            </a:r>
          </a:p>
        </p:txBody>
      </p:sp>
      <p:pic>
        <p:nvPicPr>
          <p:cNvPr id="6" name="Picture 5" descr="A pile of debris in a room&#10;&#10;Description automatically generated">
            <a:extLst>
              <a:ext uri="{FF2B5EF4-FFF2-40B4-BE49-F238E27FC236}">
                <a16:creationId xmlns:a16="http://schemas.microsoft.com/office/drawing/2014/main" id="{8AFB3C71-E73A-2524-BA9F-5BD869168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9228"/>
            <a:ext cx="3613783" cy="1906300"/>
          </a:xfrm>
          <a:prstGeom prst="rect">
            <a:avLst/>
          </a:prstGeom>
        </p:spPr>
      </p:pic>
      <p:pic>
        <p:nvPicPr>
          <p:cNvPr id="8" name="Picture 7" descr="A room full of books&#10;&#10;Description automatically generated">
            <a:extLst>
              <a:ext uri="{FF2B5EF4-FFF2-40B4-BE49-F238E27FC236}">
                <a16:creationId xmlns:a16="http://schemas.microsoft.com/office/drawing/2014/main" id="{12E9FCB6-95FB-1E3C-FE8B-B609A589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55" y="3654857"/>
            <a:ext cx="3389745" cy="22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D689-A490-F464-03B4-3D511D07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Cautionary Parable (vv. 13-15)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1B14-8C31-BD61-371B-0A8E03FA3F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i="0" dirty="0">
                <a:effectLst/>
              </a:rPr>
              <a:t>“Naked I came from my mother’s womb,</a:t>
            </a:r>
            <a:br>
              <a:rPr lang="en-US" dirty="0"/>
            </a:br>
            <a:r>
              <a:rPr lang="en-US" i="0" dirty="0">
                <a:effectLst/>
              </a:rPr>
              <a:t>And naked I shall return there.</a:t>
            </a:r>
            <a:br>
              <a:rPr lang="en-US" dirty="0"/>
            </a:br>
            <a:r>
              <a:rPr lang="en-US" i="0" dirty="0">
                <a:effectLst/>
              </a:rPr>
              <a:t>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 gave and 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 has taken away.</a:t>
            </a:r>
            <a:br>
              <a:rPr lang="en-US" dirty="0"/>
            </a:br>
            <a:r>
              <a:rPr lang="en-US" i="0" dirty="0">
                <a:effectLst/>
              </a:rPr>
              <a:t>Blessed be the name of the </a:t>
            </a:r>
            <a:r>
              <a:rPr lang="en-US" i="0" cap="small" dirty="0">
                <a:effectLst/>
              </a:rPr>
              <a:t>Lord</a:t>
            </a:r>
            <a:r>
              <a:rPr lang="en-US" i="0" dirty="0">
                <a:effectLst/>
              </a:rPr>
              <a:t>.”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Job 1:21 [NASB]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50765-2E9F-F118-8299-E8C7C82C9A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Hoarding is to one’s detriment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 leads to poor investments (frauds?)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Nothing to leave as a legacy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seems unfair to come full circle (naked to naked)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Laboring for wrong priorities = darkness, irritation,</a:t>
            </a:r>
            <a:br>
              <a:rPr lang="en-US" dirty="0"/>
            </a:br>
            <a:r>
              <a:rPr lang="en-US" dirty="0"/>
              <a:t>resentment</a:t>
            </a:r>
          </a:p>
        </p:txBody>
      </p:sp>
    </p:spTree>
    <p:extLst>
      <p:ext uri="{BB962C8B-B14F-4D97-AF65-F5344CB8AC3E}">
        <p14:creationId xmlns:p14="http://schemas.microsoft.com/office/powerpoint/2010/main" val="7621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EF78-7C44-5E67-9542-8D5D0FE3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Parable</a:t>
            </a:r>
          </a:p>
        </p:txBody>
      </p:sp>
      <p:pic>
        <p:nvPicPr>
          <p:cNvPr id="6" name="Content Placeholder 5" descr="A group of people carrying a coffin&#10;&#10;Description automatically generated">
            <a:extLst>
              <a:ext uri="{FF2B5EF4-FFF2-40B4-BE49-F238E27FC236}">
                <a16:creationId xmlns:a16="http://schemas.microsoft.com/office/drawing/2014/main" id="{03508F84-6ED5-2095-3B6B-D711CAA03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3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58ADB-D7E7-4C7A-42A3-6BBBABE9DC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“Since our lives are spent between two moments of nakedness, it is best to travel light.” 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[John Stott, quoted in Wright, Christopher J. H., </a:t>
            </a:r>
            <a:r>
              <a:rPr lang="en-US" sz="3200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Hearing the Message of Ecclesiastes</a:t>
            </a:r>
            <a:r>
              <a:rPr lang="en-US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70.]</a:t>
            </a:r>
          </a:p>
        </p:txBody>
      </p:sp>
    </p:spTree>
    <p:extLst>
      <p:ext uri="{BB962C8B-B14F-4D97-AF65-F5344CB8AC3E}">
        <p14:creationId xmlns:p14="http://schemas.microsoft.com/office/powerpoint/2010/main" val="403339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B3BC5F-117F-0161-2551-2544FBA4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Antidote? (18-20)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E847C-B81E-F5C5-A1DB-23E56AED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503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“To accept life as God has given it, and to respond positively to that gift of life is his form of faith.” </a:t>
            </a:r>
            <a:r>
              <a:rPr lang="en-US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[Scott, R. B. Y.,</a:t>
            </a:r>
            <a:r>
              <a:rPr lang="en-US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The Way of Wisdom in the Old Testament </a:t>
            </a:r>
            <a:r>
              <a:rPr lang="en-US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(New York: Macmillan and Company, 1971), p. 187.]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“Not only is there nothing left for man but present enjoyment, but even for this he is dependent upon God.” </a:t>
            </a:r>
            <a:r>
              <a:rPr lang="en-US" kern="1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[quoted in </a:t>
            </a:r>
            <a:r>
              <a:rPr lang="en-US" kern="1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Tremper III, </a:t>
            </a:r>
            <a:r>
              <a:rPr lang="en-US" i="1" kern="1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New International Commentary on the Old Testament: The Book of Ecclesiastes </a:t>
            </a:r>
            <a:r>
              <a:rPr lang="en-US" kern="1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(Grand Rapids, MI: William B. Eerdmans, 1998), p. 168.]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3A18-6896-D563-FBF9-88BA8656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Emphasis on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9E0A-A13F-E190-33F7-CDAC637D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3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many times is God mentioned in this passage?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Why is the generic name of God mentioned instead of</a:t>
            </a:r>
            <a:br>
              <a:rPr lang="en-US" dirty="0"/>
            </a:br>
            <a:r>
              <a:rPr lang="en-US" dirty="0"/>
              <a:t>using God’s personal name, Yahweh?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Lest you think it meant the generic “gods,” 8 of</a:t>
            </a:r>
            <a:br>
              <a:rPr lang="en-US" dirty="0"/>
            </a:br>
            <a:r>
              <a:rPr lang="en-US" dirty="0"/>
              <a:t>those times, it is used with the definite article, the, </a:t>
            </a:r>
            <a:br>
              <a:rPr lang="en-US" dirty="0"/>
            </a:br>
            <a:r>
              <a:rPr lang="en-US" dirty="0"/>
              <a:t>meaning 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5B56E-6F46-9630-B5CA-00756E9936BF}"/>
              </a:ext>
            </a:extLst>
          </p:cNvPr>
          <p:cNvSpPr txBox="1"/>
          <p:nvPr/>
        </p:nvSpPr>
        <p:spPr>
          <a:xfrm>
            <a:off x="4405745" y="225973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E7F8B-C940-2AA9-D616-DB3CEDF5F42C}"/>
              </a:ext>
            </a:extLst>
          </p:cNvPr>
          <p:cNvSpPr txBox="1"/>
          <p:nvPr/>
        </p:nvSpPr>
        <p:spPr>
          <a:xfrm>
            <a:off x="4983018" y="2259734"/>
            <a:ext cx="5338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or 10</a:t>
            </a:r>
            <a:r>
              <a:rPr lang="en-US" sz="2800" b="1" dirty="0">
                <a:solidFill>
                  <a:schemeClr val="bg1"/>
                </a:solidFill>
              </a:rPr>
              <a:t> depending on your version</a:t>
            </a:r>
          </a:p>
        </p:txBody>
      </p:sp>
      <p:pic>
        <p:nvPicPr>
          <p:cNvPr id="7" name="Picture 6" descr="A bright light in the clouds&#10;&#10;Description automatically generated">
            <a:extLst>
              <a:ext uri="{FF2B5EF4-FFF2-40B4-BE49-F238E27FC236}">
                <a16:creationId xmlns:a16="http://schemas.microsoft.com/office/drawing/2014/main" id="{BC2AB6D4-B179-EC45-D0DA-73499591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288145"/>
            <a:ext cx="3569855" cy="35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935F-C43A-69E0-9661-BE6FC887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Your Step!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0B5043-0CD9-24D2-57C4-5E42A287B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268095"/>
              </p:ext>
            </p:extLst>
          </p:nvPr>
        </p:nvGraphicFramePr>
        <p:xfrm>
          <a:off x="838200" y="1825625"/>
          <a:ext cx="10515597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1727343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764867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95157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Positive Steps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Negative Steps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272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7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16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5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1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70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1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27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B8DB61-B934-DEC8-D84E-A95B430D04B8}"/>
              </a:ext>
            </a:extLst>
          </p:cNvPr>
          <p:cNvSpPr txBox="1"/>
          <p:nvPr/>
        </p:nvSpPr>
        <p:spPr>
          <a:xfrm>
            <a:off x="1847654" y="213045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Job 23:11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4CD3B-137C-CC0A-51A4-FEAAD97C90E2}"/>
              </a:ext>
            </a:extLst>
          </p:cNvPr>
          <p:cNvSpPr txBox="1"/>
          <p:nvPr/>
        </p:nvSpPr>
        <p:spPr>
          <a:xfrm>
            <a:off x="4959314" y="2130457"/>
            <a:ext cx="233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1:15-16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91F5C-59B5-FA9E-7EF2-60FFFAF43F73}"/>
              </a:ext>
            </a:extLst>
          </p:cNvPr>
          <p:cNvSpPr txBox="1"/>
          <p:nvPr/>
        </p:nvSpPr>
        <p:spPr>
          <a:xfrm>
            <a:off x="1578060" y="2496227"/>
            <a:ext cx="19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4:12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793BF-718A-B972-8D5D-621BAA899148}"/>
              </a:ext>
            </a:extLst>
          </p:cNvPr>
          <p:cNvSpPr txBox="1"/>
          <p:nvPr/>
        </p:nvSpPr>
        <p:spPr>
          <a:xfrm>
            <a:off x="4959314" y="2512956"/>
            <a:ext cx="19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4:27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EE1C3-A3E1-DC50-686E-65DEED1D0F45}"/>
              </a:ext>
            </a:extLst>
          </p:cNvPr>
          <p:cNvSpPr txBox="1"/>
          <p:nvPr/>
        </p:nvSpPr>
        <p:spPr>
          <a:xfrm>
            <a:off x="4959314" y="2885394"/>
            <a:ext cx="177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5:5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886C-11A4-49A5-884A-9EEE31D67C30}"/>
              </a:ext>
            </a:extLst>
          </p:cNvPr>
          <p:cNvSpPr txBox="1"/>
          <p:nvPr/>
        </p:nvSpPr>
        <p:spPr>
          <a:xfrm>
            <a:off x="4959314" y="3267893"/>
            <a:ext cx="19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6:18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605AF-8A27-7806-AD04-A42930D79290}"/>
              </a:ext>
            </a:extLst>
          </p:cNvPr>
          <p:cNvSpPr txBox="1"/>
          <p:nvPr/>
        </p:nvSpPr>
        <p:spPr>
          <a:xfrm>
            <a:off x="4959314" y="3630441"/>
            <a:ext cx="19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Proverbs 19:2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BBB50-ECCA-9977-F9BE-D421050CE355}"/>
              </a:ext>
            </a:extLst>
          </p:cNvPr>
          <p:cNvSpPr txBox="1"/>
          <p:nvPr/>
        </p:nvSpPr>
        <p:spPr>
          <a:xfrm>
            <a:off x="8562114" y="2146954"/>
            <a:ext cx="141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Psalm 1:1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2FFC3-AE56-7F88-3AAD-2E66A3D41BA2}"/>
              </a:ext>
            </a:extLst>
          </p:cNvPr>
          <p:cNvSpPr txBox="1"/>
          <p:nvPr/>
        </p:nvSpPr>
        <p:spPr>
          <a:xfrm>
            <a:off x="1652219" y="2876511"/>
            <a:ext cx="172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Psalm 119:1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22FAD-3052-7D24-D8B4-0EBCBF18EDBF}"/>
              </a:ext>
            </a:extLst>
          </p:cNvPr>
          <p:cNvSpPr txBox="1"/>
          <p:nvPr/>
        </p:nvSpPr>
        <p:spPr>
          <a:xfrm>
            <a:off x="1539594" y="3267893"/>
            <a:ext cx="203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Psalm 119:101</a:t>
            </a:r>
          </a:p>
        </p:txBody>
      </p:sp>
    </p:spTree>
    <p:extLst>
      <p:ext uri="{BB962C8B-B14F-4D97-AF65-F5344CB8AC3E}">
        <p14:creationId xmlns:p14="http://schemas.microsoft.com/office/powerpoint/2010/main" val="7448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060D2-92B1-ADFA-346C-180C7511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in Approaching God’s Presence</a:t>
            </a:r>
          </a:p>
        </p:txBody>
      </p:sp>
      <p:pic>
        <p:nvPicPr>
          <p:cNvPr id="8" name="Content Placeholder 7" descr="A person running up stairs&#10;&#10;Description automatically generated">
            <a:extLst>
              <a:ext uri="{FF2B5EF4-FFF2-40B4-BE49-F238E27FC236}">
                <a16:creationId xmlns:a16="http://schemas.microsoft.com/office/drawing/2014/main" id="{8474FCA5-FED9-51F2-9E97-725C8E1307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112"/>
            <a:ext cx="4770748" cy="317862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730E9-5112-7D77-4011-144264DC9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204" y="1825625"/>
            <a:ext cx="5584596" cy="4351338"/>
          </a:xfrm>
        </p:spPr>
        <p:txBody>
          <a:bodyPr/>
          <a:lstStyle/>
          <a:p>
            <a:r>
              <a:rPr lang="en-US" dirty="0"/>
              <a:t>What is the “fool’s sacrifice?”</a:t>
            </a:r>
          </a:p>
          <a:p>
            <a:r>
              <a:rPr lang="en-US" dirty="0"/>
              <a:t>Psalm 40:6-8 tells us it is sacrificing things without having God’s will in one’s heart</a:t>
            </a:r>
          </a:p>
          <a:p>
            <a:r>
              <a:rPr lang="en-US" dirty="0"/>
              <a:t>Samuel rebukes King Saul by saying God values obedience more than sacrifice (1 Sam. 15:22)</a:t>
            </a:r>
          </a:p>
          <a:p>
            <a:r>
              <a:rPr lang="en-US" dirty="0"/>
              <a:t>Hosea 6:6 says God values loyalty over sacrifice</a:t>
            </a:r>
          </a:p>
        </p:txBody>
      </p:sp>
    </p:spTree>
    <p:extLst>
      <p:ext uri="{BB962C8B-B14F-4D97-AF65-F5344CB8AC3E}">
        <p14:creationId xmlns:p14="http://schemas.microsoft.com/office/powerpoint/2010/main" val="28558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38D1-6CE6-CFA4-438B-BCCD036F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Fools Don’t “Read the Room”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076E-D8A4-99E9-86EE-9A8495A86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80690"/>
            <a:ext cx="5181600" cy="1728118"/>
          </a:xfrm>
        </p:spPr>
        <p:txBody>
          <a:bodyPr/>
          <a:lstStyle/>
          <a:p>
            <a:r>
              <a:rPr lang="en-US" dirty="0"/>
              <a:t>Speaks too quickly</a:t>
            </a:r>
          </a:p>
          <a:p>
            <a:r>
              <a:rPr lang="en-US" dirty="0"/>
              <a:t>Speaks impulsively</a:t>
            </a:r>
          </a:p>
          <a:p>
            <a:r>
              <a:rPr lang="en-US" dirty="0"/>
              <a:t>Speaks too much</a:t>
            </a:r>
          </a:p>
        </p:txBody>
      </p:sp>
      <p:pic>
        <p:nvPicPr>
          <p:cNvPr id="6" name="Content Placeholder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9FE7318-1328-0AB4-5CD1-835D67A3D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6" y="1546158"/>
            <a:ext cx="6175708" cy="1762650"/>
          </a:xfrm>
        </p:spPr>
      </p:pic>
      <p:pic>
        <p:nvPicPr>
          <p:cNvPr id="10" name="Picture 9" descr="A cartoon of a dragon and a person&#10;&#10;Description automatically generated">
            <a:extLst>
              <a:ext uri="{FF2B5EF4-FFF2-40B4-BE49-F238E27FC236}">
                <a16:creationId xmlns:a16="http://schemas.microsoft.com/office/drawing/2014/main" id="{37A2DDB0-7A46-59C2-92EA-FF68E633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3" y="3308808"/>
            <a:ext cx="5043822" cy="3195782"/>
          </a:xfrm>
          <a:prstGeom prst="rect">
            <a:avLst/>
          </a:prstGeom>
        </p:spPr>
      </p:pic>
      <p:pic>
        <p:nvPicPr>
          <p:cNvPr id="12" name="Picture 11" descr="A person in a suit sitting next to another person in a chair&#10;&#10;Description automatically generated">
            <a:extLst>
              <a:ext uri="{FF2B5EF4-FFF2-40B4-BE49-F238E27FC236}">
                <a16:creationId xmlns:a16="http://schemas.microsoft.com/office/drawing/2014/main" id="{5282EC5E-CE34-FD72-F482-0B4C3F365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8" y="3549193"/>
            <a:ext cx="4976668" cy="27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0E18A6-78EA-0697-7219-489CA005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Wise Man and 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BC0094-9C4D-97C9-F246-F1CBF9217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Ecclesiastes 5:4-5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821BFF-4E00-AFC1-79F0-04EEE6F90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you make a vow to God, do not be late in paying it…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better that you should not vow than to vow and not pay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16A3-332D-4091-35D3-1E9D15A48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Deuteronomy 23:21-22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92B88B-EDAD-D91F-80EA-76BB1DC731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When you make a vow to the LORD, your God, you shall not delay to pay it…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you refrain from vowing, it won’t be a sin in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C0FE3-900A-AF95-CF0D-58823623638D}"/>
              </a:ext>
            </a:extLst>
          </p:cNvPr>
          <p:cNvSpPr txBox="1"/>
          <p:nvPr/>
        </p:nvSpPr>
        <p:spPr>
          <a:xfrm rot="19951977">
            <a:off x="-2504511" y="2777271"/>
            <a:ext cx="1737355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highlight>
                  <a:srgbClr val="FFFF00"/>
                </a:highlight>
              </a:rPr>
              <a:t>Make no oath at all, either by heaven, for it is the throne of God…</a:t>
            </a:r>
            <a:br>
              <a:rPr lang="en-US" sz="3200" b="1" i="1" dirty="0">
                <a:highlight>
                  <a:srgbClr val="FFFF00"/>
                </a:highlight>
              </a:rPr>
            </a:br>
            <a:r>
              <a:rPr lang="en-US" sz="3200" b="1" i="1" dirty="0">
                <a:highlight>
                  <a:srgbClr val="FFFF00"/>
                </a:highlight>
              </a:rPr>
              <a:t>Matthew 5:34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94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CA4F-0115-00E1-4AF9-E884170B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Your Speech Cause You to Sin</a:t>
            </a:r>
          </a:p>
        </p:txBody>
      </p:sp>
      <p:pic>
        <p:nvPicPr>
          <p:cNvPr id="6" name="Content Placeholder 5" descr="A person writing on a book&#10;&#10;Description automatically generated">
            <a:extLst>
              <a:ext uri="{FF2B5EF4-FFF2-40B4-BE49-F238E27FC236}">
                <a16:creationId xmlns:a16="http://schemas.microsoft.com/office/drawing/2014/main" id="{CE9CA89D-A98F-BDE1-8EE5-B1E3FFE697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" y="1960058"/>
            <a:ext cx="5181600" cy="310341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273E-AC6C-E19B-6BAC-B387F91C4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“messenger”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versions say “angel” and some say “messenger of God”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refer to those who came around to check on those who made vows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Dangerous to say “It was a mistake” and try to rationalize not following through</a:t>
            </a:r>
          </a:p>
        </p:txBody>
      </p:sp>
    </p:spTree>
    <p:extLst>
      <p:ext uri="{BB962C8B-B14F-4D97-AF65-F5344CB8AC3E}">
        <p14:creationId xmlns:p14="http://schemas.microsoft.com/office/powerpoint/2010/main" val="9368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ED9F-F68B-E580-8A74-AD2D075C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for Dreams, Words, &amp; Vapor!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87A4-C669-1862-24D8-066460E3C4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first part of v. 7 is very difficult to interpret. It seems to be a warning against a religion which consists in a multitude of futile dreams and words…”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Peterson, Wayne H. “Ecclesiastes” in Allen, Clifton J. (ed.) </a:t>
            </a:r>
            <a:r>
              <a:rPr lang="en-US" sz="2400" i="1" kern="10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Broadman Bible Commentary: Volume 5: Proverbs-Isaiah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(Nashville: Broadman Press, 1971), p. 116.]</a:t>
            </a:r>
            <a:endParaRPr lang="en-US" sz="2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group of men in suits dancing&#10;&#10;Description automatically generated">
            <a:extLst>
              <a:ext uri="{FF2B5EF4-FFF2-40B4-BE49-F238E27FC236}">
                <a16:creationId xmlns:a16="http://schemas.microsoft.com/office/drawing/2014/main" id="{08759F1A-0872-3F0F-4B8B-3B8C26E989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031840"/>
            <a:ext cx="5181600" cy="3458616"/>
          </a:xfrm>
        </p:spPr>
      </p:pic>
    </p:spTree>
    <p:extLst>
      <p:ext uri="{BB962C8B-B14F-4D97-AF65-F5344CB8AC3E}">
        <p14:creationId xmlns:p14="http://schemas.microsoft.com/office/powerpoint/2010/main" val="1821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F347-5C19-5A82-853A-EEAA6EB8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Be Shocked at Human Corruption</a:t>
            </a:r>
            <a:br>
              <a:rPr lang="en-US" dirty="0"/>
            </a:br>
            <a:r>
              <a:rPr lang="en-US" dirty="0"/>
              <a:t>(versus God’s Authenticity)</a:t>
            </a:r>
          </a:p>
        </p:txBody>
      </p:sp>
      <p:pic>
        <p:nvPicPr>
          <p:cNvPr id="6" name="Content Placeholder 5" descr="Cartoon of a person walking in front of several doors&#10;&#10;Description automatically generated">
            <a:extLst>
              <a:ext uri="{FF2B5EF4-FFF2-40B4-BE49-F238E27FC236}">
                <a16:creationId xmlns:a16="http://schemas.microsoft.com/office/drawing/2014/main" id="{F85CF674-3926-CE6B-0FA8-F71E2D3499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1100"/>
            <a:ext cx="5181600" cy="3680388"/>
          </a:xfrm>
        </p:spPr>
      </p:pic>
      <p:pic>
        <p:nvPicPr>
          <p:cNvPr id="8" name="Content Placeholder 7" descr="A cartoon of people working in a circle&#10;&#10;Description automatically generated">
            <a:extLst>
              <a:ext uri="{FF2B5EF4-FFF2-40B4-BE49-F238E27FC236}">
                <a16:creationId xmlns:a16="http://schemas.microsoft.com/office/drawing/2014/main" id="{BBEF9AAB-A2B9-7A7B-707E-8448BC128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3182"/>
            <a:ext cx="5181600" cy="3316224"/>
          </a:xfrm>
        </p:spPr>
      </p:pic>
    </p:spTree>
    <p:extLst>
      <p:ext uri="{BB962C8B-B14F-4D97-AF65-F5344CB8AC3E}">
        <p14:creationId xmlns:p14="http://schemas.microsoft.com/office/powerpoint/2010/main" val="169731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F7F3747-BC78-4FB0-8AD7-6FFACA8EB802}" vid="{F5ECA77B-3779-4F65-8C9F-BB776F5DFB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Dead_Sea_Scroll</Template>
  <TotalTime>1358</TotalTime>
  <Words>744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Office Theme</vt:lpstr>
      <vt:lpstr>Watch Your Step</vt:lpstr>
      <vt:lpstr>An Emphasis on God</vt:lpstr>
      <vt:lpstr>Watch Your Step!</vt:lpstr>
      <vt:lpstr>Be Careful in Approaching God’s Presence</vt:lpstr>
      <vt:lpstr>Fools Don’t “Read the Room”</vt:lpstr>
      <vt:lpstr>The Wise Man and Deuteronomy</vt:lpstr>
      <vt:lpstr>Don’t Let Your Speech Cause You to Sin</vt:lpstr>
      <vt:lpstr>Watch Out for Dreams, Words, &amp; Vapor!</vt:lpstr>
      <vt:lpstr>Don’t Be Shocked at Human Corruption (versus God’s Authenticity)</vt:lpstr>
      <vt:lpstr>The Problem with Riches</vt:lpstr>
      <vt:lpstr>A Cautionary Parable (vv. 13-15)</vt:lpstr>
      <vt:lpstr>A Cautionary Parable (vv. 13-15)</vt:lpstr>
      <vt:lpstr>Summary of the Parable</vt:lpstr>
      <vt:lpstr>The Antidote? (18-20)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</dc:title>
  <dc:creator>Johnny Wilson</dc:creator>
  <cp:lastModifiedBy>Johnny Wilson</cp:lastModifiedBy>
  <cp:revision>13</cp:revision>
  <dcterms:created xsi:type="dcterms:W3CDTF">2023-08-02T16:38:39Z</dcterms:created>
  <dcterms:modified xsi:type="dcterms:W3CDTF">2023-08-03T15:17:00Z</dcterms:modified>
</cp:coreProperties>
</file>