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1301" r:id="rId15"/>
    <p:sldId id="269" r:id="rId16"/>
    <p:sldId id="130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2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2F425-96D2-4B9B-58CD-9CC6368052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018EDE-4406-32DB-F00A-CDB9B623B0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84466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7EC12-126A-ECBF-8C90-2DA5E7006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BBD81A-2E20-90D0-A2EA-06470427BA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6468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7107D0-74D3-9B65-8588-BBFB7BFD78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B3437B-25E7-5BB6-D465-030832C77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614274-D8F9-C762-6E5C-74252B2CFD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197B37-B065-4ACF-BBA2-A606221C6DF0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9AED99-2084-97EF-D649-3274FCDB0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6D235-37D0-7436-698E-486A226A5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C95185-DC02-48FA-81BC-DFB7D43D0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233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18CED-6116-7B55-7BAF-BFFA5284E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4E521-5041-4E4D-7EA0-65C85B427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8391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6A517-16A8-629A-9A73-B0AD46C50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9A55C-7F1E-82D0-7BC3-3B4AC8480A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4372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5C88F-E592-B6F5-CAE7-2850C086F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C5494-5848-1C0C-0500-AD022935F2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F63486-D8BB-F6A7-B953-DB1D71272E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0434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02BFB-0A70-154A-8B59-3F91F0F16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685763-41EE-FD0E-8D67-C74349905B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0E7666-172A-0706-935C-6AB8272848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CA2079-969D-1C7E-5CE0-4DDA85F620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8C46E9-FAEF-0C85-1A80-8759B74AB4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6858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75BEC-4BF1-6379-6F0E-76012B81F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18049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9231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3B87F-FC7B-A6BB-B84D-690F08F9C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2E76C-351D-45AE-C8FD-2E73047DA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73886C-75B6-0076-02D3-3D5A497D20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3750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F627F-DC7F-451B-AB3A-6FA0801BF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76BA58-6E55-726E-32AF-E865B8B2F8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3769C3-85D7-BA59-FE45-322F85177E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3271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chain&#10;&#10;Description automatically generated">
            <a:extLst>
              <a:ext uri="{FF2B5EF4-FFF2-40B4-BE49-F238E27FC236}">
                <a16:creationId xmlns:a16="http://schemas.microsoft.com/office/drawing/2014/main" id="{9DC5810A-FE66-A2DA-1DC3-490DB8B8EF8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18" y="-35201"/>
            <a:ext cx="12272762" cy="689320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AF851F-EF5F-FDE5-F6CA-731DEED70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accent2">
              <a:lumMod val="50000"/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685A3F-3298-082E-7C57-E8000E041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chemeClr val="accent2">
              <a:lumMod val="50000"/>
              <a:alpha val="8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2432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b="1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b="1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b="1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b="1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b="1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0FF76-72C6-86E3-9AF2-2509BDADD5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Courtroom Drama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2D322C-1DB7-5E5A-B271-9F95E2BA8B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Preparing to Teach Acts 25 and 26</a:t>
            </a:r>
          </a:p>
        </p:txBody>
      </p:sp>
    </p:spTree>
    <p:extLst>
      <p:ext uri="{BB962C8B-B14F-4D97-AF65-F5344CB8AC3E}">
        <p14:creationId xmlns:p14="http://schemas.microsoft.com/office/powerpoint/2010/main" val="1956051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A7DFB-1D4B-6A40-C620-9E9411395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Appeal (v. 11)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FF8493-839F-E186-CA85-CA112B9AA0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Grounded in </a:t>
            </a:r>
            <a:r>
              <a:rPr lang="en-US" i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provocatio</a:t>
            </a:r>
            <a:r>
              <a:rPr lang="en-US" i="1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 ad populum  </a:t>
            </a:r>
            <a:r>
              <a:rPr lang="en-US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(449 BC (BCE)</a:t>
            </a:r>
            <a:br>
              <a:rPr lang="en-US" dirty="0">
                <a:effectLst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which was an appeal to the general population</a:t>
            </a:r>
          </a:p>
          <a:p>
            <a:r>
              <a:rPr lang="en-US" dirty="0">
                <a:cs typeface="Arial" panose="020B0604020202020204" pitchFamily="34" charset="0"/>
              </a:rPr>
              <a:t>As well as </a:t>
            </a:r>
            <a:r>
              <a:rPr lang="en-US" i="1" dirty="0" err="1">
                <a:solidFill>
                  <a:schemeClr val="accent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apellatio</a:t>
            </a:r>
            <a:r>
              <a:rPr lang="en-US" dirty="0">
                <a:cs typeface="Arial" panose="020B0604020202020204" pitchFamily="34" charset="0"/>
              </a:rPr>
              <a:t> which was an appeal to a “bench” of equivalent colleagues or a supervising magistrate</a:t>
            </a:r>
          </a:p>
          <a:p>
            <a:r>
              <a:rPr lang="en-US" dirty="0"/>
              <a:t>We presume (though Hans </a:t>
            </a:r>
            <a:r>
              <a:rPr lang="en-US" dirty="0" err="1"/>
              <a:t>Conzelmann</a:t>
            </a:r>
            <a:r>
              <a:rPr lang="en-US" dirty="0"/>
              <a:t> isn’t sure) that in the imperial court, Caesar’s authority subsumed both of</a:t>
            </a:r>
            <a:br>
              <a:rPr lang="en-US" dirty="0"/>
            </a:br>
            <a:r>
              <a:rPr lang="en-US" dirty="0"/>
              <a:t>these opportunities</a:t>
            </a:r>
          </a:p>
        </p:txBody>
      </p:sp>
    </p:spTree>
    <p:extLst>
      <p:ext uri="{BB962C8B-B14F-4D97-AF65-F5344CB8AC3E}">
        <p14:creationId xmlns:p14="http://schemas.microsoft.com/office/powerpoint/2010/main" val="3422959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7E9F77-6362-8780-3EF5-652BBA613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“If then I am a wrongdoer, and have committed anything for which I deserve to die, I do not seek to escape death: …” </a:t>
            </a:r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Paul in verse 11</a:t>
            </a:r>
            <a:endParaRPr lang="en-US" sz="3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Content Placeholder 7" descr="A painting of a person holding a book&#10;&#10;Description automatically generated">
            <a:extLst>
              <a:ext uri="{FF2B5EF4-FFF2-40B4-BE49-F238E27FC236}">
                <a16:creationId xmlns:a16="http://schemas.microsoft.com/office/drawing/2014/main" id="{FBAB8A0E-C80A-375A-0A0F-E3870F9D576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093" y="1891868"/>
            <a:ext cx="3280528" cy="4224922"/>
          </a:xfrm>
          <a:ln w="508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10" name="Content Placeholder 9" descr="A painting of a person in a room with a person in a yellow robe&#10;&#10;Description automatically generated">
            <a:extLst>
              <a:ext uri="{FF2B5EF4-FFF2-40B4-BE49-F238E27FC236}">
                <a16:creationId xmlns:a16="http://schemas.microsoft.com/office/drawing/2014/main" id="{A14B8932-4D09-329C-9929-34692C15842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85474"/>
            <a:ext cx="5181600" cy="4231639"/>
          </a:xfrm>
          <a:ln w="50800">
            <a:solidFill>
              <a:schemeClr val="accent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8903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B58C2E4-D75D-D8F5-0495-C6182804E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With Much Ostentation</a:t>
            </a:r>
          </a:p>
        </p:txBody>
      </p:sp>
      <p:pic>
        <p:nvPicPr>
          <p:cNvPr id="8" name="Content Placeholder 7" descr="A painting of a group of people&#10;&#10;Description automatically generated">
            <a:extLst>
              <a:ext uri="{FF2B5EF4-FFF2-40B4-BE49-F238E27FC236}">
                <a16:creationId xmlns:a16="http://schemas.microsoft.com/office/drawing/2014/main" id="{CA6F913B-E9EB-8703-79C0-60EA0C4312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891" y="1743574"/>
            <a:ext cx="6332401" cy="4749301"/>
          </a:xfrm>
        </p:spPr>
      </p:pic>
    </p:spTree>
    <p:extLst>
      <p:ext uri="{BB962C8B-B14F-4D97-AF65-F5344CB8AC3E}">
        <p14:creationId xmlns:p14="http://schemas.microsoft.com/office/powerpoint/2010/main" val="11277006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AF287-F73E-71AB-EF8E-8B27A14D6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3307"/>
          </a:xfrm>
        </p:spPr>
        <p:txBody>
          <a:bodyPr/>
          <a:lstStyle/>
          <a:p>
            <a:r>
              <a:rPr lang="en-US" dirty="0"/>
              <a:t>Paul’s Defense (Acts 26:2-23)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17A83-E1FD-B3D6-BC52-838C20CE9E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5996"/>
            <a:ext cx="10515600" cy="4630967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Exordium</a:t>
            </a:r>
            <a:r>
              <a:rPr lang="en-US" dirty="0"/>
              <a:t> – Fortunate in Agrippa’s expertise and patience</a:t>
            </a:r>
            <a:br>
              <a:rPr lang="en-US" dirty="0"/>
            </a:br>
            <a:r>
              <a:rPr lang="en-US" dirty="0"/>
              <a:t>                       (vv. 2-3)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i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Refutatio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/>
              <a:t>– Paul’s Pharisaic training, background, and</a:t>
            </a:r>
            <a:br>
              <a:rPr lang="en-US" dirty="0"/>
            </a:br>
            <a:r>
              <a:rPr lang="en-US" dirty="0"/>
              <a:t>                      hope for resurrection (vv. 4-8)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i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Narratio</a:t>
            </a:r>
            <a:r>
              <a:rPr lang="en-US" dirty="0"/>
              <a:t> – Part I: Paul’s persecuting zeal / Part II: his</a:t>
            </a:r>
            <a:br>
              <a:rPr lang="en-US" dirty="0"/>
            </a:br>
            <a:r>
              <a:rPr lang="en-US" dirty="0"/>
              <a:t>                    experience of the heavenly light/voice (vv. 9-18)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i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Propositio</a:t>
            </a:r>
            <a:r>
              <a:rPr lang="en-US" dirty="0"/>
              <a:t> – Paul preached in Damascus and to Gentiles</a:t>
            </a:r>
            <a:br>
              <a:rPr lang="en-US" dirty="0"/>
            </a:br>
            <a:r>
              <a:rPr lang="en-US" dirty="0"/>
              <a:t>                        (vv. 19-20)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i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Peroratio</a:t>
            </a:r>
            <a:r>
              <a:rPr lang="en-US" dirty="0"/>
              <a:t> – Jews persecuted him, but God protected him</a:t>
            </a:r>
            <a:br>
              <a:rPr lang="en-US" dirty="0"/>
            </a:br>
            <a:r>
              <a:rPr lang="en-US" dirty="0"/>
              <a:t>                      (vv. 21-23)</a:t>
            </a:r>
          </a:p>
        </p:txBody>
      </p:sp>
    </p:spTree>
    <p:extLst>
      <p:ext uri="{BB962C8B-B14F-4D97-AF65-F5344CB8AC3E}">
        <p14:creationId xmlns:p14="http://schemas.microsoft.com/office/powerpoint/2010/main" val="30933707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73639-0D12-6125-5B9A-A21C0FB2D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Three Accounts of Paul’s Experience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22870FB-1E52-D8F0-4AB2-14191FB5AD8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597" cy="2225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141738356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2180311727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12682815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Acts 9:1-19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Acts 22:6-21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Acts 26:12-18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487853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Paul falls to ground in v. 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Paul falls to ground in v. 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All fall to ground in v. 14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313785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Paul surrounded by the light v. 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Companions see the light v. 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Paul only saw the light v. 13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4157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Companions hear the voice v. 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None heard the voice v. 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Paul only heard Aramaic words v. 14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193775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Sent to Damascus for commissioning v. 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To Damascus for commission v. 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Commissioned in Temple vision vv. 16-17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757119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Jesus is speaking vv. 15, 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Ananias is speaking vv. 14-16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Jesus is speaking vv. 16-18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783142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7678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2BEA2-5215-EA1B-FF1F-E40708FF1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Mad or Naïve? (vv. 24-29)</a:t>
            </a:r>
          </a:p>
        </p:txBody>
      </p:sp>
      <p:pic>
        <p:nvPicPr>
          <p:cNvPr id="5" name="Content Placeholder 4" descr="A painting of a person in a robe&#10;&#10;Description automatically generated">
            <a:extLst>
              <a:ext uri="{FF2B5EF4-FFF2-40B4-BE49-F238E27FC236}">
                <a16:creationId xmlns:a16="http://schemas.microsoft.com/office/drawing/2014/main" id="{0C03E423-3FFC-1415-2610-4C29FDAB64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885" y="1825625"/>
            <a:ext cx="6988230" cy="4351338"/>
          </a:xfrm>
          <a:ln w="50800">
            <a:solidFill>
              <a:schemeClr val="accent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297324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B8EF6-767F-0327-E2A4-B71551708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Lessons to be Learned</a:t>
            </a:r>
            <a:br>
              <a:rPr lang="en-US" dirty="0"/>
            </a:b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[</a:t>
            </a:r>
            <a:r>
              <a:rPr lang="en-US" sz="27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Schnabel, </a:t>
            </a:r>
            <a:r>
              <a:rPr lang="en-US" sz="2700" dirty="0" err="1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Eckhard</a:t>
            </a:r>
            <a:r>
              <a:rPr lang="en-US" sz="27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 J., </a:t>
            </a:r>
            <a:r>
              <a:rPr lang="en-US" sz="2700" i="1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ea typeface="Aptos" panose="020B0004020202020204" pitchFamily="34" charset="0"/>
                <a:cs typeface="Calibri" panose="020F0502020204030204" pitchFamily="34" charset="0"/>
              </a:rPr>
              <a:t>Zondervan Exegetical Commentary on the New Testament: Book 5: Acts</a:t>
            </a:r>
            <a:r>
              <a:rPr lang="en-US" sz="27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ea typeface="Aptos" panose="020B0004020202020204" pitchFamily="34" charset="0"/>
                <a:cs typeface="Calibri" panose="020F0502020204030204" pitchFamily="34" charset="0"/>
              </a:rPr>
              <a:t> (Grand Rapids, MI: Zondervan Academic, 2012), pp. </a:t>
            </a:r>
            <a:r>
              <a:rPr lang="en-US" sz="27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1712-1713.]</a:t>
            </a:r>
            <a:endParaRPr lang="en-US" sz="27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18C00-D7E3-9490-E8D5-F2D236B68C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Need for </a:t>
            </a:r>
            <a:r>
              <a:rPr lang="en-US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a clear conscience before God and before the people (Acts 24:16)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cs typeface="Arial" panose="020B0604020202020204" pitchFamily="34" charset="0"/>
              </a:rPr>
              <a:t>Need for faith and </a:t>
            </a:r>
            <a:r>
              <a:rPr lang="en-US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commitment to God and his revealed Word in Scripture (Acts 24:14)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cs typeface="Arial" panose="020B0604020202020204" pitchFamily="34" charset="0"/>
              </a:rPr>
              <a:t>Need for belief in </a:t>
            </a:r>
            <a:r>
              <a:rPr lang="en-US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Jesus as Israel’s Messiah and Savior in the coming judgment (Acts 24:14, 24)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cs typeface="Arial" panose="020B0604020202020204" pitchFamily="34" charset="0"/>
              </a:rPr>
              <a:t>Need for confidence in God’s vindication of them and their ministry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06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3F76D-6D3A-0F47-1456-9C14A1C93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 Last Time?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3438F-8104-E395-CBF8-8EB27AAEF2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>
              <a:buNone/>
            </a:pPr>
            <a:r>
              <a:rPr lang="en-US" sz="36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“Now as for the affairs of the Jews, they grew worse and worse continually, for the country was again filled with robbers and imposters, who deluded the multitude.” </a:t>
            </a:r>
            <a:br>
              <a:rPr lang="en-US" sz="3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[Josephus, Flavius, </a:t>
            </a:r>
            <a:r>
              <a:rPr lang="en-US" sz="2800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 Life and Works of Josephus: Antiquities of the Jews: Book XX, Chapter 8, Paragraph 5</a:t>
            </a:r>
            <a:r>
              <a:rPr lang="en-US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(William Whiston, trans.) (Philadelphia, PA: John C. Winston, Co., 1957), p. 595.] </a:t>
            </a:r>
            <a:endParaRPr lang="en-US" sz="2800" dirty="0"/>
          </a:p>
        </p:txBody>
      </p:sp>
      <p:pic>
        <p:nvPicPr>
          <p:cNvPr id="7" name="Picture 6" descr="A close-up of a coin&#10;&#10;Description automatically generated">
            <a:extLst>
              <a:ext uri="{FF2B5EF4-FFF2-40B4-BE49-F238E27FC236}">
                <a16:creationId xmlns:a16="http://schemas.microsoft.com/office/drawing/2014/main" id="{29D1D990-5258-93DB-6F6F-DAB4CB3A35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504" y="148306"/>
            <a:ext cx="2031169" cy="205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813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7F659-5EF8-AECF-69E6-BFA774FAC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Felix Loses Imperial Favor</a:t>
            </a:r>
          </a:p>
        </p:txBody>
      </p:sp>
      <p:pic>
        <p:nvPicPr>
          <p:cNvPr id="5" name="Content Placeholder 4" descr="A painting of a person lying on the ground&#10;&#10;Description automatically generated">
            <a:extLst>
              <a:ext uri="{FF2B5EF4-FFF2-40B4-BE49-F238E27FC236}">
                <a16:creationId xmlns:a16="http://schemas.microsoft.com/office/drawing/2014/main" id="{CCBAD675-3125-18D9-15E0-1F90B2158A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1" cy="4351338"/>
          </a:xfrm>
          <a:ln w="50800">
            <a:solidFill>
              <a:schemeClr val="accent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16376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B8EF6-767F-0327-E2A4-B71551708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Lessons to be Learned</a:t>
            </a:r>
            <a:br>
              <a:rPr lang="en-US" dirty="0"/>
            </a:b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[</a:t>
            </a:r>
            <a:r>
              <a:rPr lang="en-US" sz="27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Schnabel, </a:t>
            </a:r>
            <a:r>
              <a:rPr lang="en-US" sz="2700" dirty="0" err="1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Eckhard</a:t>
            </a:r>
            <a:r>
              <a:rPr lang="en-US" sz="27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 J., </a:t>
            </a:r>
            <a:r>
              <a:rPr lang="en-US" sz="2700" i="1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ea typeface="Aptos" panose="020B0004020202020204" pitchFamily="34" charset="0"/>
                <a:cs typeface="Calibri" panose="020F0502020204030204" pitchFamily="34" charset="0"/>
              </a:rPr>
              <a:t>Zondervan Exegetical Commentary on the New Testament: Book 5: Acts</a:t>
            </a:r>
            <a:r>
              <a:rPr lang="en-US" sz="27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ea typeface="Aptos" panose="020B0004020202020204" pitchFamily="34" charset="0"/>
                <a:cs typeface="Calibri" panose="020F0502020204030204" pitchFamily="34" charset="0"/>
              </a:rPr>
              <a:t> (Grand Rapids, MI: Zondervan Academic, 2012), pp. </a:t>
            </a:r>
            <a:r>
              <a:rPr lang="en-US" sz="270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1712-1713.]</a:t>
            </a:r>
            <a:endParaRPr lang="en-US" sz="27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18C00-D7E3-9490-E8D5-F2D236B68C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Need for </a:t>
            </a:r>
            <a:r>
              <a:rPr lang="en-US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a clear conscience before God and before the people (Acts 24:16)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cs typeface="Arial" panose="020B0604020202020204" pitchFamily="34" charset="0"/>
              </a:rPr>
              <a:t>Need for faith and </a:t>
            </a:r>
            <a:r>
              <a:rPr lang="en-US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commitment to God and his revealed Word in Scripture (Acts 24:14)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cs typeface="Arial" panose="020B0604020202020204" pitchFamily="34" charset="0"/>
              </a:rPr>
              <a:t>Need for belief in </a:t>
            </a:r>
            <a:r>
              <a:rPr lang="en-US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Jesus as Israel’s Messiah and Savior in the coming judgment (Acts 24:14, 24)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cs typeface="Arial" panose="020B0604020202020204" pitchFamily="34" charset="0"/>
              </a:rPr>
              <a:t>Need for confidence in God’s vindication of them and their ministry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88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C44F31-8D8C-56B1-744A-1E40AEDEC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Porcius Festus Replaces Antonius Felix</a:t>
            </a:r>
          </a:p>
        </p:txBody>
      </p:sp>
      <p:pic>
        <p:nvPicPr>
          <p:cNvPr id="8" name="Content Placeholder 7" descr="A close-up of a stone&#10;&#10;Description automatically generated">
            <a:extLst>
              <a:ext uri="{FF2B5EF4-FFF2-40B4-BE49-F238E27FC236}">
                <a16:creationId xmlns:a16="http://schemas.microsoft.com/office/drawing/2014/main" id="{5BD8090F-EE35-9E97-93A7-B45F6B62F1F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56" y="2630078"/>
            <a:ext cx="4441948" cy="2352291"/>
          </a:xfrm>
          <a:ln w="50800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1D347A-62E3-2767-9560-E1FE0E55917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514350" indent="-514350">
              <a:buFont typeface="+mj-lt"/>
              <a:buAutoNum type="alphaLcPeriod"/>
            </a:pPr>
            <a:r>
              <a:rPr lang="en-US" dirty="0"/>
              <a:t>AD 55/56 (CE)</a:t>
            </a:r>
            <a:br>
              <a:rPr lang="en-US" dirty="0"/>
            </a:br>
            <a:r>
              <a:rPr lang="en-US" dirty="0"/>
              <a:t>Pallas’ lost influence</a:t>
            </a:r>
          </a:p>
          <a:p>
            <a:pPr marL="514350" indent="-514350">
              <a:buFont typeface="+mj-lt"/>
              <a:buAutoNum type="alphaLcPeriod"/>
            </a:pPr>
            <a:r>
              <a:rPr lang="en-US" dirty="0"/>
              <a:t>AD 58/59 (CE)</a:t>
            </a:r>
            <a:br>
              <a:rPr lang="en-US" dirty="0"/>
            </a:br>
            <a:r>
              <a:rPr lang="en-US" dirty="0"/>
              <a:t>Numismatic hints</a:t>
            </a:r>
          </a:p>
          <a:p>
            <a:pPr marL="514350" indent="-514350">
              <a:buFont typeface="+mj-lt"/>
              <a:buAutoNum type="alphaLcPeriod"/>
            </a:pPr>
            <a:r>
              <a:rPr lang="en-US" dirty="0"/>
              <a:t>AD 59/60 (CE)</a:t>
            </a:r>
            <a:br>
              <a:rPr lang="en-US" dirty="0"/>
            </a:br>
            <a:r>
              <a:rPr lang="en-US" dirty="0"/>
              <a:t>Continuing imprisonments</a:t>
            </a:r>
            <a:br>
              <a:rPr lang="en-US" dirty="0"/>
            </a:br>
            <a:r>
              <a:rPr lang="en-US" dirty="0"/>
              <a:t>dating from Felix to AD 64</a:t>
            </a:r>
          </a:p>
          <a:p>
            <a:pPr marL="514350" indent="-514350">
              <a:buFont typeface="+mj-lt"/>
              <a:buAutoNum type="alphaLcPeriod"/>
            </a:pPr>
            <a:r>
              <a:rPr lang="en-US" dirty="0"/>
              <a:t>AD 60/61 (CE)</a:t>
            </a:r>
          </a:p>
        </p:txBody>
      </p:sp>
    </p:spTree>
    <p:extLst>
      <p:ext uri="{BB962C8B-B14F-4D97-AF65-F5344CB8AC3E}">
        <p14:creationId xmlns:p14="http://schemas.microsoft.com/office/powerpoint/2010/main" val="246039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6ECDE-8AC2-B7BD-4900-BB15B3B78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Rapprochement with Jewish Leaders</a:t>
            </a:r>
          </a:p>
        </p:txBody>
      </p:sp>
      <p:pic>
        <p:nvPicPr>
          <p:cNvPr id="9" name="Content Placeholder 8" descr="A building under construction with a green lawn&#10;&#10;Description automatically generated">
            <a:extLst>
              <a:ext uri="{FF2B5EF4-FFF2-40B4-BE49-F238E27FC236}">
                <a16:creationId xmlns:a16="http://schemas.microsoft.com/office/drawing/2014/main" id="{803F274A-3ADB-C219-6E68-E96022432F1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53007"/>
            <a:ext cx="6081945" cy="3193504"/>
          </a:xfrm>
          <a:ln w="508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5" name="Content Placeholder 7" descr="A map of a large body of water&#10;&#10;Description automatically generated">
            <a:extLst>
              <a:ext uri="{FF2B5EF4-FFF2-40B4-BE49-F238E27FC236}">
                <a16:creationId xmlns:a16="http://schemas.microsoft.com/office/drawing/2014/main" id="{70C845BD-43B2-1A48-62AB-454932B7CD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757" y="1825625"/>
            <a:ext cx="3354486" cy="4351338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677104A-93F6-598C-7E88-75A576BB2775}"/>
              </a:ext>
            </a:extLst>
          </p:cNvPr>
          <p:cNvSpPr/>
          <p:nvPr/>
        </p:nvSpPr>
        <p:spPr>
          <a:xfrm>
            <a:off x="7618429" y="3278171"/>
            <a:ext cx="725864" cy="30165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F6A0261-2699-B0E5-3586-9F4AC6339180}"/>
              </a:ext>
            </a:extLst>
          </p:cNvPr>
          <p:cNvSpPr/>
          <p:nvPr/>
        </p:nvSpPr>
        <p:spPr>
          <a:xfrm>
            <a:off x="8909901" y="5677602"/>
            <a:ext cx="725864" cy="30165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73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C4BD0-D36A-7078-64D4-8DCF499B5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80871"/>
          </a:xfrm>
        </p:spPr>
        <p:txBody>
          <a:bodyPr/>
          <a:lstStyle/>
          <a:p>
            <a:r>
              <a:rPr lang="en-US" dirty="0"/>
              <a:t>Some Things to Remember</a:t>
            </a:r>
          </a:p>
        </p:txBody>
      </p:sp>
      <p:pic>
        <p:nvPicPr>
          <p:cNvPr id="6" name="Content Placeholder 5" descr="A close-up of a knife&#10;&#10;Description automatically generated">
            <a:extLst>
              <a:ext uri="{FF2B5EF4-FFF2-40B4-BE49-F238E27FC236}">
                <a16:creationId xmlns:a16="http://schemas.microsoft.com/office/drawing/2014/main" id="{8E67985C-ACC6-8D34-A5D0-BB2819E9409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394408"/>
            <a:ext cx="5603711" cy="2988646"/>
          </a:xfrm>
          <a:ln w="508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8" name="Content Placeholder 7" descr="A group of men in armor&#10;&#10;Description automatically generated">
            <a:extLst>
              <a:ext uri="{FF2B5EF4-FFF2-40B4-BE49-F238E27FC236}">
                <a16:creationId xmlns:a16="http://schemas.microsoft.com/office/drawing/2014/main" id="{D29EAF6C-2828-F5BC-5BFF-FE633A6A3F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164" y="1690688"/>
            <a:ext cx="3343709" cy="4730994"/>
          </a:xfrm>
          <a:ln w="50800">
            <a:solidFill>
              <a:schemeClr val="accent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74942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AD7431D-F43D-533E-17D4-75CF09590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Luke’s 4 Key Verbs Describing the Jews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4E0773-7868-0D75-3C4C-5CD18F344E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4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They accused Paul (verb = exposing) – v. 2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They urged, implored, cajoled Festus – v. 2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They petitioned a favor – v. 3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They were planning, organizing – v. 3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[Schnabel, p. 1736.]</a:t>
            </a:r>
          </a:p>
        </p:txBody>
      </p:sp>
    </p:spTree>
    <p:extLst>
      <p:ext uri="{BB962C8B-B14F-4D97-AF65-F5344CB8AC3E}">
        <p14:creationId xmlns:p14="http://schemas.microsoft.com/office/powerpoint/2010/main" val="161912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F1E00-2FB1-6AEB-F6C6-E24D6F51E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65712"/>
          </a:xfrm>
        </p:spPr>
        <p:txBody>
          <a:bodyPr/>
          <a:lstStyle/>
          <a:p>
            <a:r>
              <a:rPr lang="en-US" dirty="0"/>
              <a:t>Intent for Fair Trial = IF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ἄτοπον</a:t>
            </a:r>
            <a:endParaRPr lang="en-US" dirty="0"/>
          </a:p>
        </p:txBody>
      </p:sp>
      <p:pic>
        <p:nvPicPr>
          <p:cNvPr id="7" name="Content Placeholder 6" descr="A painting of a person in a white robe&#10;&#10;Description automatically generated">
            <a:extLst>
              <a:ext uri="{FF2B5EF4-FFF2-40B4-BE49-F238E27FC236}">
                <a16:creationId xmlns:a16="http://schemas.microsoft.com/office/drawing/2014/main" id="{C15E96B7-E6FE-F71D-28EF-0A26DCE674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860" y="1754062"/>
            <a:ext cx="6228784" cy="4827307"/>
          </a:xfrm>
          <a:ln w="50800">
            <a:solidFill>
              <a:schemeClr val="accent2">
                <a:lumMod val="60000"/>
                <a:lumOff val="40000"/>
              </a:schemeClr>
            </a:solidFill>
          </a:ln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7D8654C-4EEB-FE5B-A695-C24EF826A72A}"/>
              </a:ext>
            </a:extLst>
          </p:cNvPr>
          <p:cNvCxnSpPr/>
          <p:nvPr/>
        </p:nvCxnSpPr>
        <p:spPr>
          <a:xfrm flipH="1">
            <a:off x="6590923" y="506994"/>
            <a:ext cx="144855" cy="959667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6294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99D72844-C0C9-446A-A9DA-E6D61384E825}" vid="{41FB9AEF-89A4-48F6-9066-7AA89600E23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chain</Template>
  <TotalTime>2126</TotalTime>
  <Words>750</Words>
  <Application>Microsoft Office PowerPoint</Application>
  <PresentationFormat>Widescreen</PresentationFormat>
  <Paragraphs>62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Aptos</vt:lpstr>
      <vt:lpstr>Aptos Narrow</vt:lpstr>
      <vt:lpstr>Arial</vt:lpstr>
      <vt:lpstr>Calibri</vt:lpstr>
      <vt:lpstr>Wingdings</vt:lpstr>
      <vt:lpstr>Office Theme</vt:lpstr>
      <vt:lpstr>Courtroom Drama</vt:lpstr>
      <vt:lpstr>Remember Last Time? </vt:lpstr>
      <vt:lpstr>Felix Loses Imperial Favor</vt:lpstr>
      <vt:lpstr>Lessons to be Learned [Schnabel, Eckhard J., Zondervan Exegetical Commentary on the New Testament: Book 5: Acts (Grand Rapids, MI: Zondervan Academic, 2012), pp. 1712-1713.]</vt:lpstr>
      <vt:lpstr>Porcius Festus Replaces Antonius Felix</vt:lpstr>
      <vt:lpstr>Rapprochement with Jewish Leaders</vt:lpstr>
      <vt:lpstr>Some Things to Remember</vt:lpstr>
      <vt:lpstr>Luke’s 4 Key Verbs Describing the Jews</vt:lpstr>
      <vt:lpstr>Intent for Fair Trial = IF ἄτοπον</vt:lpstr>
      <vt:lpstr>The Appeal (v. 11)</vt:lpstr>
      <vt:lpstr>“If then I am a wrongdoer, and have committed anything for which I deserve to die, I do not seek to escape death: …” Paul in verse 11</vt:lpstr>
      <vt:lpstr>With Much Ostentation</vt:lpstr>
      <vt:lpstr>Paul’s Defense (Acts 26:2-23)</vt:lpstr>
      <vt:lpstr>Three Accounts of Paul’s Experience</vt:lpstr>
      <vt:lpstr>Mad or Naïve? (vv. 24-29)</vt:lpstr>
      <vt:lpstr>Lessons to be Learned [Schnabel, Eckhard J., Zondervan Exegetical Commentary on the New Testament: Book 5: Acts (Grand Rapids, MI: Zondervan Academic, 2012), pp. 1712-1713.]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Courtroom Drama</dc:title>
  <dc:creator>Johnny Wilson</dc:creator>
  <cp:lastModifiedBy>Johnny Wilson</cp:lastModifiedBy>
  <cp:revision>11</cp:revision>
  <dcterms:created xsi:type="dcterms:W3CDTF">2024-04-03T18:12:10Z</dcterms:created>
  <dcterms:modified xsi:type="dcterms:W3CDTF">2024-04-05T05:39:02Z</dcterms:modified>
</cp:coreProperties>
</file>