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E1B-DEB2-4D12-AC8F-AE302C110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CD912F-1823-4E44-BCCB-B6C97C8DD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374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39C1-190F-428A-9EB2-D349F6D86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D1149-F230-466A-BE65-08541806D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5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CEE0B8-E95B-4564-9836-02B2C8973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3893B-F9A9-4F64-8674-442444E18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18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5455-4DFE-4661-8BDB-89E0A0D91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0513A-41A2-441D-8B7C-800F4F835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3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8B7E-B69B-4A0A-9F8E-A0F55CE70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822E6-5B6D-4D72-963E-F4D4C8EC9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77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E3D9-3359-49D7-8AF4-2C51FB9CF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D425F-7A10-4CA9-8C89-DB74A6307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4A9D8-0570-4797-B462-F4E2FB3F4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87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06DE-7464-44B9-8CA0-02B5FD3EBB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F452F-B567-43A4-BDC2-E145BA435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E5583F-4272-4EBD-A2A3-2DCAE2842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59A59-64C6-4C94-AB1A-28092591D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31DAF-ACF8-406B-BE1E-6D75A45F4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5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F49F-E868-4CB0-BFD4-023FD14484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243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34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5A9B-5D05-47BC-B247-D5EB7773B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3C4B6-9691-4A23-B8D5-36A40A4ED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E2657D-19BB-4F05-8FDE-2ADF60657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756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1A87-4818-41BB-80F9-D3300B02E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7B8435-81C3-48BC-A8B2-31F76106A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0E1C1D-4B4A-4795-ABEB-0B4FD3EA8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130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E915FC73-D273-47E6-B1FF-31AD4133BD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408" y="-1"/>
            <a:ext cx="12996146" cy="7164125"/>
          </a:xfrm>
          <a:prstGeom prst="rect">
            <a:avLst/>
          </a:prstGeom>
        </p:spPr>
      </p:pic>
      <p:sp>
        <p:nvSpPr>
          <p:cNvPr id="2" name="Title Placeholder 1">
            <a:extLst>
              <a:ext uri="{FF2B5EF4-FFF2-40B4-BE49-F238E27FC236}">
                <a16:creationId xmlns:a16="http://schemas.microsoft.com/office/drawing/2014/main" id="{3B8A22DF-B454-4AA6-8F34-C7A63C0DC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CEC93-E5DF-41E7-84AE-95D9FE1BF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32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3365-065D-47B4-80BE-38D0496048A9}"/>
              </a:ext>
            </a:extLst>
          </p:cNvPr>
          <p:cNvSpPr>
            <a:spLocks noGrp="1"/>
          </p:cNvSpPr>
          <p:nvPr>
            <p:ph type="ctrTitle"/>
          </p:nvPr>
        </p:nvSpPr>
        <p:spPr/>
        <p:txBody>
          <a:bodyPr/>
          <a:lstStyle/>
          <a:p>
            <a:r>
              <a:rPr lang="en-US" dirty="0"/>
              <a:t>Dealing with Uncertainty</a:t>
            </a:r>
          </a:p>
        </p:txBody>
      </p:sp>
      <p:sp>
        <p:nvSpPr>
          <p:cNvPr id="3" name="Subtitle 2">
            <a:extLst>
              <a:ext uri="{FF2B5EF4-FFF2-40B4-BE49-F238E27FC236}">
                <a16:creationId xmlns:a16="http://schemas.microsoft.com/office/drawing/2014/main" id="{C4BB11E2-3620-4F27-9ABD-2E05C78FD9D8}"/>
              </a:ext>
            </a:extLst>
          </p:cNvPr>
          <p:cNvSpPr>
            <a:spLocks noGrp="1"/>
          </p:cNvSpPr>
          <p:nvPr>
            <p:ph type="subTitle" idx="1"/>
          </p:nvPr>
        </p:nvSpPr>
        <p:spPr/>
        <p:txBody>
          <a:bodyPr/>
          <a:lstStyle/>
          <a:p>
            <a:r>
              <a:rPr lang="en-US" dirty="0"/>
              <a:t>Preparing to Teach Ecclesiastes 6</a:t>
            </a:r>
          </a:p>
        </p:txBody>
      </p:sp>
    </p:spTree>
    <p:extLst>
      <p:ext uri="{BB962C8B-B14F-4D97-AF65-F5344CB8AC3E}">
        <p14:creationId xmlns:p14="http://schemas.microsoft.com/office/powerpoint/2010/main" val="198832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E533FC-A0E6-0594-3C2F-7701E384939B}"/>
              </a:ext>
            </a:extLst>
          </p:cNvPr>
          <p:cNvSpPr>
            <a:spLocks noGrp="1"/>
          </p:cNvSpPr>
          <p:nvPr>
            <p:ph type="title"/>
          </p:nvPr>
        </p:nvSpPr>
        <p:spPr/>
        <p:txBody>
          <a:bodyPr/>
          <a:lstStyle/>
          <a:p>
            <a:r>
              <a:rPr lang="en-US" dirty="0"/>
              <a:t>Is This The SAME or ANOTHER Person?</a:t>
            </a:r>
          </a:p>
        </p:txBody>
      </p:sp>
      <p:sp>
        <p:nvSpPr>
          <p:cNvPr id="6" name="Content Placeholder 5">
            <a:extLst>
              <a:ext uri="{FF2B5EF4-FFF2-40B4-BE49-F238E27FC236}">
                <a16:creationId xmlns:a16="http://schemas.microsoft.com/office/drawing/2014/main" id="{CA85268E-BB1D-B52D-EE31-CED63B471EEE}"/>
              </a:ext>
            </a:extLst>
          </p:cNvPr>
          <p:cNvSpPr>
            <a:spLocks noGrp="1"/>
          </p:cNvSpPr>
          <p:nvPr>
            <p:ph idx="1"/>
          </p:nvPr>
        </p:nvSpPr>
        <p:spPr/>
        <p:txBody>
          <a:bodyPr>
            <a:normAutofit/>
          </a:bodyPr>
          <a:lstStyle/>
          <a:p>
            <a:pPr marL="0" indent="0">
              <a:buNone/>
            </a:pPr>
            <a:r>
              <a:rPr lang="en-US" sz="3200" b="1" i="1" kern="100" dirty="0">
                <a:effectLst/>
                <a:latin typeface="Calibri" panose="020F0502020204030204" pitchFamily="34" charset="0"/>
                <a:ea typeface="Calibri" panose="020F0502020204030204" pitchFamily="34" charset="0"/>
                <a:cs typeface="Arial" panose="020B0604020202020204" pitchFamily="34" charset="0"/>
              </a:rPr>
              <a:t>3) If a man begot a hundred children and lived many years, and many were the days of his life, he might yet not be sated with good things, and even a burial he might not have. I said: better than he is the stillborn. 4) For in mere breath did it come, and into darkness it goes, and in darkness its name is covered. 5) The very sun it did not see or know—more ease for it than for him. 6) And were he to live a thousand years twice over, yet good things he did not enjoy—does not everything go to a single place? </a:t>
            </a:r>
            <a:r>
              <a:rPr lang="en-US" sz="3200" b="1" kern="100" dirty="0">
                <a:effectLst/>
                <a:latin typeface="Calibri" panose="020F0502020204030204" pitchFamily="34" charset="0"/>
                <a:ea typeface="Calibri" panose="020F0502020204030204" pitchFamily="34" charset="0"/>
                <a:cs typeface="Arial" panose="020B0604020202020204" pitchFamily="34" charset="0"/>
              </a:rPr>
              <a:t>[Robert Alter]</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916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6639A-CBDD-1060-E241-21ABFFE6268E}"/>
              </a:ext>
            </a:extLst>
          </p:cNvPr>
          <p:cNvSpPr>
            <a:spLocks noGrp="1"/>
          </p:cNvSpPr>
          <p:nvPr>
            <p:ph type="title"/>
          </p:nvPr>
        </p:nvSpPr>
        <p:spPr/>
        <p:txBody>
          <a:bodyPr/>
          <a:lstStyle/>
          <a:p>
            <a:r>
              <a:rPr lang="en-US" dirty="0"/>
              <a:t>Psalm 127:3-5 [New American Standard Bible]</a:t>
            </a:r>
          </a:p>
        </p:txBody>
      </p:sp>
      <p:sp>
        <p:nvSpPr>
          <p:cNvPr id="5" name="Content Placeholder 4">
            <a:extLst>
              <a:ext uri="{FF2B5EF4-FFF2-40B4-BE49-F238E27FC236}">
                <a16:creationId xmlns:a16="http://schemas.microsoft.com/office/drawing/2014/main" id="{31EC8FD3-FA85-7D35-BCCA-59EC0EBEB108}"/>
              </a:ext>
            </a:extLst>
          </p:cNvPr>
          <p:cNvSpPr>
            <a:spLocks noGrp="1"/>
          </p:cNvSpPr>
          <p:nvPr>
            <p:ph sz="half" idx="1"/>
          </p:nvPr>
        </p:nvSpPr>
        <p:spPr>
          <a:xfrm>
            <a:off x="838199" y="1825625"/>
            <a:ext cx="6015183" cy="4351338"/>
          </a:xfrm>
        </p:spPr>
        <p:txBody>
          <a:bodyPr>
            <a:noAutofit/>
          </a:bodyPr>
          <a:lstStyle/>
          <a:p>
            <a:pPr marL="0" indent="0">
              <a:buNone/>
            </a:pPr>
            <a:r>
              <a:rPr lang="en-US" i="0" baseline="30000" dirty="0">
                <a:effectLst/>
              </a:rPr>
              <a:t>3 </a:t>
            </a:r>
            <a:r>
              <a:rPr lang="en-US" i="0" dirty="0">
                <a:effectLst/>
              </a:rPr>
              <a:t>Behold, children are a gift of the </a:t>
            </a:r>
            <a:r>
              <a:rPr lang="en-US" i="0" cap="small" dirty="0">
                <a:effectLst/>
              </a:rPr>
              <a:t>Lord</a:t>
            </a:r>
            <a:r>
              <a:rPr lang="en-US" i="0" dirty="0">
                <a:effectLst/>
              </a:rPr>
              <a:t>,</a:t>
            </a:r>
            <a:br>
              <a:rPr lang="en-US" dirty="0"/>
            </a:br>
            <a:r>
              <a:rPr lang="en-US" i="0" dirty="0">
                <a:effectLst/>
              </a:rPr>
              <a:t>The fruit of the womb is a reward.</a:t>
            </a:r>
            <a:br>
              <a:rPr lang="en-US" i="0" dirty="0">
                <a:effectLst/>
              </a:rPr>
            </a:br>
            <a:br>
              <a:rPr lang="en-US" dirty="0"/>
            </a:br>
            <a:r>
              <a:rPr lang="en-US" i="0" baseline="30000" dirty="0">
                <a:effectLst/>
              </a:rPr>
              <a:t>4 </a:t>
            </a:r>
            <a:r>
              <a:rPr lang="en-US" i="0" dirty="0">
                <a:effectLst/>
              </a:rPr>
              <a:t>Like arrows in the hand of a warrior,</a:t>
            </a:r>
            <a:br>
              <a:rPr lang="en-US" dirty="0"/>
            </a:br>
            <a:r>
              <a:rPr lang="en-US" i="0" dirty="0">
                <a:effectLst/>
              </a:rPr>
              <a:t>So are the children of one’s youth.</a:t>
            </a:r>
            <a:br>
              <a:rPr lang="en-US" i="0" dirty="0">
                <a:effectLst/>
              </a:rPr>
            </a:br>
            <a:br>
              <a:rPr lang="en-US" dirty="0"/>
            </a:br>
            <a:r>
              <a:rPr lang="en-US" i="0" baseline="30000" dirty="0">
                <a:effectLst/>
              </a:rPr>
              <a:t>5 </a:t>
            </a:r>
            <a:r>
              <a:rPr lang="en-US" i="0" dirty="0">
                <a:effectLst/>
              </a:rPr>
              <a:t>Blessed is the man whose quiver is</a:t>
            </a:r>
            <a:br>
              <a:rPr lang="en-US" i="0" dirty="0">
                <a:effectLst/>
              </a:rPr>
            </a:br>
            <a:r>
              <a:rPr lang="en-US" i="0" dirty="0">
                <a:effectLst/>
              </a:rPr>
              <a:t>      full of them;</a:t>
            </a:r>
            <a:br>
              <a:rPr lang="en-US" dirty="0"/>
            </a:br>
            <a:r>
              <a:rPr lang="en-US" i="0" dirty="0">
                <a:effectLst/>
              </a:rPr>
              <a:t>They will not be ashamed</a:t>
            </a:r>
            <a:br>
              <a:rPr lang="en-US" dirty="0"/>
            </a:br>
            <a:r>
              <a:rPr lang="en-US" i="0" dirty="0">
                <a:effectLst/>
              </a:rPr>
              <a:t>When they speak with their enemies in the gate.</a:t>
            </a:r>
            <a:endParaRPr lang="en-US" dirty="0"/>
          </a:p>
        </p:txBody>
      </p:sp>
      <p:pic>
        <p:nvPicPr>
          <p:cNvPr id="8" name="Content Placeholder 7" descr="A brown leather object with a design on it&#10;&#10;Description automatically generated with medium confidence">
            <a:extLst>
              <a:ext uri="{FF2B5EF4-FFF2-40B4-BE49-F238E27FC236}">
                <a16:creationId xmlns:a16="http://schemas.microsoft.com/office/drawing/2014/main" id="{9835A9D5-9A67-C0AC-8362-CE894BFDB9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8735" y="1423185"/>
            <a:ext cx="2269374" cy="4753778"/>
          </a:xfrm>
        </p:spPr>
      </p:pic>
    </p:spTree>
    <p:extLst>
      <p:ext uri="{BB962C8B-B14F-4D97-AF65-F5344CB8AC3E}">
        <p14:creationId xmlns:p14="http://schemas.microsoft.com/office/powerpoint/2010/main" val="170936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AF2-9C5F-6A8A-C127-4747D42A3493}"/>
              </a:ext>
            </a:extLst>
          </p:cNvPr>
          <p:cNvSpPr>
            <a:spLocks noGrp="1"/>
          </p:cNvSpPr>
          <p:nvPr>
            <p:ph type="title"/>
          </p:nvPr>
        </p:nvSpPr>
        <p:spPr/>
        <p:txBody>
          <a:bodyPr/>
          <a:lstStyle/>
          <a:p>
            <a:r>
              <a:rPr lang="en-US" dirty="0"/>
              <a:t>The Stillborn Without Identity</a:t>
            </a:r>
          </a:p>
        </p:txBody>
      </p:sp>
      <p:sp>
        <p:nvSpPr>
          <p:cNvPr id="3" name="Content Placeholder 2">
            <a:extLst>
              <a:ext uri="{FF2B5EF4-FFF2-40B4-BE49-F238E27FC236}">
                <a16:creationId xmlns:a16="http://schemas.microsoft.com/office/drawing/2014/main" id="{7A84EA76-D93B-F18C-5846-0D0F08DF8276}"/>
              </a:ext>
            </a:extLst>
          </p:cNvPr>
          <p:cNvSpPr>
            <a:spLocks noGrp="1"/>
          </p:cNvSpPr>
          <p:nvPr>
            <p:ph sz="half" idx="1"/>
          </p:nvPr>
        </p:nvSpPr>
        <p:spPr/>
        <p:txBody>
          <a:bodyPr/>
          <a:lstStyle/>
          <a:p>
            <a:r>
              <a:rPr lang="en-US" dirty="0"/>
              <a:t>In verse 4, does “vapor” refer to something like Leviticus Rabbah 29:8 where babies are “vapor” in the wombs of their mothers?</a:t>
            </a:r>
            <a:br>
              <a:rPr lang="en-US" dirty="0"/>
            </a:br>
            <a:r>
              <a:rPr lang="en-US" dirty="0"/>
              <a:t>[Miller, </a:t>
            </a:r>
            <a:r>
              <a:rPr lang="en-US" i="1" dirty="0"/>
              <a:t>Symbol</a:t>
            </a:r>
            <a:r>
              <a:rPr lang="en-US" dirty="0"/>
              <a:t>, p. 127]</a:t>
            </a:r>
          </a:p>
          <a:p>
            <a:r>
              <a:rPr lang="he-IL" dirty="0"/>
              <a:t>חבל</a:t>
            </a:r>
            <a:r>
              <a:rPr lang="en-US" dirty="0"/>
              <a:t> and </a:t>
            </a:r>
            <a:r>
              <a:rPr lang="he-IL" dirty="0"/>
              <a:t>חשך</a:t>
            </a:r>
            <a:r>
              <a:rPr lang="en-US" dirty="0"/>
              <a:t> start with soft h and hard </a:t>
            </a:r>
            <a:r>
              <a:rPr lang="en-US" dirty="0" err="1"/>
              <a:t>ch</a:t>
            </a:r>
            <a:r>
              <a:rPr lang="en-US" dirty="0"/>
              <a:t> respectively (hear</a:t>
            </a:r>
            <a:br>
              <a:rPr lang="en-US" dirty="0"/>
            </a:br>
            <a:r>
              <a:rPr lang="en-US" dirty="0"/>
              <a:t>v. 4 read in Hebrew)</a:t>
            </a:r>
          </a:p>
          <a:p>
            <a:r>
              <a:rPr lang="en-US" dirty="0"/>
              <a:t>Vapor and darkness are similar in denying “identity”</a:t>
            </a:r>
          </a:p>
        </p:txBody>
      </p:sp>
      <p:pic>
        <p:nvPicPr>
          <p:cNvPr id="6" name="Content Placeholder 5" descr="A grave stone on the grass&#10;&#10;Description automatically generated">
            <a:extLst>
              <a:ext uri="{FF2B5EF4-FFF2-40B4-BE49-F238E27FC236}">
                <a16:creationId xmlns:a16="http://schemas.microsoft.com/office/drawing/2014/main" id="{27EEEF12-8024-5656-D4D2-50060C1519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40421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6FBF-E7F3-5612-3C51-B6DD70E314D6}"/>
              </a:ext>
            </a:extLst>
          </p:cNvPr>
          <p:cNvSpPr>
            <a:spLocks noGrp="1"/>
          </p:cNvSpPr>
          <p:nvPr>
            <p:ph type="title"/>
          </p:nvPr>
        </p:nvSpPr>
        <p:spPr/>
        <p:txBody>
          <a:bodyPr/>
          <a:lstStyle/>
          <a:p>
            <a:r>
              <a:rPr lang="en-US" dirty="0"/>
              <a:t>Who Was the Oldest Person in the Bible?</a:t>
            </a:r>
          </a:p>
        </p:txBody>
      </p:sp>
      <p:sp>
        <p:nvSpPr>
          <p:cNvPr id="3" name="Content Placeholder 2">
            <a:extLst>
              <a:ext uri="{FF2B5EF4-FFF2-40B4-BE49-F238E27FC236}">
                <a16:creationId xmlns:a16="http://schemas.microsoft.com/office/drawing/2014/main" id="{15AABFB6-56A5-AF97-BC1F-9481D38ECC70}"/>
              </a:ext>
            </a:extLst>
          </p:cNvPr>
          <p:cNvSpPr>
            <a:spLocks noGrp="1"/>
          </p:cNvSpPr>
          <p:nvPr>
            <p:ph sz="half" idx="1"/>
          </p:nvPr>
        </p:nvSpPr>
        <p:spPr/>
        <p:txBody>
          <a:bodyPr/>
          <a:lstStyle/>
          <a:p>
            <a:r>
              <a:rPr lang="en-US" dirty="0"/>
              <a:t>969 years old</a:t>
            </a:r>
          </a:p>
          <a:p>
            <a:r>
              <a:rPr lang="en-US" dirty="0"/>
              <a:t>In verse 6, the person would be twice as old as the person who lived the longest ever</a:t>
            </a:r>
          </a:p>
          <a:p>
            <a:r>
              <a:rPr lang="en-US" dirty="0"/>
              <a:t>BUT the person would still be cursed if he couldn’t enjoy his prosperity</a:t>
            </a:r>
          </a:p>
          <a:p>
            <a:r>
              <a:rPr lang="en-US" i="1" dirty="0"/>
              <a:t>Memento Mori</a:t>
            </a:r>
          </a:p>
        </p:txBody>
      </p:sp>
      <p:pic>
        <p:nvPicPr>
          <p:cNvPr id="6" name="Content Placeholder 5" descr="A close-up of a person with long gray hair&#10;&#10;Description automatically generated">
            <a:extLst>
              <a:ext uri="{FF2B5EF4-FFF2-40B4-BE49-F238E27FC236}">
                <a16:creationId xmlns:a16="http://schemas.microsoft.com/office/drawing/2014/main" id="{82F4B521-3105-52E7-E4AF-7345FDE9BD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102739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127A31-FC1A-69C3-DC03-5F51ED34AF91}"/>
              </a:ext>
            </a:extLst>
          </p:cNvPr>
          <p:cNvSpPr>
            <a:spLocks noGrp="1"/>
          </p:cNvSpPr>
          <p:nvPr>
            <p:ph type="title"/>
          </p:nvPr>
        </p:nvSpPr>
        <p:spPr/>
        <p:txBody>
          <a:bodyPr/>
          <a:lstStyle/>
          <a:p>
            <a:r>
              <a:rPr lang="en-US" dirty="0"/>
              <a:t>Robert Alter’s Translation:</a:t>
            </a:r>
          </a:p>
        </p:txBody>
      </p:sp>
      <p:sp>
        <p:nvSpPr>
          <p:cNvPr id="6" name="Content Placeholder 5">
            <a:extLst>
              <a:ext uri="{FF2B5EF4-FFF2-40B4-BE49-F238E27FC236}">
                <a16:creationId xmlns:a16="http://schemas.microsoft.com/office/drawing/2014/main" id="{D9B4581F-B190-FF44-2187-A12E4EB36247}"/>
              </a:ext>
            </a:extLst>
          </p:cNvPr>
          <p:cNvSpPr>
            <a:spLocks noGrp="1"/>
          </p:cNvSpPr>
          <p:nvPr>
            <p:ph idx="1"/>
          </p:nvPr>
        </p:nvSpPr>
        <p:spPr/>
        <p:txBody>
          <a:bodyPr>
            <a:normAutofit/>
          </a:bodyPr>
          <a:lstStyle/>
          <a:p>
            <a:pPr marL="0" indent="0">
              <a:buNone/>
            </a:pPr>
            <a:r>
              <a:rPr lang="en-US" sz="3200" i="1" dirty="0"/>
              <a:t>7) All a man’s toil is for his own mouth, yet his appetite will not be filled. </a:t>
            </a:r>
          </a:p>
          <a:p>
            <a:pPr marL="0" indent="0">
              <a:buNone/>
            </a:pPr>
            <a:r>
              <a:rPr lang="en-US" sz="3200" i="1" dirty="0"/>
              <a:t>8) For what advantage has the wise over the fool? What good is it for the poor man to know how to get round among the living.</a:t>
            </a:r>
          </a:p>
          <a:p>
            <a:pPr marL="0" indent="0">
              <a:buNone/>
            </a:pPr>
            <a:r>
              <a:rPr lang="en-US" sz="3200" i="1" dirty="0"/>
              <a:t>9) Better what the eyes see than desire going round. This, too, is mere breath and herding the wind.</a:t>
            </a:r>
          </a:p>
        </p:txBody>
      </p:sp>
    </p:spTree>
    <p:extLst>
      <p:ext uri="{BB962C8B-B14F-4D97-AF65-F5344CB8AC3E}">
        <p14:creationId xmlns:p14="http://schemas.microsoft.com/office/powerpoint/2010/main" val="160450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F09A3-0FDD-0B78-E741-3A7AA37F0539}"/>
              </a:ext>
            </a:extLst>
          </p:cNvPr>
          <p:cNvSpPr>
            <a:spLocks noGrp="1"/>
          </p:cNvSpPr>
          <p:nvPr>
            <p:ph type="title"/>
          </p:nvPr>
        </p:nvSpPr>
        <p:spPr>
          <a:xfrm>
            <a:off x="932468" y="1034428"/>
            <a:ext cx="10515600" cy="1325563"/>
          </a:xfrm>
        </p:spPr>
        <p:txBody>
          <a:bodyPr/>
          <a:lstStyle/>
          <a:p>
            <a:r>
              <a:rPr lang="en-US" dirty="0"/>
              <a:t>Adam/Man/Ground</a:t>
            </a:r>
          </a:p>
        </p:txBody>
      </p:sp>
      <p:pic>
        <p:nvPicPr>
          <p:cNvPr id="8" name="Content Placeholder 7" descr="Hands holding a clay ball&#10;&#10;Description automatically generated">
            <a:extLst>
              <a:ext uri="{FF2B5EF4-FFF2-40B4-BE49-F238E27FC236}">
                <a16:creationId xmlns:a16="http://schemas.microsoft.com/office/drawing/2014/main" id="{FA183A0D-ECE5-A9AA-A14E-A778ED1D33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5875" y="2501106"/>
            <a:ext cx="4286250" cy="3000375"/>
          </a:xfrm>
        </p:spPr>
      </p:pic>
      <p:sp>
        <p:nvSpPr>
          <p:cNvPr id="6" name="Content Placeholder 5">
            <a:extLst>
              <a:ext uri="{FF2B5EF4-FFF2-40B4-BE49-F238E27FC236}">
                <a16:creationId xmlns:a16="http://schemas.microsoft.com/office/drawing/2014/main" id="{BEA92AAC-6897-8207-9C8D-E3FFF10F2761}"/>
              </a:ext>
            </a:extLst>
          </p:cNvPr>
          <p:cNvSpPr>
            <a:spLocks noGrp="1"/>
          </p:cNvSpPr>
          <p:nvPr>
            <p:ph sz="half" idx="2"/>
          </p:nvPr>
        </p:nvSpPr>
        <p:spPr>
          <a:xfrm>
            <a:off x="5703215" y="584462"/>
            <a:ext cx="6193411" cy="6174557"/>
          </a:xfrm>
        </p:spPr>
        <p:txBody>
          <a:bodyPr>
            <a:normAutofit/>
          </a:bodyPr>
          <a:lstStyle/>
          <a:p>
            <a:pPr marL="0" indent="0">
              <a:buNone/>
            </a:pPr>
            <a:r>
              <a:rPr lang="en-US" dirty="0"/>
              <a:t>10) What was has already been called by name and is known, as he is man and cannot deal with one more powerful than he. </a:t>
            </a:r>
          </a:p>
          <a:p>
            <a:pPr marL="0" indent="0">
              <a:buNone/>
            </a:pPr>
            <a:r>
              <a:rPr lang="en-US" dirty="0"/>
              <a:t>11) For there are many words that increase mere breath; what is the advantage for man?</a:t>
            </a:r>
          </a:p>
          <a:p>
            <a:pPr marL="0" indent="0">
              <a:buNone/>
            </a:pPr>
            <a:r>
              <a:rPr lang="en-US" dirty="0"/>
              <a:t>12) For who knows what is good for man in life, in his days of mere breath, for he spends them like a shadow? Who can tell man what will be after him under the sun?</a:t>
            </a:r>
          </a:p>
        </p:txBody>
      </p:sp>
    </p:spTree>
    <p:extLst>
      <p:ext uri="{BB962C8B-B14F-4D97-AF65-F5344CB8AC3E}">
        <p14:creationId xmlns:p14="http://schemas.microsoft.com/office/powerpoint/2010/main" val="204213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5E19B-82B5-DC8A-308F-8A08DA3EE473}"/>
              </a:ext>
            </a:extLst>
          </p:cNvPr>
          <p:cNvSpPr>
            <a:spLocks noGrp="1"/>
          </p:cNvSpPr>
          <p:nvPr>
            <p:ph type="title"/>
          </p:nvPr>
        </p:nvSpPr>
        <p:spPr/>
        <p:txBody>
          <a:bodyPr/>
          <a:lstStyle/>
          <a:p>
            <a:pPr algn="r"/>
            <a:r>
              <a:rPr lang="en-US" dirty="0"/>
              <a:t>Center of Book</a:t>
            </a:r>
          </a:p>
        </p:txBody>
      </p:sp>
      <p:pic>
        <p:nvPicPr>
          <p:cNvPr id="8" name="Content Placeholder 7" descr="A close-up of a book&#10;&#10;Description automatically generated">
            <a:extLst>
              <a:ext uri="{FF2B5EF4-FFF2-40B4-BE49-F238E27FC236}">
                <a16:creationId xmlns:a16="http://schemas.microsoft.com/office/drawing/2014/main" id="{FE9E2171-F8A3-B9FF-DC4B-52FAD25EE9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8681" y="350473"/>
            <a:ext cx="3803643" cy="5826490"/>
          </a:xfrm>
        </p:spPr>
      </p:pic>
      <p:sp>
        <p:nvSpPr>
          <p:cNvPr id="6" name="Content Placeholder 5">
            <a:extLst>
              <a:ext uri="{FF2B5EF4-FFF2-40B4-BE49-F238E27FC236}">
                <a16:creationId xmlns:a16="http://schemas.microsoft.com/office/drawing/2014/main" id="{4FFEEF52-27A6-3057-9255-6F0CEE76320E}"/>
              </a:ext>
            </a:extLst>
          </p:cNvPr>
          <p:cNvSpPr>
            <a:spLocks noGrp="1"/>
          </p:cNvSpPr>
          <p:nvPr>
            <p:ph sz="half" idx="2"/>
          </p:nvPr>
        </p:nvSpPr>
        <p:spPr>
          <a:xfrm>
            <a:off x="5884752" y="1825625"/>
            <a:ext cx="5939074" cy="4351338"/>
          </a:xfrm>
        </p:spPr>
        <p:txBody>
          <a:bodyPr/>
          <a:lstStyle/>
          <a:p>
            <a:r>
              <a:rPr lang="en-US" dirty="0" err="1"/>
              <a:t>Masoretes</a:t>
            </a:r>
            <a:r>
              <a:rPr lang="en-US" dirty="0"/>
              <a:t> identified this as center of book by counting verses</a:t>
            </a:r>
          </a:p>
          <a:p>
            <a:r>
              <a:rPr lang="en-US" dirty="0"/>
              <a:t>So, 8 sections before 6:9 each ending with “emptiness of emptiness” or “chasing the wind”</a:t>
            </a:r>
          </a:p>
          <a:p>
            <a:r>
              <a:rPr lang="en-US" dirty="0"/>
              <a:t>And 8 sections from 6:10 to the epilogue (12:9-14) with four ending with the verb “to find” and four with “to know”</a:t>
            </a:r>
          </a:p>
        </p:txBody>
      </p:sp>
      <p:sp>
        <p:nvSpPr>
          <p:cNvPr id="9" name="Oval 8">
            <a:extLst>
              <a:ext uri="{FF2B5EF4-FFF2-40B4-BE49-F238E27FC236}">
                <a16:creationId xmlns:a16="http://schemas.microsoft.com/office/drawing/2014/main" id="{7F6C825D-96D7-B825-6D6F-49EFF0151F37}"/>
              </a:ext>
            </a:extLst>
          </p:cNvPr>
          <p:cNvSpPr/>
          <p:nvPr/>
        </p:nvSpPr>
        <p:spPr>
          <a:xfrm>
            <a:off x="2190940" y="4119327"/>
            <a:ext cx="1647730" cy="6156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9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65B0-F261-FD0D-753D-FE611524A8A5}"/>
              </a:ext>
            </a:extLst>
          </p:cNvPr>
          <p:cNvSpPr>
            <a:spLocks noGrp="1"/>
          </p:cNvSpPr>
          <p:nvPr>
            <p:ph type="title"/>
          </p:nvPr>
        </p:nvSpPr>
        <p:spPr/>
        <p:txBody>
          <a:bodyPr/>
          <a:lstStyle/>
          <a:p>
            <a:r>
              <a:rPr lang="en-US" dirty="0"/>
              <a:t>First Half and the Question from 1:3:</a:t>
            </a:r>
            <a:br>
              <a:rPr lang="en-US" dirty="0"/>
            </a:br>
            <a:r>
              <a:rPr lang="en-US" dirty="0"/>
              <a:t>“What is the advantage in unfulfilling labor?”</a:t>
            </a:r>
          </a:p>
        </p:txBody>
      </p:sp>
      <p:pic>
        <p:nvPicPr>
          <p:cNvPr id="6" name="Content Placeholder 5" descr="A comic strip of a person&#10;&#10;Description automatically generated">
            <a:extLst>
              <a:ext uri="{FF2B5EF4-FFF2-40B4-BE49-F238E27FC236}">
                <a16:creationId xmlns:a16="http://schemas.microsoft.com/office/drawing/2014/main" id="{CFCB13F0-5223-A2EA-1719-F86ABFDCA6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9004" y="1690688"/>
            <a:ext cx="7881594" cy="2468574"/>
          </a:xfrm>
        </p:spPr>
      </p:pic>
      <p:sp>
        <p:nvSpPr>
          <p:cNvPr id="4" name="Content Placeholder 3">
            <a:extLst>
              <a:ext uri="{FF2B5EF4-FFF2-40B4-BE49-F238E27FC236}">
                <a16:creationId xmlns:a16="http://schemas.microsoft.com/office/drawing/2014/main" id="{454BB3C9-41D6-92FC-C232-41C02D19F5F2}"/>
              </a:ext>
            </a:extLst>
          </p:cNvPr>
          <p:cNvSpPr>
            <a:spLocks noGrp="1"/>
          </p:cNvSpPr>
          <p:nvPr>
            <p:ph sz="half" idx="2"/>
          </p:nvPr>
        </p:nvSpPr>
        <p:spPr>
          <a:xfrm>
            <a:off x="2079004" y="4317206"/>
            <a:ext cx="7581507" cy="4351338"/>
          </a:xfrm>
        </p:spPr>
        <p:txBody>
          <a:bodyPr/>
          <a:lstStyle/>
          <a:p>
            <a:pPr>
              <a:buFont typeface="Wingdings" panose="05000000000000000000" pitchFamily="2" charset="2"/>
              <a:buChar char="ü"/>
            </a:pPr>
            <a:r>
              <a:rPr lang="en-US" dirty="0"/>
              <a:t>Qoheleth sees the downside but (particularly in Chapter 5) tells us to enjoy the simple gifts God has given us.</a:t>
            </a:r>
          </a:p>
        </p:txBody>
      </p:sp>
    </p:spTree>
    <p:extLst>
      <p:ext uri="{BB962C8B-B14F-4D97-AF65-F5344CB8AC3E}">
        <p14:creationId xmlns:p14="http://schemas.microsoft.com/office/powerpoint/2010/main" val="427414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C2FF-8A0F-B3A0-0259-0D559C2E11FB}"/>
              </a:ext>
            </a:extLst>
          </p:cNvPr>
          <p:cNvSpPr>
            <a:spLocks noGrp="1"/>
          </p:cNvSpPr>
          <p:nvPr>
            <p:ph type="title"/>
          </p:nvPr>
        </p:nvSpPr>
        <p:spPr>
          <a:xfrm>
            <a:off x="838200" y="365125"/>
            <a:ext cx="10515600" cy="1325563"/>
          </a:xfrm>
        </p:spPr>
        <p:txBody>
          <a:bodyPr anchor="ctr">
            <a:normAutofit/>
          </a:bodyPr>
          <a:lstStyle/>
          <a:p>
            <a:r>
              <a:rPr lang="en-US" dirty="0"/>
              <a:t>Second Half and the Question from 6:11:</a:t>
            </a:r>
            <a:br>
              <a:rPr lang="en-US" dirty="0"/>
            </a:br>
            <a:r>
              <a:rPr lang="en-US" dirty="0"/>
              <a:t>“Who knows what is good?”</a:t>
            </a:r>
          </a:p>
        </p:txBody>
      </p:sp>
      <p:pic>
        <p:nvPicPr>
          <p:cNvPr id="6" name="Picture 5" descr="Sticky notes with question marks">
            <a:extLst>
              <a:ext uri="{FF2B5EF4-FFF2-40B4-BE49-F238E27FC236}">
                <a16:creationId xmlns:a16="http://schemas.microsoft.com/office/drawing/2014/main" id="{D9F1FA17-588A-5909-DC37-F8EA48E51B9C}"/>
              </a:ext>
            </a:extLst>
          </p:cNvPr>
          <p:cNvPicPr>
            <a:picLocks noChangeAspect="1"/>
          </p:cNvPicPr>
          <p:nvPr/>
        </p:nvPicPr>
        <p:blipFill rotWithShape="1">
          <a:blip r:embed="rId2"/>
          <a:srcRect t="21301" b="16707"/>
          <a:stretch/>
        </p:blipFill>
        <p:spPr>
          <a:xfrm>
            <a:off x="998456" y="1806771"/>
            <a:ext cx="10515600" cy="4351338"/>
          </a:xfrm>
          <a:prstGeom prst="rect">
            <a:avLst/>
          </a:prstGeom>
          <a:noFill/>
        </p:spPr>
      </p:pic>
    </p:spTree>
    <p:extLst>
      <p:ext uri="{BB962C8B-B14F-4D97-AF65-F5344CB8AC3E}">
        <p14:creationId xmlns:p14="http://schemas.microsoft.com/office/powerpoint/2010/main" val="291721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8060EE-A271-4B15-FA6C-87F7365DE58A}"/>
              </a:ext>
            </a:extLst>
          </p:cNvPr>
          <p:cNvSpPr>
            <a:spLocks noGrp="1"/>
          </p:cNvSpPr>
          <p:nvPr>
            <p:ph type="title"/>
          </p:nvPr>
        </p:nvSpPr>
        <p:spPr>
          <a:xfrm>
            <a:off x="838200" y="668337"/>
            <a:ext cx="10515600" cy="1325563"/>
          </a:xfrm>
        </p:spPr>
        <p:txBody>
          <a:bodyPr/>
          <a:lstStyle/>
          <a:p>
            <a:r>
              <a:rPr lang="en-US" dirty="0"/>
              <a:t>First Half Seen As Reflection/Response</a:t>
            </a:r>
            <a:br>
              <a:rPr lang="en-US" dirty="0"/>
            </a:b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[adapted from </a:t>
            </a:r>
            <a:r>
              <a:rPr lang="en-US" sz="1800" dirty="0" err="1">
                <a:solidFill>
                  <a:srgbClr val="FFFF00"/>
                </a:solidFill>
                <a:effectLst/>
                <a:latin typeface="Calibri" panose="020F0502020204030204" pitchFamily="34" charset="0"/>
                <a:ea typeface="Calibri" panose="020F0502020204030204" pitchFamily="34" charset="0"/>
                <a:cs typeface="Arial" panose="020B0604020202020204" pitchFamily="34" charset="0"/>
              </a:rPr>
              <a:t>Seow</a:t>
            </a: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Choon-Leong, </a:t>
            </a:r>
            <a:r>
              <a:rPr lang="en-US" sz="1800" i="1" dirty="0">
                <a:solidFill>
                  <a:srgbClr val="FFFF00"/>
                </a:solidFill>
                <a:effectLst/>
                <a:latin typeface="Segoe UI" panose="020B0502040204020203" pitchFamily="34" charset="0"/>
                <a:ea typeface="Calibri" panose="020F0502020204030204" pitchFamily="34" charset="0"/>
              </a:rPr>
              <a:t>The Anchor Bible: Ecclesiastes: A New Translation with Introduction and Commentary </a:t>
            </a:r>
            <a:r>
              <a:rPr lang="en-US" sz="1800" dirty="0">
                <a:solidFill>
                  <a:srgbClr val="FFFF00"/>
                </a:solidFill>
                <a:effectLst/>
                <a:latin typeface="Segoe UI" panose="020B0502040204020203" pitchFamily="34" charset="0"/>
                <a:ea typeface="Calibri" panose="020F0502020204030204" pitchFamily="34" charset="0"/>
              </a:rPr>
              <a:t>(New York: Doubleday and Company, 1997</a:t>
            </a: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p. 46.] </a:t>
            </a:r>
            <a:endParaRPr lang="en-US" dirty="0">
              <a:solidFill>
                <a:srgbClr val="FFFF00"/>
              </a:solidFill>
            </a:endParaRPr>
          </a:p>
        </p:txBody>
      </p:sp>
      <p:sp>
        <p:nvSpPr>
          <p:cNvPr id="5" name="Text Placeholder 4">
            <a:extLst>
              <a:ext uri="{FF2B5EF4-FFF2-40B4-BE49-F238E27FC236}">
                <a16:creationId xmlns:a16="http://schemas.microsoft.com/office/drawing/2014/main" id="{6E978DA5-9A22-F979-FE6D-86B6A81BC24C}"/>
              </a:ext>
            </a:extLst>
          </p:cNvPr>
          <p:cNvSpPr>
            <a:spLocks noGrp="1"/>
          </p:cNvSpPr>
          <p:nvPr>
            <p:ph type="body" idx="1"/>
          </p:nvPr>
        </p:nvSpPr>
        <p:spPr>
          <a:xfrm>
            <a:off x="839788" y="2073897"/>
            <a:ext cx="5157787" cy="431178"/>
          </a:xfrm>
          <a:solidFill>
            <a:schemeClr val="accent2">
              <a:lumMod val="50000"/>
            </a:schemeClr>
          </a:solidFill>
        </p:spPr>
        <p:txBody>
          <a:bodyPr/>
          <a:lstStyle/>
          <a:p>
            <a:r>
              <a:rPr lang="en-US" dirty="0"/>
              <a:t>Reflection: Everything is Elusive</a:t>
            </a:r>
          </a:p>
        </p:txBody>
      </p:sp>
      <p:sp>
        <p:nvSpPr>
          <p:cNvPr id="6" name="Content Placeholder 5">
            <a:extLst>
              <a:ext uri="{FF2B5EF4-FFF2-40B4-BE49-F238E27FC236}">
                <a16:creationId xmlns:a16="http://schemas.microsoft.com/office/drawing/2014/main" id="{D0CAA44B-195B-8BE7-DF74-7091BDB40232}"/>
              </a:ext>
            </a:extLst>
          </p:cNvPr>
          <p:cNvSpPr>
            <a:spLocks noGrp="1"/>
          </p:cNvSpPr>
          <p:nvPr>
            <p:ph sz="half" idx="2"/>
          </p:nvPr>
        </p:nvSpPr>
        <p:spPr/>
        <p:txBody>
          <a:bodyPr/>
          <a:lstStyle/>
          <a:p>
            <a:r>
              <a:rPr lang="en-US" dirty="0"/>
              <a:t>As humans, we can’t rely on anything (1:12-2:26)</a:t>
            </a:r>
          </a:p>
          <a:p>
            <a:r>
              <a:rPr lang="en-US" dirty="0"/>
              <a:t>BUT, ultimately things are in </a:t>
            </a:r>
            <a:br>
              <a:rPr lang="en-US" dirty="0"/>
            </a:br>
            <a:r>
              <a:rPr lang="en-US" dirty="0"/>
              <a:t>God’s control (3:1-22)</a:t>
            </a:r>
          </a:p>
          <a:p>
            <a:r>
              <a:rPr lang="en-US" dirty="0"/>
              <a:t>Relative good (and goodness) is not good enough (4:1-16)</a:t>
            </a:r>
          </a:p>
        </p:txBody>
      </p:sp>
      <p:sp>
        <p:nvSpPr>
          <p:cNvPr id="7" name="Text Placeholder 6">
            <a:extLst>
              <a:ext uri="{FF2B5EF4-FFF2-40B4-BE49-F238E27FC236}">
                <a16:creationId xmlns:a16="http://schemas.microsoft.com/office/drawing/2014/main" id="{C3E77F9C-FC00-987E-8ED3-B1F6413D6037}"/>
              </a:ext>
            </a:extLst>
          </p:cNvPr>
          <p:cNvSpPr>
            <a:spLocks noGrp="1"/>
          </p:cNvSpPr>
          <p:nvPr>
            <p:ph type="body" sz="quarter" idx="3"/>
          </p:nvPr>
        </p:nvSpPr>
        <p:spPr>
          <a:xfrm>
            <a:off x="6172200" y="2073895"/>
            <a:ext cx="5183188" cy="431179"/>
          </a:xfrm>
          <a:solidFill>
            <a:schemeClr val="accent2">
              <a:lumMod val="50000"/>
            </a:schemeClr>
          </a:solidFill>
        </p:spPr>
        <p:txBody>
          <a:bodyPr/>
          <a:lstStyle/>
          <a:p>
            <a:r>
              <a:rPr lang="en-US" dirty="0"/>
              <a:t>Ethics: Risk/Life Management</a:t>
            </a:r>
          </a:p>
        </p:txBody>
      </p:sp>
      <p:sp>
        <p:nvSpPr>
          <p:cNvPr id="8" name="Content Placeholder 7">
            <a:extLst>
              <a:ext uri="{FF2B5EF4-FFF2-40B4-BE49-F238E27FC236}">
                <a16:creationId xmlns:a16="http://schemas.microsoft.com/office/drawing/2014/main" id="{2C835711-BD8A-FFBE-226A-70B17332E96F}"/>
              </a:ext>
            </a:extLst>
          </p:cNvPr>
          <p:cNvSpPr>
            <a:spLocks noGrp="1"/>
          </p:cNvSpPr>
          <p:nvPr>
            <p:ph sz="quarter" idx="4"/>
          </p:nvPr>
        </p:nvSpPr>
        <p:spPr>
          <a:xfrm>
            <a:off x="6172199" y="2505075"/>
            <a:ext cx="5357813" cy="3684588"/>
          </a:xfrm>
        </p:spPr>
        <p:txBody>
          <a:bodyPr/>
          <a:lstStyle/>
          <a:p>
            <a:r>
              <a:rPr lang="en-US" dirty="0"/>
              <a:t>Demonstrate proper reverence toward God in worship and life</a:t>
            </a:r>
            <a:br>
              <a:rPr lang="en-US" dirty="0"/>
            </a:br>
            <a:r>
              <a:rPr lang="en-US" dirty="0"/>
              <a:t>(5:1-7 English, 4:17-5:6 Hebrew)</a:t>
            </a:r>
          </a:p>
          <a:p>
            <a:r>
              <a:rPr lang="en-US" dirty="0"/>
              <a:t>Enjoyment compared to acquisition/consumption</a:t>
            </a:r>
            <a:br>
              <a:rPr lang="en-US" dirty="0"/>
            </a:br>
            <a:r>
              <a:rPr lang="en-US" dirty="0"/>
              <a:t>(5:8-6:9 English, 5:7-6:9 Hebrew)</a:t>
            </a:r>
          </a:p>
        </p:txBody>
      </p:sp>
    </p:spTree>
    <p:extLst>
      <p:ext uri="{BB962C8B-B14F-4D97-AF65-F5344CB8AC3E}">
        <p14:creationId xmlns:p14="http://schemas.microsoft.com/office/powerpoint/2010/main" val="2150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left)">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8060EE-A271-4B15-FA6C-87F7365DE58A}"/>
              </a:ext>
            </a:extLst>
          </p:cNvPr>
          <p:cNvSpPr>
            <a:spLocks noGrp="1"/>
          </p:cNvSpPr>
          <p:nvPr>
            <p:ph type="title"/>
          </p:nvPr>
        </p:nvSpPr>
        <p:spPr>
          <a:xfrm>
            <a:off x="838200" y="668337"/>
            <a:ext cx="10515600" cy="1325563"/>
          </a:xfrm>
        </p:spPr>
        <p:txBody>
          <a:bodyPr/>
          <a:lstStyle/>
          <a:p>
            <a:r>
              <a:rPr lang="en-US" dirty="0"/>
              <a:t>Second Half Seen As Reflection/Response</a:t>
            </a:r>
            <a:br>
              <a:rPr lang="en-US" dirty="0"/>
            </a:b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[adapted from </a:t>
            </a:r>
            <a:r>
              <a:rPr lang="en-US" sz="1800" dirty="0" err="1">
                <a:solidFill>
                  <a:srgbClr val="FFFF00"/>
                </a:solidFill>
                <a:effectLst/>
                <a:latin typeface="Calibri" panose="020F0502020204030204" pitchFamily="34" charset="0"/>
                <a:ea typeface="Calibri" panose="020F0502020204030204" pitchFamily="34" charset="0"/>
                <a:cs typeface="Arial" panose="020B0604020202020204" pitchFamily="34" charset="0"/>
              </a:rPr>
              <a:t>Seow</a:t>
            </a: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Choon-Leong, </a:t>
            </a:r>
            <a:r>
              <a:rPr lang="en-US" sz="1800" i="1" dirty="0">
                <a:solidFill>
                  <a:srgbClr val="FFFF00"/>
                </a:solidFill>
                <a:effectLst/>
                <a:latin typeface="Segoe UI" panose="020B0502040204020203" pitchFamily="34" charset="0"/>
                <a:ea typeface="Calibri" panose="020F0502020204030204" pitchFamily="34" charset="0"/>
              </a:rPr>
              <a:t>The Anchor Bible: Ecclesiastes: A New Translation with Introduction and Commentary </a:t>
            </a:r>
            <a:r>
              <a:rPr lang="en-US" sz="1800" dirty="0">
                <a:solidFill>
                  <a:srgbClr val="FFFF00"/>
                </a:solidFill>
                <a:effectLst/>
                <a:latin typeface="Segoe UI" panose="020B0502040204020203" pitchFamily="34" charset="0"/>
                <a:ea typeface="Calibri" panose="020F0502020204030204" pitchFamily="34" charset="0"/>
              </a:rPr>
              <a:t>(New York: Doubleday and Company, 1997</a:t>
            </a:r>
            <a:r>
              <a:rPr lang="en-US" sz="18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 p. 47.] </a:t>
            </a:r>
            <a:endParaRPr lang="en-US" dirty="0">
              <a:solidFill>
                <a:srgbClr val="FFFF00"/>
              </a:solidFill>
            </a:endParaRPr>
          </a:p>
        </p:txBody>
      </p:sp>
      <p:sp>
        <p:nvSpPr>
          <p:cNvPr id="5" name="Text Placeholder 4">
            <a:extLst>
              <a:ext uri="{FF2B5EF4-FFF2-40B4-BE49-F238E27FC236}">
                <a16:creationId xmlns:a16="http://schemas.microsoft.com/office/drawing/2014/main" id="{6E978DA5-9A22-F979-FE6D-86B6A81BC24C}"/>
              </a:ext>
            </a:extLst>
          </p:cNvPr>
          <p:cNvSpPr>
            <a:spLocks noGrp="1"/>
          </p:cNvSpPr>
          <p:nvPr>
            <p:ph type="body" idx="1"/>
          </p:nvPr>
        </p:nvSpPr>
        <p:spPr>
          <a:xfrm>
            <a:off x="839788" y="2073897"/>
            <a:ext cx="5157787" cy="431178"/>
          </a:xfrm>
          <a:solidFill>
            <a:schemeClr val="accent2">
              <a:lumMod val="50000"/>
            </a:schemeClr>
          </a:solidFill>
        </p:spPr>
        <p:txBody>
          <a:bodyPr/>
          <a:lstStyle/>
          <a:p>
            <a:r>
              <a:rPr lang="en-US" dirty="0"/>
              <a:t>Reflection: Everything is Uncertain</a:t>
            </a:r>
          </a:p>
        </p:txBody>
      </p:sp>
      <p:sp>
        <p:nvSpPr>
          <p:cNvPr id="6" name="Content Placeholder 5">
            <a:extLst>
              <a:ext uri="{FF2B5EF4-FFF2-40B4-BE49-F238E27FC236}">
                <a16:creationId xmlns:a16="http://schemas.microsoft.com/office/drawing/2014/main" id="{D0CAA44B-195B-8BE7-DF74-7091BDB40232}"/>
              </a:ext>
            </a:extLst>
          </p:cNvPr>
          <p:cNvSpPr>
            <a:spLocks noGrp="1"/>
          </p:cNvSpPr>
          <p:nvPr>
            <p:ph sz="half" idx="2"/>
          </p:nvPr>
        </p:nvSpPr>
        <p:spPr/>
        <p:txBody>
          <a:bodyPr/>
          <a:lstStyle/>
          <a:p>
            <a:r>
              <a:rPr lang="en-US" dirty="0"/>
              <a:t>Humans can’t be certain about good (6:10-7:14)</a:t>
            </a:r>
          </a:p>
          <a:p>
            <a:r>
              <a:rPr lang="en-US" dirty="0"/>
              <a:t>Righteousness and wisdom are “complicated” (7:15-29)</a:t>
            </a:r>
          </a:p>
          <a:p>
            <a:r>
              <a:rPr lang="en-US" dirty="0"/>
              <a:t>The world is experienced as arbitrary (8:1-17)</a:t>
            </a:r>
          </a:p>
        </p:txBody>
      </p:sp>
      <p:sp>
        <p:nvSpPr>
          <p:cNvPr id="7" name="Text Placeholder 6">
            <a:extLst>
              <a:ext uri="{FF2B5EF4-FFF2-40B4-BE49-F238E27FC236}">
                <a16:creationId xmlns:a16="http://schemas.microsoft.com/office/drawing/2014/main" id="{C3E77F9C-FC00-987E-8ED3-B1F6413D6037}"/>
              </a:ext>
            </a:extLst>
          </p:cNvPr>
          <p:cNvSpPr>
            <a:spLocks noGrp="1"/>
          </p:cNvSpPr>
          <p:nvPr>
            <p:ph type="body" sz="quarter" idx="3"/>
          </p:nvPr>
        </p:nvSpPr>
        <p:spPr>
          <a:xfrm>
            <a:off x="6172200" y="2073895"/>
            <a:ext cx="5183188" cy="431179"/>
          </a:xfrm>
          <a:solidFill>
            <a:schemeClr val="accent2">
              <a:lumMod val="50000"/>
            </a:schemeClr>
          </a:solidFill>
        </p:spPr>
        <p:txBody>
          <a:bodyPr/>
          <a:lstStyle/>
          <a:p>
            <a:r>
              <a:rPr lang="en-US" dirty="0"/>
              <a:t>Ethics: Dealing with Uncertainty</a:t>
            </a:r>
          </a:p>
        </p:txBody>
      </p:sp>
      <p:sp>
        <p:nvSpPr>
          <p:cNvPr id="8" name="Content Placeholder 7">
            <a:extLst>
              <a:ext uri="{FF2B5EF4-FFF2-40B4-BE49-F238E27FC236}">
                <a16:creationId xmlns:a16="http://schemas.microsoft.com/office/drawing/2014/main" id="{2C835711-BD8A-FFBE-226A-70B17332E96F}"/>
              </a:ext>
            </a:extLst>
          </p:cNvPr>
          <p:cNvSpPr>
            <a:spLocks noGrp="1"/>
          </p:cNvSpPr>
          <p:nvPr>
            <p:ph sz="quarter" idx="4"/>
          </p:nvPr>
        </p:nvSpPr>
        <p:spPr>
          <a:xfrm>
            <a:off x="6172199" y="2505075"/>
            <a:ext cx="5357813" cy="3684588"/>
          </a:xfrm>
        </p:spPr>
        <p:txBody>
          <a:bodyPr/>
          <a:lstStyle/>
          <a:p>
            <a:r>
              <a:rPr lang="en-US" dirty="0"/>
              <a:t>Don’t be afraid to life (9:1-10)</a:t>
            </a:r>
          </a:p>
          <a:p>
            <a:r>
              <a:rPr lang="en-US" dirty="0"/>
              <a:t>Recognize the world involves authentic risk (9:11-10:15)</a:t>
            </a:r>
          </a:p>
          <a:p>
            <a:r>
              <a:rPr lang="en-US" dirty="0"/>
              <a:t>Learn to live with risks</a:t>
            </a:r>
            <a:br>
              <a:rPr lang="en-US" dirty="0"/>
            </a:br>
            <a:r>
              <a:rPr lang="en-US" dirty="0"/>
              <a:t>(10:16-11:6)</a:t>
            </a:r>
          </a:p>
          <a:p>
            <a:r>
              <a:rPr lang="en-US" dirty="0"/>
              <a:t>Conclusion (11:7-8)</a:t>
            </a:r>
            <a:br>
              <a:rPr lang="en-US" dirty="0"/>
            </a:br>
            <a:r>
              <a:rPr lang="en-US" dirty="0"/>
              <a:t>{Note: Epilogue follows}</a:t>
            </a:r>
          </a:p>
        </p:txBody>
      </p:sp>
    </p:spTree>
    <p:extLst>
      <p:ext uri="{BB962C8B-B14F-4D97-AF65-F5344CB8AC3E}">
        <p14:creationId xmlns:p14="http://schemas.microsoft.com/office/powerpoint/2010/main" val="33107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left)">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left)">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DF528D-AE76-63AB-CCCF-5C6DC88D16F8}"/>
              </a:ext>
            </a:extLst>
          </p:cNvPr>
          <p:cNvSpPr>
            <a:spLocks noGrp="1"/>
          </p:cNvSpPr>
          <p:nvPr>
            <p:ph type="title"/>
          </p:nvPr>
        </p:nvSpPr>
        <p:spPr/>
        <p:txBody>
          <a:bodyPr/>
          <a:lstStyle/>
          <a:p>
            <a:r>
              <a:rPr lang="en-US" dirty="0"/>
              <a:t>The Problem of Uncertainty is Still Here</a:t>
            </a:r>
          </a:p>
        </p:txBody>
      </p:sp>
      <p:pic>
        <p:nvPicPr>
          <p:cNvPr id="11" name="Content Placeholder 10" descr="A cartoon of two people&#10;&#10;Description automatically generated">
            <a:extLst>
              <a:ext uri="{FF2B5EF4-FFF2-40B4-BE49-F238E27FC236}">
                <a16:creationId xmlns:a16="http://schemas.microsoft.com/office/drawing/2014/main" id="{7E9B914B-D475-F3E6-C32E-B48D9FAF5B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01392" y="1401619"/>
            <a:ext cx="7323450" cy="2426444"/>
          </a:xfrm>
        </p:spPr>
      </p:pic>
      <p:pic>
        <p:nvPicPr>
          <p:cNvPr id="13" name="Content Placeholder 12" descr="A cartoon of a child walking&#10;&#10;Description automatically generated">
            <a:extLst>
              <a:ext uri="{FF2B5EF4-FFF2-40B4-BE49-F238E27FC236}">
                <a16:creationId xmlns:a16="http://schemas.microsoft.com/office/drawing/2014/main" id="{0C1BD03F-AFF4-6012-E942-C8B5A42678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01392" y="3828063"/>
            <a:ext cx="7323450" cy="2517776"/>
          </a:xfrm>
        </p:spPr>
      </p:pic>
    </p:spTree>
    <p:extLst>
      <p:ext uri="{BB962C8B-B14F-4D97-AF65-F5344CB8AC3E}">
        <p14:creationId xmlns:p14="http://schemas.microsoft.com/office/powerpoint/2010/main" val="349288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B272D-BE58-B67F-3944-8F3D25BCFE36}"/>
              </a:ext>
            </a:extLst>
          </p:cNvPr>
          <p:cNvSpPr>
            <a:spLocks noGrp="1"/>
          </p:cNvSpPr>
          <p:nvPr>
            <p:ph type="title"/>
          </p:nvPr>
        </p:nvSpPr>
        <p:spPr/>
        <p:txBody>
          <a:bodyPr/>
          <a:lstStyle/>
          <a:p>
            <a:r>
              <a:rPr lang="en-US" dirty="0"/>
              <a:t>Key Words in Ecclesiastes</a:t>
            </a:r>
          </a:p>
        </p:txBody>
      </p:sp>
      <p:graphicFrame>
        <p:nvGraphicFramePr>
          <p:cNvPr id="7" name="Table 7">
            <a:extLst>
              <a:ext uri="{FF2B5EF4-FFF2-40B4-BE49-F238E27FC236}">
                <a16:creationId xmlns:a16="http://schemas.microsoft.com/office/drawing/2014/main" id="{991B8CD2-8361-E828-4F37-331993076973}"/>
              </a:ext>
            </a:extLst>
          </p:cNvPr>
          <p:cNvGraphicFramePr>
            <a:graphicFrameLocks noGrp="1"/>
          </p:cNvGraphicFramePr>
          <p:nvPr>
            <p:ph idx="1"/>
            <p:extLst>
              <p:ext uri="{D42A27DB-BD31-4B8C-83A1-F6EECF244321}">
                <p14:modId xmlns:p14="http://schemas.microsoft.com/office/powerpoint/2010/main" val="4225717791"/>
              </p:ext>
            </p:extLst>
          </p:nvPr>
        </p:nvGraphicFramePr>
        <p:xfrm>
          <a:off x="838200" y="1459345"/>
          <a:ext cx="10633364" cy="4627421"/>
        </p:xfrm>
        <a:graphic>
          <a:graphicData uri="http://schemas.openxmlformats.org/drawingml/2006/table">
            <a:tbl>
              <a:tblPr firstRow="1" bandRow="1">
                <a:tableStyleId>{00A15C55-8517-42AA-B614-E9B94910E393}</a:tableStyleId>
              </a:tblPr>
              <a:tblGrid>
                <a:gridCol w="2126673">
                  <a:extLst>
                    <a:ext uri="{9D8B030D-6E8A-4147-A177-3AD203B41FA5}">
                      <a16:colId xmlns:a16="http://schemas.microsoft.com/office/drawing/2014/main" val="36895245"/>
                    </a:ext>
                  </a:extLst>
                </a:gridCol>
                <a:gridCol w="2126673">
                  <a:extLst>
                    <a:ext uri="{9D8B030D-6E8A-4147-A177-3AD203B41FA5}">
                      <a16:colId xmlns:a16="http://schemas.microsoft.com/office/drawing/2014/main" val="41015573"/>
                    </a:ext>
                  </a:extLst>
                </a:gridCol>
                <a:gridCol w="2126673">
                  <a:extLst>
                    <a:ext uri="{9D8B030D-6E8A-4147-A177-3AD203B41FA5}">
                      <a16:colId xmlns:a16="http://schemas.microsoft.com/office/drawing/2014/main" val="2322733807"/>
                    </a:ext>
                  </a:extLst>
                </a:gridCol>
                <a:gridCol w="739245">
                  <a:extLst>
                    <a:ext uri="{9D8B030D-6E8A-4147-A177-3AD203B41FA5}">
                      <a16:colId xmlns:a16="http://schemas.microsoft.com/office/drawing/2014/main" val="1554445030"/>
                    </a:ext>
                  </a:extLst>
                </a:gridCol>
                <a:gridCol w="3514100">
                  <a:extLst>
                    <a:ext uri="{9D8B030D-6E8A-4147-A177-3AD203B41FA5}">
                      <a16:colId xmlns:a16="http://schemas.microsoft.com/office/drawing/2014/main" val="58517595"/>
                    </a:ext>
                  </a:extLst>
                </a:gridCol>
              </a:tblGrid>
              <a:tr h="725091">
                <a:tc>
                  <a:txBody>
                    <a:bodyPr/>
                    <a:lstStyle/>
                    <a:p>
                      <a:pPr algn="ctr" fontAlgn="ctr"/>
                      <a:r>
                        <a:rPr lang="en-US" sz="1600" b="1" u="none" strike="noStrike" dirty="0">
                          <a:solidFill>
                            <a:srgbClr val="000000"/>
                          </a:solidFill>
                          <a:effectLst/>
                          <a:latin typeface="+mn-lt"/>
                        </a:rPr>
                        <a:t>Hebrew Root</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u="none" strike="noStrike">
                          <a:solidFill>
                            <a:srgbClr val="000000"/>
                          </a:solidFill>
                          <a:effectLst/>
                          <a:latin typeface="+mn-lt"/>
                        </a:rPr>
                        <a:t>Usual Meaning</a:t>
                      </a:r>
                      <a:endParaRPr lang="en-US" sz="1600" b="1" i="0" u="none" strike="noStrike">
                        <a:solidFill>
                          <a:srgbClr val="000000"/>
                        </a:solidFill>
                        <a:effectLst/>
                        <a:latin typeface="+mn-lt"/>
                      </a:endParaRPr>
                    </a:p>
                  </a:txBody>
                  <a:tcPr marL="9525" marR="9525" marT="9525" marB="0" anchor="ctr"/>
                </a:tc>
                <a:tc>
                  <a:txBody>
                    <a:bodyPr/>
                    <a:lstStyle/>
                    <a:p>
                      <a:pPr algn="ctr" fontAlgn="ctr"/>
                      <a:r>
                        <a:rPr lang="en-US" sz="1600" b="1" u="none" strike="noStrike" dirty="0">
                          <a:solidFill>
                            <a:srgbClr val="000000"/>
                          </a:solidFill>
                          <a:effectLst/>
                          <a:latin typeface="+mn-lt"/>
                        </a:rPr>
                        <a:t>Alternate Meaning</a:t>
                      </a:r>
                      <a:endParaRPr lang="en-US" sz="1600" b="1" i="0" u="none" strike="noStrike" dirty="0">
                        <a:solidFill>
                          <a:srgbClr val="000000"/>
                        </a:solidFill>
                        <a:effectLst/>
                        <a:latin typeface="+mn-lt"/>
                      </a:endParaRPr>
                    </a:p>
                  </a:txBody>
                  <a:tcPr marL="9525" marR="9525" marT="9525" marB="0" anchor="ctr"/>
                </a:tc>
                <a:tc>
                  <a:txBody>
                    <a:bodyPr/>
                    <a:lstStyle/>
                    <a:p>
                      <a:pPr algn="ctr" fontAlgn="ctr"/>
                      <a:r>
                        <a:rPr lang="en-US" sz="1600" b="1" u="none" strike="noStrike">
                          <a:solidFill>
                            <a:srgbClr val="000000"/>
                          </a:solidFill>
                          <a:effectLst/>
                          <a:latin typeface="+mn-lt"/>
                        </a:rPr>
                        <a:t># times</a:t>
                      </a:r>
                      <a:endParaRPr lang="en-US" sz="1600" b="1" i="0" u="none" strike="noStrike">
                        <a:solidFill>
                          <a:srgbClr val="000000"/>
                        </a:solidFill>
                        <a:effectLst/>
                        <a:latin typeface="+mn-lt"/>
                      </a:endParaRPr>
                    </a:p>
                  </a:txBody>
                  <a:tcPr marL="9525" marR="9525" marT="9525" marB="0" anchor="ctr"/>
                </a:tc>
                <a:tc>
                  <a:txBody>
                    <a:bodyPr/>
                    <a:lstStyle/>
                    <a:p>
                      <a:pPr algn="ctr" fontAlgn="ctr"/>
                      <a:r>
                        <a:rPr lang="en-US" sz="1600" b="1" u="none" strike="noStrike" dirty="0">
                          <a:solidFill>
                            <a:srgbClr val="000000"/>
                          </a:solidFill>
                          <a:effectLst/>
                          <a:latin typeface="+mn-lt"/>
                        </a:rPr>
                        <a:t>Scripture References (all in Ecclesiastes)</a:t>
                      </a:r>
                      <a:endParaRPr lang="en-US" sz="16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50899300"/>
                  </a:ext>
                </a:extLst>
              </a:tr>
              <a:tr h="1001966">
                <a:tc>
                  <a:txBody>
                    <a:bodyPr/>
                    <a:lstStyle/>
                    <a:p>
                      <a:pPr algn="ctr" fontAlgn="ctr"/>
                      <a:r>
                        <a:rPr lang="en-US" sz="1400" b="1" u="none" strike="noStrike">
                          <a:solidFill>
                            <a:srgbClr val="000000"/>
                          </a:solidFill>
                          <a:effectLst/>
                          <a:latin typeface="+mn-lt"/>
                        </a:rPr>
                        <a:t> "TOHV" = </a:t>
                      </a:r>
                      <a:r>
                        <a:rPr lang="he-IL" sz="1400" b="1" u="none" strike="noStrike">
                          <a:solidFill>
                            <a:srgbClr val="000000"/>
                          </a:solidFill>
                          <a:effectLst/>
                          <a:latin typeface="+mn-lt"/>
                        </a:rPr>
                        <a:t>טוב</a:t>
                      </a:r>
                      <a:endParaRPr lang="he-IL"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good (adjective = better)</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pleasure, positive</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52</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2:1, 3, 24</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26</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3:12</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13, 22; 4:3, 6, 8, 9</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13; 5:4, 10, 17</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6:3, 6, 9, 12; 7:1, 2, 3</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5, 8</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10, 11, 14</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18, 20, 26; 8:12, 13, 15; 9:2, 4, 7, 16, 18</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11:6, 7, 9; 12:14</a:t>
                      </a:r>
                      <a:endParaRPr lang="en-US"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959423048"/>
                  </a:ext>
                </a:extLst>
              </a:tr>
              <a:tr h="725091">
                <a:tc>
                  <a:txBody>
                    <a:bodyPr/>
                    <a:lstStyle/>
                    <a:p>
                      <a:pPr algn="ctr" rtl="1" fontAlgn="ctr"/>
                      <a:r>
                        <a:rPr lang="he-IL" sz="1400" b="1" u="none" strike="noStrike">
                          <a:solidFill>
                            <a:srgbClr val="000000"/>
                          </a:solidFill>
                          <a:effectLst/>
                          <a:latin typeface="+mn-lt"/>
                        </a:rPr>
                        <a:t>חבל = "</a:t>
                      </a:r>
                      <a:r>
                        <a:rPr lang="en-US" sz="1400" b="1" u="none" strike="noStrike">
                          <a:solidFill>
                            <a:srgbClr val="000000"/>
                          </a:solidFill>
                          <a:effectLst/>
                          <a:latin typeface="+mn-lt"/>
                        </a:rPr>
                        <a:t>HEH-behl"</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vapor, emptiness</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wisp, breath, absurdity</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37 (38)</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1:2</a:t>
                      </a:r>
                      <a:r>
                        <a:rPr lang="en-US" sz="1400" b="1" u="none" strike="noStrike" baseline="30000">
                          <a:solidFill>
                            <a:srgbClr val="000000"/>
                          </a:solidFill>
                          <a:effectLst/>
                          <a:latin typeface="+mn-lt"/>
                        </a:rPr>
                        <a:t>5</a:t>
                      </a:r>
                      <a:r>
                        <a:rPr lang="en-US" sz="1400" b="1" u="none" strike="noStrike">
                          <a:solidFill>
                            <a:srgbClr val="000000"/>
                          </a:solidFill>
                          <a:effectLst/>
                          <a:latin typeface="+mn-lt"/>
                        </a:rPr>
                        <a:t>, 14; 2:1, 11, 15, 17, 19, 21, 23, 26; 3:19; 4:4, 7, 8, 16; 5:7, 10; 6:2, 4, 9, 11, 12; 7:6, 15; 8:10, 14</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9:9</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11:8, 10; 12:8</a:t>
                      </a:r>
                      <a:r>
                        <a:rPr lang="en-US" sz="1400" b="1" u="none" strike="noStrike" baseline="30000">
                          <a:solidFill>
                            <a:srgbClr val="000000"/>
                          </a:solidFill>
                          <a:effectLst/>
                          <a:latin typeface="+mn-lt"/>
                        </a:rPr>
                        <a:t>3</a:t>
                      </a:r>
                      <a:endParaRPr lang="en-US"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79303668"/>
                  </a:ext>
                </a:extLst>
              </a:tr>
              <a:tr h="725091">
                <a:tc>
                  <a:txBody>
                    <a:bodyPr/>
                    <a:lstStyle/>
                    <a:p>
                      <a:pPr algn="ctr" rtl="1" fontAlgn="ctr"/>
                      <a:r>
                        <a:rPr lang="he-IL" sz="1400" b="1" u="none" strike="noStrike">
                          <a:solidFill>
                            <a:srgbClr val="000000"/>
                          </a:solidFill>
                          <a:effectLst/>
                          <a:latin typeface="+mn-lt"/>
                        </a:rPr>
                        <a:t>רע </a:t>
                      </a:r>
                      <a:r>
                        <a:rPr lang="en-US" sz="1400" b="1" u="none" strike="noStrike">
                          <a:solidFill>
                            <a:srgbClr val="000000"/>
                          </a:solidFill>
                          <a:effectLst/>
                          <a:latin typeface="+mn-lt"/>
                        </a:rPr>
                        <a:t>and </a:t>
                      </a:r>
                      <a:r>
                        <a:rPr lang="he-IL" sz="1400" b="1" u="none" strike="noStrike">
                          <a:solidFill>
                            <a:srgbClr val="000000"/>
                          </a:solidFill>
                          <a:effectLst/>
                          <a:latin typeface="+mn-lt"/>
                        </a:rPr>
                        <a:t>רעה  = "</a:t>
                      </a:r>
                      <a:r>
                        <a:rPr lang="en-US" sz="1400" b="1" u="none" strike="noStrike">
                          <a:solidFill>
                            <a:srgbClr val="000000"/>
                          </a:solidFill>
                          <a:effectLst/>
                          <a:latin typeface="+mn-lt"/>
                        </a:rPr>
                        <a:t>RAH"</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evil</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foul, foulness</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31</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1:13, 14; 2:11, 17, 26; 4:3, 4, 6, 8, 17; 5:12, 13, 15; 6:1, 2; 7:3, 14, 15; 8:3, 5, 6, 9, 12; 9:3</a:t>
                      </a:r>
                      <a:r>
                        <a:rPr lang="en-US" sz="1400" b="1" u="none" strike="noStrike" baseline="30000">
                          <a:solidFill>
                            <a:srgbClr val="000000"/>
                          </a:solidFill>
                          <a:effectLst/>
                          <a:latin typeface="+mn-lt"/>
                        </a:rPr>
                        <a:t>2</a:t>
                      </a:r>
                      <a:r>
                        <a:rPr lang="en-US" sz="1400" b="1" u="none" strike="noStrike">
                          <a:solidFill>
                            <a:srgbClr val="000000"/>
                          </a:solidFill>
                          <a:effectLst/>
                          <a:latin typeface="+mn-lt"/>
                        </a:rPr>
                        <a:t>, 12; 10:5, 13; 11:2, 10; 12:14</a:t>
                      </a:r>
                      <a:endParaRPr lang="en-US"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588276816"/>
                  </a:ext>
                </a:extLst>
              </a:tr>
              <a:tr h="725091">
                <a:tc>
                  <a:txBody>
                    <a:bodyPr/>
                    <a:lstStyle/>
                    <a:p>
                      <a:pPr algn="ctr" rtl="1" fontAlgn="ctr"/>
                      <a:r>
                        <a:rPr lang="he-IL" sz="1400" b="1" u="none" strike="noStrike">
                          <a:solidFill>
                            <a:srgbClr val="000000"/>
                          </a:solidFill>
                          <a:effectLst/>
                          <a:latin typeface="+mn-lt"/>
                        </a:rPr>
                        <a:t>חשך = "</a:t>
                      </a:r>
                      <a:r>
                        <a:rPr lang="en-US" sz="1400" b="1" u="none" strike="noStrike">
                          <a:solidFill>
                            <a:srgbClr val="000000"/>
                          </a:solidFill>
                          <a:effectLst/>
                          <a:latin typeface="+mn-lt"/>
                        </a:rPr>
                        <a:t>HOH-shehk"</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absence of light</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absence of wisdom, unknown, oppression</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8</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Ecclesiastes 2:13, 14, 5:17, 6:4 (2x), 11:8, 12:2-3</a:t>
                      </a:r>
                      <a:endParaRPr lang="en-US" sz="14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843737238"/>
                  </a:ext>
                </a:extLst>
              </a:tr>
              <a:tr h="725091">
                <a:tc>
                  <a:txBody>
                    <a:bodyPr/>
                    <a:lstStyle/>
                    <a:p>
                      <a:pPr algn="ctr" rtl="1" fontAlgn="ctr"/>
                      <a:r>
                        <a:rPr lang="he-IL" sz="1400" b="1" u="none" strike="noStrike">
                          <a:solidFill>
                            <a:srgbClr val="000000"/>
                          </a:solidFill>
                          <a:effectLst/>
                          <a:latin typeface="+mn-lt"/>
                        </a:rPr>
                        <a:t>חלה = "</a:t>
                      </a:r>
                      <a:r>
                        <a:rPr lang="en-US" sz="1400" b="1" u="none" strike="noStrike">
                          <a:solidFill>
                            <a:srgbClr val="000000"/>
                          </a:solidFill>
                          <a:effectLst/>
                          <a:latin typeface="+mn-lt"/>
                        </a:rPr>
                        <a:t>CHAH-lah"</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be weak, sick</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illness, (adjective = sickening or harmful)</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a:solidFill>
                            <a:srgbClr val="000000"/>
                          </a:solidFill>
                          <a:effectLst/>
                          <a:latin typeface="+mn-lt"/>
                        </a:rPr>
                        <a:t>4</a:t>
                      </a:r>
                      <a:endParaRPr lang="en-US" sz="1400" b="1" i="0" u="none" strike="noStrike">
                        <a:solidFill>
                          <a:srgbClr val="000000"/>
                        </a:solidFill>
                        <a:effectLst/>
                        <a:latin typeface="+mn-lt"/>
                      </a:endParaRPr>
                    </a:p>
                  </a:txBody>
                  <a:tcPr marL="9525" marR="9525" marT="9525" marB="0" anchor="ctr"/>
                </a:tc>
                <a:tc>
                  <a:txBody>
                    <a:bodyPr/>
                    <a:lstStyle/>
                    <a:p>
                      <a:pPr algn="ctr" fontAlgn="ctr"/>
                      <a:r>
                        <a:rPr lang="en-US" sz="1400" b="1" u="none" strike="noStrike" dirty="0">
                          <a:solidFill>
                            <a:srgbClr val="000000"/>
                          </a:solidFill>
                          <a:effectLst/>
                          <a:latin typeface="+mn-lt"/>
                        </a:rPr>
                        <a:t>Ecclesiastes 5:13, 15, 17; 6:2</a:t>
                      </a:r>
                      <a:endParaRPr lang="en-US"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550972846"/>
                  </a:ext>
                </a:extLst>
              </a:tr>
            </a:tbl>
          </a:graphicData>
        </a:graphic>
      </p:graphicFrame>
      <p:sp>
        <p:nvSpPr>
          <p:cNvPr id="8" name="Oval 7">
            <a:extLst>
              <a:ext uri="{FF2B5EF4-FFF2-40B4-BE49-F238E27FC236}">
                <a16:creationId xmlns:a16="http://schemas.microsoft.com/office/drawing/2014/main" id="{60452A5C-7140-D364-8C92-87895DE2836A}"/>
              </a:ext>
            </a:extLst>
          </p:cNvPr>
          <p:cNvSpPr/>
          <p:nvPr/>
        </p:nvSpPr>
        <p:spPr>
          <a:xfrm>
            <a:off x="8785704" y="2429163"/>
            <a:ext cx="1078732" cy="2830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6B698E-12FC-306A-332A-F72746130F68}"/>
              </a:ext>
            </a:extLst>
          </p:cNvPr>
          <p:cNvSpPr/>
          <p:nvPr/>
        </p:nvSpPr>
        <p:spPr>
          <a:xfrm>
            <a:off x="9492285" y="3429000"/>
            <a:ext cx="1314260" cy="2830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6F23FC-129F-981F-0DC4-17465480EFDB}"/>
              </a:ext>
            </a:extLst>
          </p:cNvPr>
          <p:cNvSpPr/>
          <p:nvPr/>
        </p:nvSpPr>
        <p:spPr>
          <a:xfrm>
            <a:off x="8246338" y="4145803"/>
            <a:ext cx="620571" cy="2830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E66090-970B-D9C1-4ABA-930CB8B6CDAC}"/>
              </a:ext>
            </a:extLst>
          </p:cNvPr>
          <p:cNvSpPr/>
          <p:nvPr/>
        </p:nvSpPr>
        <p:spPr>
          <a:xfrm>
            <a:off x="9864437" y="4844354"/>
            <a:ext cx="748146" cy="2830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414216-5934-D585-C6C6-8B3111C51A27}"/>
              </a:ext>
            </a:extLst>
          </p:cNvPr>
          <p:cNvSpPr/>
          <p:nvPr/>
        </p:nvSpPr>
        <p:spPr>
          <a:xfrm>
            <a:off x="10392832" y="5583381"/>
            <a:ext cx="543023" cy="28303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6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49196D-6CC7-50E5-CE51-B62012E51064}"/>
              </a:ext>
            </a:extLst>
          </p:cNvPr>
          <p:cNvSpPr>
            <a:spLocks noGrp="1"/>
          </p:cNvSpPr>
          <p:nvPr>
            <p:ph type="title"/>
          </p:nvPr>
        </p:nvSpPr>
        <p:spPr/>
        <p:txBody>
          <a:bodyPr/>
          <a:lstStyle/>
          <a:p>
            <a:r>
              <a:rPr lang="en-US" dirty="0"/>
              <a:t>Does Qoheleth Blame God?</a:t>
            </a:r>
          </a:p>
        </p:txBody>
      </p:sp>
      <p:sp>
        <p:nvSpPr>
          <p:cNvPr id="5" name="Content Placeholder 4">
            <a:extLst>
              <a:ext uri="{FF2B5EF4-FFF2-40B4-BE49-F238E27FC236}">
                <a16:creationId xmlns:a16="http://schemas.microsoft.com/office/drawing/2014/main" id="{E2F91AC6-803C-E0DA-40DB-D62B2753CDDA}"/>
              </a:ext>
            </a:extLst>
          </p:cNvPr>
          <p:cNvSpPr>
            <a:spLocks noGrp="1"/>
          </p:cNvSpPr>
          <p:nvPr>
            <p:ph sz="half" idx="1"/>
          </p:nvPr>
        </p:nvSpPr>
        <p:spPr/>
        <p:txBody>
          <a:bodyPr>
            <a:normAutofit/>
          </a:bodyPr>
          <a:lstStyle/>
          <a:p>
            <a:pPr marL="0" indent="0">
              <a:buNone/>
            </a:pPr>
            <a:r>
              <a:rPr lang="en-US" b="1" i="1" kern="100" dirty="0">
                <a:effectLst/>
                <a:latin typeface="Calibri" panose="020F0502020204030204" pitchFamily="34" charset="0"/>
                <a:ea typeface="Calibri" panose="020F0502020204030204" pitchFamily="34" charset="0"/>
                <a:cs typeface="Arial" panose="020B0604020202020204" pitchFamily="34" charset="0"/>
              </a:rPr>
              <a:t>1) There is an evil that I have seen under the sun, and it is heavy on humankind: 2) a man whom </a:t>
            </a:r>
            <a:r>
              <a:rPr lang="en-US"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God gives </a:t>
            </a:r>
            <a:r>
              <a:rPr lang="en-US" b="1" i="1" kern="100" dirty="0">
                <a:effectLst/>
                <a:latin typeface="Calibri" panose="020F0502020204030204" pitchFamily="34" charset="0"/>
                <a:ea typeface="Calibri" panose="020F0502020204030204" pitchFamily="34" charset="0"/>
                <a:cs typeface="Arial" panose="020B0604020202020204" pitchFamily="34" charset="0"/>
              </a:rPr>
              <a:t>wealth and possessions and honor, and he lacks nothing for himself of all he desires, and </a:t>
            </a:r>
            <a:r>
              <a:rPr lang="en-US" b="1" i="1"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God does not grant him</a:t>
            </a:r>
            <a:r>
              <a:rPr lang="en-US" b="1" i="1" kern="100" dirty="0">
                <a:effectLst/>
                <a:latin typeface="Calibri" panose="020F0502020204030204" pitchFamily="34" charset="0"/>
                <a:ea typeface="Calibri" panose="020F0502020204030204" pitchFamily="34" charset="0"/>
                <a:cs typeface="Arial" panose="020B0604020202020204" pitchFamily="34" charset="0"/>
              </a:rPr>
              <a:t> to enjoy it, for a stranger will enjoy it. </a:t>
            </a:r>
            <a:r>
              <a:rPr lang="en-US" b="1" kern="100" dirty="0">
                <a:effectLst/>
                <a:latin typeface="Calibri" panose="020F0502020204030204" pitchFamily="34" charset="0"/>
                <a:ea typeface="Calibri" panose="020F0502020204030204" pitchFamily="34" charset="0"/>
                <a:cs typeface="Arial" panose="020B0604020202020204" pitchFamily="34" charset="0"/>
              </a:rPr>
              <a:t>[Robert Alter]</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CCED33A-57B8-5BD0-6682-3C2782537601}"/>
              </a:ext>
            </a:extLst>
          </p:cNvPr>
          <p:cNvSpPr>
            <a:spLocks noGrp="1"/>
          </p:cNvSpPr>
          <p:nvPr>
            <p:ph sz="half" idx="2"/>
          </p:nvPr>
        </p:nvSpPr>
        <p:spPr/>
        <p:txBody>
          <a:bodyPr/>
          <a:lstStyle/>
          <a:p>
            <a:pPr marL="514350" indent="-514350">
              <a:buFont typeface="+mj-lt"/>
              <a:buAutoNum type="arabicPeriod"/>
            </a:pPr>
            <a:r>
              <a:rPr lang="en-US" dirty="0"/>
              <a:t>Is this an exception?</a:t>
            </a:r>
            <a:br>
              <a:rPr lang="en-US" dirty="0"/>
            </a:br>
            <a:r>
              <a:rPr lang="en-US" dirty="0"/>
              <a:t>“a man” versus the “every person” plural in 5:19</a:t>
            </a:r>
          </a:p>
          <a:p>
            <a:pPr marL="514350" indent="-514350">
              <a:buFont typeface="+mj-lt"/>
              <a:buAutoNum type="arabicPeriod"/>
            </a:pPr>
            <a:r>
              <a:rPr lang="en-US" dirty="0"/>
              <a:t>Is this definitive?</a:t>
            </a:r>
            <a:br>
              <a:rPr lang="en-US" dirty="0"/>
            </a:br>
            <a:r>
              <a:rPr lang="en-US" dirty="0"/>
              <a:t>“God gives” rather than</a:t>
            </a:r>
            <a:br>
              <a:rPr lang="en-US" dirty="0"/>
            </a:br>
            <a:r>
              <a:rPr lang="en-US" dirty="0"/>
              <a:t>“God gave” in 5:19</a:t>
            </a:r>
          </a:p>
          <a:p>
            <a:pPr marL="514350" indent="-514350">
              <a:buFont typeface="+mj-lt"/>
              <a:buAutoNum type="arabicPeriod"/>
            </a:pPr>
            <a:r>
              <a:rPr lang="en-US" dirty="0"/>
              <a:t>Is this about attitude?</a:t>
            </a:r>
            <a:br>
              <a:rPr lang="en-US" dirty="0"/>
            </a:br>
            <a:r>
              <a:rPr lang="en-US" dirty="0"/>
              <a:t>“emptiness” versus</a:t>
            </a:r>
            <a:br>
              <a:rPr lang="en-US" dirty="0"/>
            </a:br>
            <a:r>
              <a:rPr lang="en-US" dirty="0"/>
              <a:t>“God’s gift” in 5:19 </a:t>
            </a:r>
          </a:p>
        </p:txBody>
      </p:sp>
    </p:spTree>
    <p:extLst>
      <p:ext uri="{BB962C8B-B14F-4D97-AF65-F5344CB8AC3E}">
        <p14:creationId xmlns:p14="http://schemas.microsoft.com/office/powerpoint/2010/main" val="3585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7F3747-BC78-4FB0-8AD7-6FFACA8EB802}" vid="{F5ECA77B-3779-4F65-8C9F-BB776F5DFBD6}"/>
    </a:ext>
  </a:extLst>
</a:theme>
</file>

<file path=docProps/app.xml><?xml version="1.0" encoding="utf-8"?>
<Properties xmlns="http://schemas.openxmlformats.org/officeDocument/2006/extended-properties" xmlns:vt="http://schemas.openxmlformats.org/officeDocument/2006/docPropsVTypes">
  <Template>Dead_Sea_Scroll</Template>
  <TotalTime>601</TotalTime>
  <Words>1328</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Wingdings</vt:lpstr>
      <vt:lpstr>Office Theme</vt:lpstr>
      <vt:lpstr>Dealing with Uncertainty</vt:lpstr>
      <vt:lpstr>Center of Book</vt:lpstr>
      <vt:lpstr>First Half and the Question from 1:3: “What is the advantage in unfulfilling labor?”</vt:lpstr>
      <vt:lpstr>Second Half and the Question from 6:11: “Who knows what is good?”</vt:lpstr>
      <vt:lpstr>First Half Seen As Reflection/Response [adapted from Seow, Choon-Leong, The Anchor Bible: Ecclesiastes: A New Translation with Introduction and Commentary (New York: Doubleday and Company, 1997, p. 46.] </vt:lpstr>
      <vt:lpstr>Second Half Seen As Reflection/Response [adapted from Seow, Choon-Leong, The Anchor Bible: Ecclesiastes: A New Translation with Introduction and Commentary (New York: Doubleday and Company, 1997, p. 47.] </vt:lpstr>
      <vt:lpstr>The Problem of Uncertainty is Still Here</vt:lpstr>
      <vt:lpstr>Key Words in Ecclesiastes</vt:lpstr>
      <vt:lpstr>Does Qoheleth Blame God?</vt:lpstr>
      <vt:lpstr>Is This The SAME or ANOTHER Person?</vt:lpstr>
      <vt:lpstr>Psalm 127:3-5 [New American Standard Bible]</vt:lpstr>
      <vt:lpstr>The Stillborn Without Identity</vt:lpstr>
      <vt:lpstr>Who Was the Oldest Person in the Bible?</vt:lpstr>
      <vt:lpstr>Robert Alter’s Translation:</vt:lpstr>
      <vt:lpstr>Adam/Man/Ground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Uncertainty</dc:title>
  <dc:creator>Johnny Wilson</dc:creator>
  <cp:lastModifiedBy>Johnny Wilson</cp:lastModifiedBy>
  <cp:revision>10</cp:revision>
  <dcterms:created xsi:type="dcterms:W3CDTF">2023-08-05T16:20:12Z</dcterms:created>
  <dcterms:modified xsi:type="dcterms:W3CDTF">2023-08-06T02:21:57Z</dcterms:modified>
</cp:coreProperties>
</file>