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2" r:id="rId5"/>
    <p:sldId id="263" r:id="rId6"/>
    <p:sldId id="312" r:id="rId7"/>
    <p:sldId id="313" r:id="rId8"/>
    <p:sldId id="314" r:id="rId9"/>
    <p:sldId id="259" r:id="rId10"/>
    <p:sldId id="260" r:id="rId11"/>
    <p:sldId id="257" r:id="rId12"/>
    <p:sldId id="266" r:id="rId13"/>
    <p:sldId id="315" r:id="rId14"/>
    <p:sldId id="268" r:id="rId15"/>
    <p:sldId id="316" r:id="rId16"/>
    <p:sldId id="267" r:id="rId17"/>
    <p:sldId id="270" r:id="rId18"/>
    <p:sldId id="269" r:id="rId19"/>
    <p:sldId id="272" r:id="rId20"/>
    <p:sldId id="271" r:id="rId21"/>
    <p:sldId id="273" r:id="rId22"/>
    <p:sldId id="317" r:id="rId23"/>
    <p:sldId id="318" r:id="rId24"/>
    <p:sldId id="323" r:id="rId25"/>
    <p:sldId id="319" r:id="rId26"/>
    <p:sldId id="320" r:id="rId27"/>
    <p:sldId id="264" r:id="rId28"/>
    <p:sldId id="265" r:id="rId29"/>
    <p:sldId id="321" r:id="rId30"/>
    <p:sldId id="32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3" d="100"/>
          <a:sy n="113" d="100"/>
        </p:scale>
        <p:origin x="4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2275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544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57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CF10-4FA0-456C-8151-3FB11E5116BC}"/>
              </a:ext>
            </a:extLst>
          </p:cNvPr>
          <p:cNvSpPr>
            <a:spLocks noGrp="1"/>
          </p:cNvSpPr>
          <p:nvPr>
            <p:ph type="title"/>
          </p:nvPr>
        </p:nvSpPr>
        <p:spPr>
          <a:xfrm>
            <a:off x="1676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5D403B-60E3-478A-8AD3-55910630965C}"/>
              </a:ext>
            </a:extLst>
          </p:cNvPr>
          <p:cNvSpPr>
            <a:spLocks noGrp="1"/>
          </p:cNvSpPr>
          <p:nvPr>
            <p:ph type="body" sz="half" idx="1"/>
          </p:nvPr>
        </p:nvSpPr>
        <p:spPr>
          <a:xfrm>
            <a:off x="1676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A1A8EF5F-B11B-4006-BE11-F771CA8B4F32}"/>
              </a:ext>
            </a:extLst>
          </p:cNvPr>
          <p:cNvSpPr>
            <a:spLocks noGrp="1"/>
          </p:cNvSpPr>
          <p:nvPr>
            <p:ph type="clipArt" sz="half" idx="2"/>
          </p:nvPr>
        </p:nvSpPr>
        <p:spPr>
          <a:xfrm>
            <a:off x="6959600" y="1981200"/>
            <a:ext cx="5080000" cy="4114800"/>
          </a:xfrm>
        </p:spPr>
        <p:txBody>
          <a:bodyPr/>
          <a:lstStyle/>
          <a:p>
            <a:endParaRPr lang="en-US"/>
          </a:p>
        </p:txBody>
      </p:sp>
      <p:sp>
        <p:nvSpPr>
          <p:cNvPr id="5" name="Date Placeholder 4">
            <a:extLst>
              <a:ext uri="{FF2B5EF4-FFF2-40B4-BE49-F238E27FC236}">
                <a16:creationId xmlns:a16="http://schemas.microsoft.com/office/drawing/2014/main" id="{3FF96C95-7B1D-43A3-892A-C79C90FEEBA8}"/>
              </a:ext>
            </a:extLst>
          </p:cNvPr>
          <p:cNvSpPr>
            <a:spLocks noGrp="1"/>
          </p:cNvSpPr>
          <p:nvPr>
            <p:ph type="dt" sz="half" idx="10"/>
          </p:nvPr>
        </p:nvSpPr>
        <p:spPr>
          <a:xfrm>
            <a:off x="1676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E2CDF3-669E-4F4B-ADAB-27644A42BD3F}"/>
              </a:ext>
            </a:extLst>
          </p:cNvPr>
          <p:cNvSpPr>
            <a:spLocks noGrp="1"/>
          </p:cNvSpPr>
          <p:nvPr>
            <p:ph type="ftr" sz="quarter" idx="11"/>
          </p:nvPr>
        </p:nvSpPr>
        <p:spPr>
          <a:xfrm>
            <a:off x="4927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7CEBE43-6125-489B-A136-D4CC7F306C90}"/>
              </a:ext>
            </a:extLst>
          </p:cNvPr>
          <p:cNvSpPr>
            <a:spLocks noGrp="1"/>
          </p:cNvSpPr>
          <p:nvPr>
            <p:ph type="sldNum" sz="quarter" idx="12"/>
          </p:nvPr>
        </p:nvSpPr>
        <p:spPr>
          <a:xfrm>
            <a:off x="9499600" y="6248400"/>
            <a:ext cx="2540000" cy="457200"/>
          </a:xfrm>
        </p:spPr>
        <p:txBody>
          <a:bodyPr/>
          <a:lstStyle>
            <a:lvl1pPr>
              <a:defRPr/>
            </a:lvl1pPr>
          </a:lstStyle>
          <a:p>
            <a:fld id="{A5DF8456-A48A-4923-A5C3-29DB21267F3C}" type="slidenum">
              <a:rPr lang="en-US" altLang="en-US"/>
              <a:pPr/>
              <a:t>‹#›</a:t>
            </a:fld>
            <a:endParaRPr lang="en-US" altLang="en-US"/>
          </a:p>
        </p:txBody>
      </p:sp>
    </p:spTree>
    <p:extLst>
      <p:ext uri="{BB962C8B-B14F-4D97-AF65-F5344CB8AC3E}">
        <p14:creationId xmlns:p14="http://schemas.microsoft.com/office/powerpoint/2010/main" val="3109987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85EB-723B-4116-8F3B-E4D4A2488C23}"/>
              </a:ext>
            </a:extLst>
          </p:cNvPr>
          <p:cNvSpPr>
            <a:spLocks noGrp="1"/>
          </p:cNvSpPr>
          <p:nvPr>
            <p:ph type="title"/>
          </p:nvPr>
        </p:nvSpPr>
        <p:spPr>
          <a:xfrm>
            <a:off x="1676400" y="609600"/>
            <a:ext cx="103632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74DAAA89-240E-47E0-A786-214994C842EF}"/>
              </a:ext>
            </a:extLst>
          </p:cNvPr>
          <p:cNvSpPr>
            <a:spLocks noGrp="1"/>
          </p:cNvSpPr>
          <p:nvPr>
            <p:ph type="clipArt" sz="half" idx="1"/>
          </p:nvPr>
        </p:nvSpPr>
        <p:spPr>
          <a:xfrm>
            <a:off x="1676400" y="1981200"/>
            <a:ext cx="5080000" cy="4114800"/>
          </a:xfrm>
        </p:spPr>
        <p:txBody>
          <a:bodyPr/>
          <a:lstStyle/>
          <a:p>
            <a:endParaRPr lang="en-US"/>
          </a:p>
        </p:txBody>
      </p:sp>
      <p:sp>
        <p:nvSpPr>
          <p:cNvPr id="4" name="Text Placeholder 3">
            <a:extLst>
              <a:ext uri="{FF2B5EF4-FFF2-40B4-BE49-F238E27FC236}">
                <a16:creationId xmlns:a16="http://schemas.microsoft.com/office/drawing/2014/main" id="{CD1391D4-10D0-44A9-9928-5773F67639E4}"/>
              </a:ext>
            </a:extLst>
          </p:cNvPr>
          <p:cNvSpPr>
            <a:spLocks noGrp="1"/>
          </p:cNvSpPr>
          <p:nvPr>
            <p:ph type="body" sz="half" idx="2"/>
          </p:nvPr>
        </p:nvSpPr>
        <p:spPr>
          <a:xfrm>
            <a:off x="6959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38A365-6963-419A-B1A5-B476825C0D45}"/>
              </a:ext>
            </a:extLst>
          </p:cNvPr>
          <p:cNvSpPr>
            <a:spLocks noGrp="1"/>
          </p:cNvSpPr>
          <p:nvPr>
            <p:ph type="dt" sz="half" idx="10"/>
          </p:nvPr>
        </p:nvSpPr>
        <p:spPr>
          <a:xfrm>
            <a:off x="1676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5D36F67-C970-4234-966D-A10A8A606492}"/>
              </a:ext>
            </a:extLst>
          </p:cNvPr>
          <p:cNvSpPr>
            <a:spLocks noGrp="1"/>
          </p:cNvSpPr>
          <p:nvPr>
            <p:ph type="ftr" sz="quarter" idx="11"/>
          </p:nvPr>
        </p:nvSpPr>
        <p:spPr>
          <a:xfrm>
            <a:off x="4927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7A53C1F-ACD1-4513-90D5-99FE3CB7FED3}"/>
              </a:ext>
            </a:extLst>
          </p:cNvPr>
          <p:cNvSpPr>
            <a:spLocks noGrp="1"/>
          </p:cNvSpPr>
          <p:nvPr>
            <p:ph type="sldNum" sz="quarter" idx="12"/>
          </p:nvPr>
        </p:nvSpPr>
        <p:spPr>
          <a:xfrm>
            <a:off x="9499600" y="6248400"/>
            <a:ext cx="2540000" cy="457200"/>
          </a:xfrm>
        </p:spPr>
        <p:txBody>
          <a:bodyPr/>
          <a:lstStyle>
            <a:lvl1pPr>
              <a:defRPr/>
            </a:lvl1pPr>
          </a:lstStyle>
          <a:p>
            <a:fld id="{BFAC7B19-FED7-43F7-8D45-204544A1C606}" type="slidenum">
              <a:rPr lang="en-US" altLang="en-US"/>
              <a:pPr/>
              <a:t>‹#›</a:t>
            </a:fld>
            <a:endParaRPr lang="en-US" altLang="en-US"/>
          </a:p>
        </p:txBody>
      </p:sp>
    </p:spTree>
    <p:extLst>
      <p:ext uri="{BB962C8B-B14F-4D97-AF65-F5344CB8AC3E}">
        <p14:creationId xmlns:p14="http://schemas.microsoft.com/office/powerpoint/2010/main" val="212498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015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62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329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485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8112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77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1272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644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619482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3.wav"/><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6.xml"/><Relationship Id="rId5" Type="http://schemas.openxmlformats.org/officeDocument/2006/relationships/audio" Target="../media/audio8.wav"/><Relationship Id="rId4" Type="http://schemas.openxmlformats.org/officeDocument/2006/relationships/audio" Target="../media/audio7.wav"/></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EC16-C0D2-4970-A26F-4E06BF3FEDC5}"/>
              </a:ext>
            </a:extLst>
          </p:cNvPr>
          <p:cNvSpPr>
            <a:spLocks noGrp="1"/>
          </p:cNvSpPr>
          <p:nvPr>
            <p:ph type="ctrTitle"/>
          </p:nvPr>
        </p:nvSpPr>
        <p:spPr/>
        <p:txBody>
          <a:bodyPr/>
          <a:lstStyle/>
          <a:p>
            <a:r>
              <a:rPr lang="en-US" dirty="0"/>
              <a:t>Friday Night Justice</a:t>
            </a:r>
          </a:p>
        </p:txBody>
      </p:sp>
      <p:sp>
        <p:nvSpPr>
          <p:cNvPr id="3" name="Subtitle 2">
            <a:extLst>
              <a:ext uri="{FF2B5EF4-FFF2-40B4-BE49-F238E27FC236}">
                <a16:creationId xmlns:a16="http://schemas.microsoft.com/office/drawing/2014/main" id="{B6520C8C-9F83-4859-B7F7-3F96C6AE08D8}"/>
              </a:ext>
            </a:extLst>
          </p:cNvPr>
          <p:cNvSpPr>
            <a:spLocks noGrp="1"/>
          </p:cNvSpPr>
          <p:nvPr>
            <p:ph type="subTitle" idx="1"/>
          </p:nvPr>
        </p:nvSpPr>
        <p:spPr/>
        <p:txBody>
          <a:bodyPr/>
          <a:lstStyle/>
          <a:p>
            <a:r>
              <a:rPr lang="en-US" dirty="0"/>
              <a:t>Social and Individual Justice in Amos and Hosea</a:t>
            </a:r>
            <a:br>
              <a:rPr lang="en-US" dirty="0"/>
            </a:br>
            <a:r>
              <a:rPr lang="en-US" dirty="0"/>
              <a:t>First Session – Broad Strokes</a:t>
            </a:r>
          </a:p>
        </p:txBody>
      </p:sp>
    </p:spTree>
    <p:extLst>
      <p:ext uri="{BB962C8B-B14F-4D97-AF65-F5344CB8AC3E}">
        <p14:creationId xmlns:p14="http://schemas.microsoft.com/office/powerpoint/2010/main" val="26873401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7F4D7C03-78D9-407C-92E5-0E90DBA7649D}"/>
              </a:ext>
            </a:extLst>
          </p:cNvPr>
          <p:cNvSpPr>
            <a:spLocks noGrp="1" noChangeArrowheads="1"/>
          </p:cNvSpPr>
          <p:nvPr>
            <p:ph type="title"/>
          </p:nvPr>
        </p:nvSpPr>
        <p:spPr>
          <a:xfrm>
            <a:off x="7255933" y="2429933"/>
            <a:ext cx="4936067" cy="1325563"/>
          </a:xfrm>
        </p:spPr>
        <p:txBody>
          <a:bodyPr>
            <a:normAutofit/>
          </a:bodyPr>
          <a:lstStyle/>
          <a:p>
            <a:pPr eaLnBrk="1" hangingPunct="1"/>
            <a:r>
              <a:rPr lang="en-US" altLang="en-US" sz="3600" b="1" dirty="0">
                <a:solidFill>
                  <a:srgbClr val="FFFF00"/>
                </a:solidFill>
              </a:rPr>
              <a:t>The Sevenfold Structure</a:t>
            </a:r>
          </a:p>
        </p:txBody>
      </p:sp>
      <p:sp>
        <p:nvSpPr>
          <p:cNvPr id="28675" name="Rectangle 3">
            <a:extLst>
              <a:ext uri="{FF2B5EF4-FFF2-40B4-BE49-F238E27FC236}">
                <a16:creationId xmlns:a16="http://schemas.microsoft.com/office/drawing/2014/main" id="{E4F2C0AF-E6A8-4E8F-9090-5D15B2986120}"/>
              </a:ext>
            </a:extLst>
          </p:cNvPr>
          <p:cNvSpPr>
            <a:spLocks noGrp="1" noChangeArrowheads="1"/>
          </p:cNvSpPr>
          <p:nvPr>
            <p:ph type="body" idx="1"/>
          </p:nvPr>
        </p:nvSpPr>
        <p:spPr>
          <a:xfrm>
            <a:off x="101600" y="237067"/>
            <a:ext cx="11794066" cy="4114800"/>
          </a:xfrm>
        </p:spPr>
        <p:txBody>
          <a:bodyPr>
            <a:noAutofit/>
          </a:bodyPr>
          <a:lstStyle/>
          <a:p>
            <a:pPr eaLnBrk="1" hangingPunct="1">
              <a:lnSpc>
                <a:spcPct val="90000"/>
              </a:lnSpc>
            </a:pPr>
            <a:r>
              <a:rPr lang="en-US" altLang="en-US" sz="3200" dirty="0"/>
              <a:t>Amos 1:1-2 (Setting the Stage)</a:t>
            </a:r>
          </a:p>
          <a:p>
            <a:pPr eaLnBrk="1" hangingPunct="1">
              <a:lnSpc>
                <a:spcPct val="90000"/>
              </a:lnSpc>
            </a:pPr>
            <a:r>
              <a:rPr lang="en-US" altLang="en-US" sz="3200" dirty="0"/>
              <a:t>Amos 1:3-2:16 (7 Oracles + 7 Sins of Israel)</a:t>
            </a:r>
            <a:br>
              <a:rPr lang="en-US" altLang="en-US" sz="3200" dirty="0"/>
            </a:br>
            <a:r>
              <a:rPr lang="en-US" altLang="en-US" sz="3200" dirty="0">
                <a:solidFill>
                  <a:schemeClr val="hlink"/>
                </a:solidFill>
              </a:rPr>
              <a:t>God speaks 14 times</a:t>
            </a:r>
          </a:p>
          <a:p>
            <a:pPr eaLnBrk="1" hangingPunct="1">
              <a:lnSpc>
                <a:spcPct val="90000"/>
              </a:lnSpc>
            </a:pPr>
            <a:r>
              <a:rPr lang="en-US" altLang="en-US" sz="3200" dirty="0"/>
              <a:t>Amos 3:1-15 (7 Questions and More)</a:t>
            </a:r>
            <a:br>
              <a:rPr lang="en-US" altLang="en-US" sz="3200" dirty="0"/>
            </a:br>
            <a:r>
              <a:rPr lang="en-US" altLang="en-US" sz="3200" dirty="0">
                <a:solidFill>
                  <a:schemeClr val="hlink"/>
                </a:solidFill>
              </a:rPr>
              <a:t>God speaks 7 times</a:t>
            </a:r>
          </a:p>
          <a:p>
            <a:pPr eaLnBrk="1" hangingPunct="1">
              <a:lnSpc>
                <a:spcPct val="90000"/>
              </a:lnSpc>
            </a:pPr>
            <a:r>
              <a:rPr lang="en-US" altLang="en-US" sz="3200" dirty="0"/>
              <a:t>Amos 4:1-13 (2 Indictments + 7 Actions)</a:t>
            </a:r>
            <a:br>
              <a:rPr lang="en-US" altLang="en-US" sz="3200" dirty="0"/>
            </a:br>
            <a:r>
              <a:rPr lang="en-US" altLang="en-US" sz="3200" dirty="0">
                <a:solidFill>
                  <a:schemeClr val="hlink"/>
                </a:solidFill>
              </a:rPr>
              <a:t>God speaks 7 times</a:t>
            </a:r>
          </a:p>
          <a:p>
            <a:pPr eaLnBrk="1" hangingPunct="1">
              <a:lnSpc>
                <a:spcPct val="90000"/>
              </a:lnSpc>
            </a:pPr>
            <a:r>
              <a:rPr lang="en-US" altLang="en-US" sz="3200" dirty="0"/>
              <a:t>Amos 5:1-6:14 (Human versus Holy)</a:t>
            </a:r>
            <a:br>
              <a:rPr lang="en-US" altLang="en-US" sz="3200" dirty="0"/>
            </a:br>
            <a:r>
              <a:rPr lang="en-US" altLang="en-US" sz="3200" dirty="0">
                <a:solidFill>
                  <a:schemeClr val="hlink"/>
                </a:solidFill>
              </a:rPr>
              <a:t>God speaks 7 times</a:t>
            </a:r>
          </a:p>
          <a:p>
            <a:pPr eaLnBrk="1" hangingPunct="1">
              <a:lnSpc>
                <a:spcPct val="90000"/>
              </a:lnSpc>
            </a:pPr>
            <a:r>
              <a:rPr lang="en-US" altLang="en-US" sz="3200" dirty="0"/>
              <a:t>Amos 7:1-8:3 (4 Visions and Opposition)</a:t>
            </a:r>
            <a:br>
              <a:rPr lang="en-US" altLang="en-US" sz="3200" dirty="0"/>
            </a:br>
            <a:r>
              <a:rPr lang="en-US" altLang="en-US" sz="3200" dirty="0">
                <a:solidFill>
                  <a:schemeClr val="hlink"/>
                </a:solidFill>
              </a:rPr>
              <a:t>God speaks 7 times</a:t>
            </a:r>
          </a:p>
          <a:p>
            <a:pPr eaLnBrk="1" hangingPunct="1">
              <a:lnSpc>
                <a:spcPct val="90000"/>
              </a:lnSpc>
            </a:pPr>
            <a:r>
              <a:rPr lang="en-US" altLang="en-US" sz="3200" dirty="0"/>
              <a:t>Amos 8:4-9:15 (Words about </a:t>
            </a:r>
            <a:r>
              <a:rPr lang="en-US" altLang="en-US" sz="3200" dirty="0">
                <a:latin typeface="Times New Roman" panose="02020603050405020304" pitchFamily="18" charset="0"/>
              </a:rPr>
              <a:t>“</a:t>
            </a:r>
            <a:r>
              <a:rPr lang="en-US" altLang="en-US" sz="3200" dirty="0"/>
              <a:t>The End</a:t>
            </a:r>
            <a:r>
              <a:rPr lang="en-US" altLang="en-US" sz="3200" dirty="0">
                <a:latin typeface="Times New Roman" panose="02020603050405020304" pitchFamily="18" charset="0"/>
              </a:rPr>
              <a:t>”</a:t>
            </a:r>
            <a:r>
              <a:rPr lang="en-US" altLang="en-US" sz="3200" dirty="0"/>
              <a:t> Bring About Hope)</a:t>
            </a:r>
            <a:br>
              <a:rPr lang="en-US" altLang="en-US" sz="3200" dirty="0"/>
            </a:br>
            <a:r>
              <a:rPr lang="en-US" altLang="en-US" sz="3200" dirty="0">
                <a:solidFill>
                  <a:schemeClr val="hlink"/>
                </a:solidFill>
              </a:rPr>
              <a:t>God speaks 7 times</a:t>
            </a:r>
          </a:p>
        </p:txBody>
      </p:sp>
    </p:spTree>
    <p:extLst>
      <p:ext uri="{BB962C8B-B14F-4D97-AF65-F5344CB8AC3E}">
        <p14:creationId xmlns:p14="http://schemas.microsoft.com/office/powerpoint/2010/main" val="4005531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8675">
                                            <p:txEl>
                                              <p:pRg st="5" end="5"/>
                                            </p:txEl>
                                          </p:spTgt>
                                        </p:tgtEl>
                                        <p:attrNameLst>
                                          <p:attrName>style.visibility</p:attrName>
                                        </p:attrNameLst>
                                      </p:cBhvr>
                                      <p:to>
                                        <p:strVal val="visible"/>
                                      </p:to>
                                    </p:set>
                                    <p:anim calcmode="lin" valueType="num">
                                      <p:cBhvr additive="base">
                                        <p:cTn id="37" dur="500" fill="hold"/>
                                        <p:tgtEl>
                                          <p:spTgt spid="286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28675">
                                            <p:txEl>
                                              <p:pRg st="6" end="6"/>
                                            </p:txEl>
                                          </p:spTgt>
                                        </p:tgtEl>
                                        <p:attrNameLst>
                                          <p:attrName>style.visibility</p:attrName>
                                        </p:attrNameLst>
                                      </p:cBhvr>
                                      <p:to>
                                        <p:strVal val="visible"/>
                                      </p:to>
                                    </p:set>
                                    <p:anim calcmode="lin" valueType="num">
                                      <p:cBhvr additive="base">
                                        <p:cTn id="43" dur="500" fill="hold"/>
                                        <p:tgtEl>
                                          <p:spTgt spid="286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67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F83C7185-61C9-42AA-AB2E-2C3DA04EA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1225" y="871537"/>
            <a:ext cx="7829550" cy="5114925"/>
          </a:xfrm>
          <a:prstGeom prst="rect">
            <a:avLst/>
          </a:prstGeom>
        </p:spPr>
      </p:pic>
      <p:sp>
        <p:nvSpPr>
          <p:cNvPr id="6" name="TextBox 5">
            <a:extLst>
              <a:ext uri="{FF2B5EF4-FFF2-40B4-BE49-F238E27FC236}">
                <a16:creationId xmlns:a16="http://schemas.microsoft.com/office/drawing/2014/main" id="{0EADB6EC-BB56-4F37-A1BD-2D6562DF1AE3}"/>
              </a:ext>
            </a:extLst>
          </p:cNvPr>
          <p:cNvSpPr txBox="1"/>
          <p:nvPr/>
        </p:nvSpPr>
        <p:spPr>
          <a:xfrm>
            <a:off x="5871633" y="2201334"/>
            <a:ext cx="800100" cy="369332"/>
          </a:xfrm>
          <a:prstGeom prst="rect">
            <a:avLst/>
          </a:prstGeom>
          <a:solidFill>
            <a:schemeClr val="accent2">
              <a:lumMod val="50000"/>
            </a:schemeClr>
          </a:solidFill>
          <a:ln w="28575">
            <a:solidFill>
              <a:schemeClr val="accent2">
                <a:lumMod val="60000"/>
                <a:lumOff val="40000"/>
              </a:schemeClr>
            </a:solidFill>
          </a:ln>
        </p:spPr>
        <p:txBody>
          <a:bodyPr wrap="square" rtlCol="0">
            <a:spAutoFit/>
          </a:bodyPr>
          <a:lstStyle/>
          <a:p>
            <a:r>
              <a:rPr lang="en-US" dirty="0"/>
              <a:t>1.</a:t>
            </a:r>
          </a:p>
        </p:txBody>
      </p:sp>
      <p:sp>
        <p:nvSpPr>
          <p:cNvPr id="8" name="TextBox 7">
            <a:extLst>
              <a:ext uri="{FF2B5EF4-FFF2-40B4-BE49-F238E27FC236}">
                <a16:creationId xmlns:a16="http://schemas.microsoft.com/office/drawing/2014/main" id="{8885C2F4-59EE-47A0-8019-63E77C5A78D0}"/>
              </a:ext>
            </a:extLst>
          </p:cNvPr>
          <p:cNvSpPr txBox="1"/>
          <p:nvPr/>
        </p:nvSpPr>
        <p:spPr>
          <a:xfrm>
            <a:off x="3928532" y="4782067"/>
            <a:ext cx="80010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2.</a:t>
            </a:r>
          </a:p>
        </p:txBody>
      </p:sp>
      <p:sp>
        <p:nvSpPr>
          <p:cNvPr id="10" name="TextBox 9">
            <a:extLst>
              <a:ext uri="{FF2B5EF4-FFF2-40B4-BE49-F238E27FC236}">
                <a16:creationId xmlns:a16="http://schemas.microsoft.com/office/drawing/2014/main" id="{524D7A57-DEAC-48D8-8D39-79B2552F0A22}"/>
              </a:ext>
            </a:extLst>
          </p:cNvPr>
          <p:cNvSpPr txBox="1"/>
          <p:nvPr/>
        </p:nvSpPr>
        <p:spPr>
          <a:xfrm>
            <a:off x="4728633" y="2435200"/>
            <a:ext cx="80010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3.</a:t>
            </a:r>
          </a:p>
        </p:txBody>
      </p:sp>
      <p:sp>
        <p:nvSpPr>
          <p:cNvPr id="12" name="TextBox 11">
            <a:extLst>
              <a:ext uri="{FF2B5EF4-FFF2-40B4-BE49-F238E27FC236}">
                <a16:creationId xmlns:a16="http://schemas.microsoft.com/office/drawing/2014/main" id="{56A518FA-483F-4A1A-9874-4E5F84D1D576}"/>
              </a:ext>
            </a:extLst>
          </p:cNvPr>
          <p:cNvSpPr txBox="1"/>
          <p:nvPr/>
        </p:nvSpPr>
        <p:spPr>
          <a:xfrm>
            <a:off x="5675840" y="4966733"/>
            <a:ext cx="72496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4.</a:t>
            </a:r>
          </a:p>
        </p:txBody>
      </p:sp>
      <p:sp>
        <p:nvSpPr>
          <p:cNvPr id="14" name="TextBox 13">
            <a:extLst>
              <a:ext uri="{FF2B5EF4-FFF2-40B4-BE49-F238E27FC236}">
                <a16:creationId xmlns:a16="http://schemas.microsoft.com/office/drawing/2014/main" id="{D8FDD4A3-C283-4EB0-932B-78E2410C604A}"/>
              </a:ext>
            </a:extLst>
          </p:cNvPr>
          <p:cNvSpPr txBox="1"/>
          <p:nvPr/>
        </p:nvSpPr>
        <p:spPr>
          <a:xfrm>
            <a:off x="5695950" y="3839899"/>
            <a:ext cx="80010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5.</a:t>
            </a:r>
          </a:p>
        </p:txBody>
      </p:sp>
      <p:sp>
        <p:nvSpPr>
          <p:cNvPr id="16" name="TextBox 15">
            <a:extLst>
              <a:ext uri="{FF2B5EF4-FFF2-40B4-BE49-F238E27FC236}">
                <a16:creationId xmlns:a16="http://schemas.microsoft.com/office/drawing/2014/main" id="{B9997020-CE32-48FE-A750-F1F2B6419600}"/>
              </a:ext>
            </a:extLst>
          </p:cNvPr>
          <p:cNvSpPr txBox="1"/>
          <p:nvPr/>
        </p:nvSpPr>
        <p:spPr>
          <a:xfrm>
            <a:off x="5692776" y="4349763"/>
            <a:ext cx="80010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6.</a:t>
            </a:r>
          </a:p>
        </p:txBody>
      </p:sp>
      <p:sp>
        <p:nvSpPr>
          <p:cNvPr id="18" name="TextBox 17">
            <a:extLst>
              <a:ext uri="{FF2B5EF4-FFF2-40B4-BE49-F238E27FC236}">
                <a16:creationId xmlns:a16="http://schemas.microsoft.com/office/drawing/2014/main" id="{14F018F1-01D7-448C-8694-496DE06F9B37}"/>
              </a:ext>
            </a:extLst>
          </p:cNvPr>
          <p:cNvSpPr txBox="1"/>
          <p:nvPr/>
        </p:nvSpPr>
        <p:spPr>
          <a:xfrm>
            <a:off x="4728633" y="4782067"/>
            <a:ext cx="72496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7.</a:t>
            </a:r>
          </a:p>
        </p:txBody>
      </p:sp>
      <p:sp>
        <p:nvSpPr>
          <p:cNvPr id="20" name="TextBox 19">
            <a:extLst>
              <a:ext uri="{FF2B5EF4-FFF2-40B4-BE49-F238E27FC236}">
                <a16:creationId xmlns:a16="http://schemas.microsoft.com/office/drawing/2014/main" id="{5FE3ECFF-8654-4364-A35D-CB28AB981DC7}"/>
              </a:ext>
            </a:extLst>
          </p:cNvPr>
          <p:cNvSpPr txBox="1"/>
          <p:nvPr/>
        </p:nvSpPr>
        <p:spPr>
          <a:xfrm>
            <a:off x="4762502" y="3577672"/>
            <a:ext cx="800100" cy="369332"/>
          </a:xfrm>
          <a:prstGeom prst="rect">
            <a:avLst/>
          </a:prstGeom>
          <a:solidFill>
            <a:schemeClr val="accent2">
              <a:lumMod val="50000"/>
            </a:schemeClr>
          </a:solidFill>
          <a:ln w="28575">
            <a:solidFill>
              <a:srgbClr val="92D050"/>
            </a:solidFill>
          </a:ln>
        </p:spPr>
        <p:txBody>
          <a:bodyPr wrap="square" rtlCol="0">
            <a:spAutoFit/>
          </a:bodyPr>
          <a:lstStyle/>
          <a:p>
            <a:r>
              <a:rPr lang="en-US" dirty="0"/>
              <a:t>*.</a:t>
            </a:r>
          </a:p>
        </p:txBody>
      </p:sp>
    </p:spTree>
    <p:extLst>
      <p:ext uri="{BB962C8B-B14F-4D97-AF65-F5344CB8AC3E}">
        <p14:creationId xmlns:p14="http://schemas.microsoft.com/office/powerpoint/2010/main" val="122845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D45BF259-D687-4D01-88EB-C98E0F9AC840}"/>
              </a:ext>
            </a:extLst>
          </p:cNvPr>
          <p:cNvGraphicFramePr>
            <a:graphicFrameLocks noGrp="1"/>
          </p:cNvGraphicFramePr>
          <p:nvPr>
            <p:ph sz="half" idx="1"/>
          </p:nvPr>
        </p:nvGraphicFramePr>
        <p:xfrm>
          <a:off x="66675" y="885825"/>
          <a:ext cx="5000626" cy="5700690"/>
        </p:xfrm>
        <a:graphic>
          <a:graphicData uri="http://schemas.openxmlformats.org/drawingml/2006/table">
            <a:tbl>
              <a:tblPr/>
              <a:tblGrid>
                <a:gridCol w="525725">
                  <a:extLst>
                    <a:ext uri="{9D8B030D-6E8A-4147-A177-3AD203B41FA5}">
                      <a16:colId xmlns:a16="http://schemas.microsoft.com/office/drawing/2014/main" val="1831603508"/>
                    </a:ext>
                  </a:extLst>
                </a:gridCol>
                <a:gridCol w="4342444">
                  <a:extLst>
                    <a:ext uri="{9D8B030D-6E8A-4147-A177-3AD203B41FA5}">
                      <a16:colId xmlns:a16="http://schemas.microsoft.com/office/drawing/2014/main" val="1488065629"/>
                    </a:ext>
                  </a:extLst>
                </a:gridCol>
                <a:gridCol w="132457">
                  <a:extLst>
                    <a:ext uri="{9D8B030D-6E8A-4147-A177-3AD203B41FA5}">
                      <a16:colId xmlns:a16="http://schemas.microsoft.com/office/drawing/2014/main" val="1527584187"/>
                    </a:ext>
                  </a:extLst>
                </a:gridCol>
              </a:tblGrid>
              <a:tr h="1312231">
                <a:tc>
                  <a:txBody>
                    <a:bodyPr/>
                    <a:lstStyle/>
                    <a:p>
                      <a:pPr marL="0" marR="0" fontAlgn="t">
                        <a:spcBef>
                          <a:spcPts val="0"/>
                        </a:spcBef>
                        <a:spcAft>
                          <a:spcPts val="0"/>
                        </a:spcAft>
                      </a:pPr>
                      <a:endParaRPr lang="en-US" sz="2000" dirty="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a:txBody>
                    <a:bodyPr/>
                    <a:lstStyle/>
                    <a:p>
                      <a:pPr marL="0" marR="0" fontAlgn="t">
                        <a:spcBef>
                          <a:spcPts val="0"/>
                        </a:spcBef>
                        <a:spcAft>
                          <a:spcPts val="0"/>
                        </a:spcAft>
                      </a:pPr>
                      <a:r>
                        <a:rPr lang="en-US" sz="2000" i="1" u="none" strike="noStrike" dirty="0">
                          <a:solidFill>
                            <a:schemeClr val="tx1"/>
                          </a:solidFill>
                          <a:effectLst/>
                          <a:latin typeface="Ungkam"/>
                        </a:rPr>
                        <a:t>dib</a:t>
                      </a:r>
                      <a:r>
                        <a:rPr lang="en-US" sz="2000" u="none" strike="noStrike" dirty="0">
                          <a:solidFill>
                            <a:schemeClr val="tx1"/>
                          </a:solidFill>
                          <a:effectLst/>
                          <a:latin typeface="Ungkam"/>
                        </a:rPr>
                        <a:t>-</a:t>
                      </a:r>
                      <a:r>
                        <a:rPr lang="en-US" sz="2000" i="1" u="none" strike="noStrike" dirty="0">
                          <a:solidFill>
                            <a:schemeClr val="tx1"/>
                          </a:solidFill>
                          <a:effectLst/>
                          <a:latin typeface="Ungkam"/>
                        </a:rPr>
                        <a:t>bi</a:t>
                      </a:r>
                      <a:r>
                        <a:rPr lang="en-US" sz="2000" dirty="0">
                          <a:solidFill>
                            <a:schemeClr val="tx1"/>
                          </a:solidFill>
                          <a:effectLst/>
                          <a:latin typeface="Ungkam"/>
                        </a:rPr>
                        <a:t> </a:t>
                      </a:r>
                      <a:r>
                        <a:rPr lang="en-US" sz="2000" u="none" strike="noStrike" dirty="0">
                          <a:solidFill>
                            <a:schemeClr val="tx1"/>
                          </a:solidFill>
                          <a:effectLst/>
                          <a:latin typeface="Ungkam"/>
                        </a:rPr>
                        <a:t>[</a:t>
                      </a:r>
                      <a:r>
                        <a:rPr lang="en-US" sz="2000" i="1" u="none" strike="noStrike" dirty="0" err="1">
                          <a:solidFill>
                            <a:schemeClr val="tx1"/>
                          </a:solidFill>
                          <a:effectLst/>
                          <a:latin typeface="Ungkam"/>
                        </a:rPr>
                        <a:t>ša</a:t>
                      </a:r>
                      <a:r>
                        <a:rPr lang="en-US" sz="2000" dirty="0">
                          <a:solidFill>
                            <a:schemeClr val="tx1"/>
                          </a:solidFill>
                          <a:effectLst/>
                          <a:latin typeface="Ungkam"/>
                        </a:rPr>
                        <a:t> </a:t>
                      </a:r>
                      <a:r>
                        <a:rPr lang="en-US" sz="2000" i="0" u="none" strike="noStrike" dirty="0">
                          <a:solidFill>
                            <a:schemeClr val="tx1"/>
                          </a:solidFill>
                          <a:effectLst/>
                          <a:latin typeface="arial" panose="020B0604020202020204" pitchFamily="34" charset="0"/>
                        </a:rPr>
                        <a:t>KUR</a:t>
                      </a:r>
                      <a:r>
                        <a:rPr lang="en-US" sz="2000" u="none" strike="noStrike" dirty="0">
                          <a:solidFill>
                            <a:schemeClr val="tx1"/>
                          </a:solidFill>
                          <a:effectLst/>
                          <a:latin typeface="Ungkam"/>
                        </a:rPr>
                        <a:t>.</a:t>
                      </a:r>
                      <a:r>
                        <a:rPr lang="en-US" sz="2000" i="0" u="none" strike="noStrike" dirty="0">
                          <a:solidFill>
                            <a:schemeClr val="tx1"/>
                          </a:solidFill>
                          <a:effectLst/>
                          <a:latin typeface="arial" panose="020B0604020202020204" pitchFamily="34" charset="0"/>
                        </a:rPr>
                        <a:t>NIM</a:t>
                      </a:r>
                      <a:r>
                        <a:rPr lang="en-US" sz="2000" u="none" strike="noStrike" dirty="0">
                          <a:solidFill>
                            <a:schemeClr val="tx1"/>
                          </a:solidFill>
                          <a:effectLst/>
                          <a:latin typeface="Ungkam"/>
                        </a:rPr>
                        <a:t>.</a:t>
                      </a:r>
                      <a:r>
                        <a:rPr lang="en-US" sz="2000" i="0" u="none" strike="noStrike" dirty="0">
                          <a:solidFill>
                            <a:schemeClr val="tx1"/>
                          </a:solidFill>
                          <a:effectLst/>
                          <a:latin typeface="arial" panose="020B0604020202020204" pitchFamily="34" charset="0"/>
                        </a:rPr>
                        <a:t>MA</a:t>
                      </a:r>
                      <a:r>
                        <a:rPr lang="en-US" sz="2000" u="none" strike="noStrike" dirty="0">
                          <a:solidFill>
                            <a:schemeClr val="tx1"/>
                          </a:solidFill>
                          <a:effectLst/>
                          <a:latin typeface="Ungkam"/>
                        </a:rPr>
                        <a:t>].⸢</a:t>
                      </a:r>
                      <a:r>
                        <a:rPr lang="en-US" sz="2000" i="0" u="none" strike="noStrike" dirty="0">
                          <a:solidFill>
                            <a:schemeClr val="tx1"/>
                          </a:solidFill>
                          <a:effectLst/>
                          <a:latin typeface="arial" panose="020B0604020202020204" pitchFamily="34" charset="0"/>
                        </a:rPr>
                        <a:t>KI</a:t>
                      </a:r>
                      <a:r>
                        <a:rPr lang="en-US" sz="2000" i="0" u="none" strike="noStrike" baseline="30000" dirty="0">
                          <a:solidFill>
                            <a:schemeClr val="tx1"/>
                          </a:solidFill>
                          <a:effectLst/>
                          <a:latin typeface="Ungkam"/>
                        </a:rPr>
                        <a:t>*</a:t>
                      </a:r>
                      <a:r>
                        <a:rPr lang="en-US" sz="2000" u="none" strike="noStrike" dirty="0">
                          <a:solidFill>
                            <a:schemeClr val="tx1"/>
                          </a:solidFill>
                          <a:effectLst/>
                          <a:latin typeface="Ungkam"/>
                        </a:rPr>
                        <a:t>-</a:t>
                      </a:r>
                      <a:r>
                        <a:rPr lang="en-US" sz="2000" i="1" u="none" strike="noStrike" dirty="0">
                          <a:solidFill>
                            <a:schemeClr val="tx1"/>
                          </a:solidFill>
                          <a:effectLst/>
                          <a:latin typeface="Ungkam"/>
                        </a:rPr>
                        <a:t>a</a:t>
                      </a:r>
                      <a:r>
                        <a:rPr lang="en-US" sz="2000" u="none" strike="noStrike" dirty="0">
                          <a:solidFill>
                            <a:schemeClr val="tx1"/>
                          </a:solidFill>
                          <a:effectLst/>
                          <a:latin typeface="Ungkam"/>
                        </a:rPr>
                        <a:t>-</a:t>
                      </a:r>
                      <a:r>
                        <a:rPr lang="en-US" sz="2000" i="1" u="none" strike="noStrike" dirty="0">
                          <a:solidFill>
                            <a:schemeClr val="tx1"/>
                          </a:solidFill>
                          <a:effectLst/>
                          <a:latin typeface="Ungkam"/>
                        </a:rPr>
                        <a:t>a</a:t>
                      </a:r>
                      <a:endParaRPr lang="en-US" sz="2000" dirty="0">
                        <a:solidFill>
                          <a:schemeClr val="tx1"/>
                        </a:solidFill>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T>
                      <a:noFill/>
                    </a:lnT>
                    <a:lnB>
                      <a:noFill/>
                    </a:lnB>
                  </a:tcPr>
                </a:tc>
                <a:tc>
                  <a:txBody>
                    <a:bodyPr/>
                    <a:lstStyle/>
                    <a:p>
                      <a:endParaRPr lang="en-US" sz="800" dirty="0"/>
                    </a:p>
                  </a:txBody>
                  <a:tcPr marL="38832" marR="38832" marT="19416" marB="19416">
                    <a:lnL>
                      <a:noFill/>
                    </a:lnL>
                  </a:tcPr>
                </a:tc>
                <a:extLst>
                  <a:ext uri="{0D108BD9-81ED-4DB2-BD59-A6C34878D82A}">
                    <a16:rowId xmlns:a16="http://schemas.microsoft.com/office/drawing/2014/main" val="3337747919"/>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2</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nb-NO" sz="2000" i="1" u="none" strike="noStrike" dirty="0">
                          <a:solidFill>
                            <a:schemeClr val="tx1"/>
                          </a:solidFill>
                          <a:effectLst/>
                          <a:latin typeface="Ungkam"/>
                        </a:rPr>
                        <a:t>ki</a:t>
                      </a:r>
                      <a:r>
                        <a:rPr lang="nb-NO" sz="2000" u="none" strike="noStrike" dirty="0">
                          <a:solidFill>
                            <a:schemeClr val="tx1"/>
                          </a:solidFill>
                          <a:effectLst/>
                          <a:latin typeface="Ungkam"/>
                        </a:rPr>
                        <a:t>-</a:t>
                      </a:r>
                      <a:r>
                        <a:rPr lang="nb-NO" sz="2000" i="1" u="none" strike="noStrike" dirty="0">
                          <a:solidFill>
                            <a:schemeClr val="tx1"/>
                          </a:solidFill>
                          <a:effectLst/>
                          <a:latin typeface="Ungkam"/>
                        </a:rPr>
                        <a:t>i</a:t>
                      </a:r>
                      <a:r>
                        <a:rPr lang="nb-NO" sz="2000" dirty="0">
                          <a:solidFill>
                            <a:schemeClr val="tx1"/>
                          </a:solidFill>
                          <a:effectLst/>
                          <a:latin typeface="Ungkam"/>
                        </a:rPr>
                        <a:t> </a:t>
                      </a:r>
                      <a:r>
                        <a:rPr lang="nb-NO" sz="2000" i="1" u="none" strike="noStrike" dirty="0">
                          <a:solidFill>
                            <a:schemeClr val="tx1"/>
                          </a:solidFill>
                          <a:effectLst/>
                          <a:latin typeface="Ungkam"/>
                        </a:rPr>
                        <a:t>an</a:t>
                      </a:r>
                      <a:r>
                        <a:rPr lang="nb-NO" sz="2000" u="none" strike="noStrike" dirty="0">
                          <a:solidFill>
                            <a:schemeClr val="tx1"/>
                          </a:solidFill>
                          <a:effectLst/>
                          <a:latin typeface="Ungkam"/>
                        </a:rPr>
                        <a:t>-[</a:t>
                      </a:r>
                      <a:r>
                        <a:rPr lang="nb-NO" sz="2000" i="1" u="none" strike="noStrike" dirty="0">
                          <a:solidFill>
                            <a:schemeClr val="tx1"/>
                          </a:solidFill>
                          <a:effectLst/>
                          <a:latin typeface="Ungkam"/>
                        </a:rPr>
                        <a:t>ni</a:t>
                      </a:r>
                      <a:r>
                        <a:rPr lang="nb-NO" sz="2000" u="none" strike="noStrike" dirty="0">
                          <a:solidFill>
                            <a:schemeClr val="tx1"/>
                          </a:solidFill>
                          <a:effectLst/>
                          <a:latin typeface="Ungkam"/>
                        </a:rPr>
                        <a:t>-</a:t>
                      </a:r>
                      <a:r>
                        <a:rPr lang="nb-NO" sz="2000" i="1" u="none" strike="noStrike" dirty="0">
                          <a:solidFill>
                            <a:schemeClr val="tx1"/>
                          </a:solidFill>
                          <a:effectLst/>
                          <a:latin typeface="Ungkam"/>
                        </a:rPr>
                        <a:t>i</a:t>
                      </a:r>
                      <a:r>
                        <a:rPr lang="nb-NO" sz="2000" dirty="0">
                          <a:solidFill>
                            <a:schemeClr val="tx1"/>
                          </a:solidFill>
                          <a:effectLst/>
                          <a:latin typeface="Ungkam"/>
                        </a:rPr>
                        <a:t> </a:t>
                      </a:r>
                      <a:r>
                        <a:rPr lang="nb-NO" sz="2000" i="0" u="none" strike="noStrike" dirty="0">
                          <a:solidFill>
                            <a:schemeClr val="tx1"/>
                          </a:solidFill>
                          <a:effectLst/>
                          <a:latin typeface="arial" panose="020B0604020202020204" pitchFamily="34" charset="0"/>
                        </a:rPr>
                        <a:t>DINGIR</a:t>
                      </a:r>
                      <a:r>
                        <a:rPr lang="nb-NO" sz="2000" u="none" strike="noStrike" dirty="0">
                          <a:solidFill>
                            <a:schemeClr val="tx1"/>
                          </a:solidFill>
                          <a:effectLst/>
                          <a:latin typeface="Ungkam"/>
                        </a:rPr>
                        <a:t>]</a:t>
                      </a:r>
                      <a:r>
                        <a:rPr lang="nb-NO" sz="2000" dirty="0">
                          <a:solidFill>
                            <a:schemeClr val="tx1"/>
                          </a:solidFill>
                          <a:effectLst/>
                          <a:latin typeface="Ungkam"/>
                        </a:rPr>
                        <a:t> </a:t>
                      </a:r>
                      <a:r>
                        <a:rPr lang="nb-NO" sz="2000" u="none" strike="noStrike" dirty="0">
                          <a:solidFill>
                            <a:schemeClr val="tx1"/>
                          </a:solidFill>
                          <a:effectLst/>
                          <a:latin typeface="Ungkam"/>
                        </a:rPr>
                        <a:t>-</a:t>
                      </a:r>
                      <a:r>
                        <a:rPr lang="nb-NO" sz="2000" i="1" u="none" strike="noStrike" dirty="0">
                          <a:solidFill>
                            <a:schemeClr val="tx1"/>
                          </a:solidFill>
                          <a:effectLst/>
                          <a:latin typeface="Ungkam"/>
                        </a:rPr>
                        <a:t>qab</a:t>
                      </a:r>
                      <a:r>
                        <a:rPr lang="nb-NO" sz="2000" u="none" strike="noStrike" dirty="0">
                          <a:solidFill>
                            <a:schemeClr val="tx1"/>
                          </a:solidFill>
                          <a:effectLst/>
                          <a:latin typeface="Ungkam"/>
                        </a:rPr>
                        <a:t>-</a:t>
                      </a:r>
                      <a:r>
                        <a:rPr lang="nb-NO" sz="2000" i="1" u="none" strike="noStrike" dirty="0">
                          <a:solidFill>
                            <a:schemeClr val="tx1"/>
                          </a:solidFill>
                          <a:effectLst/>
                          <a:latin typeface="Ungkam"/>
                        </a:rPr>
                        <a:t>bi</a:t>
                      </a:r>
                      <a:endParaRPr lang="nb-NO" sz="2000" dirty="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a:txBody>
                    <a:bodyPr/>
                    <a:lstStyle/>
                    <a:p>
                      <a:pPr marL="0" marR="0" fontAlgn="t">
                        <a:spcBef>
                          <a:spcPts val="0"/>
                        </a:spcBef>
                        <a:spcAft>
                          <a:spcPts val="0"/>
                        </a:spcAft>
                      </a:pPr>
                      <a:endParaRPr lang="en-US" sz="800" dirty="0">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B>
                      <a:noFill/>
                    </a:lnB>
                  </a:tcPr>
                </a:tc>
                <a:extLst>
                  <a:ext uri="{0D108BD9-81ED-4DB2-BD59-A6C34878D82A}">
                    <a16:rowId xmlns:a16="http://schemas.microsoft.com/office/drawing/2014/main" val="1572886574"/>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3</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en-US" sz="2000" i="1" u="none" strike="noStrike" dirty="0">
                          <a:solidFill>
                            <a:schemeClr val="tx1"/>
                          </a:solidFill>
                          <a:effectLst/>
                          <a:latin typeface="Ungkam"/>
                        </a:rPr>
                        <a:t>ma</a:t>
                      </a:r>
                      <a:r>
                        <a:rPr lang="en-US" sz="2000" u="none" strike="noStrike" dirty="0">
                          <a:solidFill>
                            <a:schemeClr val="tx1"/>
                          </a:solidFill>
                          <a:effectLst/>
                          <a:latin typeface="Ungkam"/>
                        </a:rPr>
                        <a:t>-</a:t>
                      </a:r>
                      <a:r>
                        <a:rPr lang="en-US" sz="2000" i="1" u="none" strike="noStrike" dirty="0">
                          <a:solidFill>
                            <a:schemeClr val="tx1"/>
                          </a:solidFill>
                          <a:effectLst/>
                          <a:latin typeface="Ungkam"/>
                        </a:rPr>
                        <a:t>a</a:t>
                      </a:r>
                      <a:r>
                        <a:rPr lang="en-US" sz="2000" dirty="0">
                          <a:solidFill>
                            <a:schemeClr val="tx1"/>
                          </a:solidFill>
                          <a:effectLst/>
                          <a:latin typeface="Ungkam"/>
                        </a:rPr>
                        <a:t> </a:t>
                      </a:r>
                      <a:r>
                        <a:rPr lang="en-US" sz="2000" i="1" u="none" strike="noStrike" dirty="0">
                          <a:solidFill>
                            <a:schemeClr val="tx1"/>
                          </a:solidFill>
                          <a:effectLst/>
                          <a:latin typeface="Ungkam"/>
                        </a:rPr>
                        <a:t>at</a:t>
                      </a:r>
                      <a:r>
                        <a:rPr lang="en-US" sz="2000" u="none" strike="noStrike" dirty="0">
                          <a:solidFill>
                            <a:schemeClr val="tx1"/>
                          </a:solidFill>
                          <a:effectLst/>
                          <a:latin typeface="Ungkam"/>
                        </a:rPr>
                        <a:t>-</a:t>
                      </a:r>
                      <a:r>
                        <a:rPr lang="en-US" sz="2000" i="1" u="none" strike="noStrike" dirty="0">
                          <a:solidFill>
                            <a:schemeClr val="tx1"/>
                          </a:solidFill>
                          <a:effectLst/>
                          <a:latin typeface="Ungkam"/>
                        </a:rPr>
                        <a:t>ta</a:t>
                      </a:r>
                      <a:r>
                        <a:rPr lang="en-US" sz="2000" i="0" u="none" strike="noStrike" baseline="30000" dirty="0">
                          <a:solidFill>
                            <a:schemeClr val="tx1"/>
                          </a:solidFill>
                          <a:effectLst/>
                          <a:latin typeface="Ungkam"/>
                        </a:rPr>
                        <a:t>*</a:t>
                      </a:r>
                      <a:r>
                        <a:rPr lang="en-US" sz="2000" u="none" strike="noStrike" dirty="0">
                          <a:solidFill>
                            <a:schemeClr val="tx1"/>
                          </a:solidFill>
                          <a:effectLst/>
                          <a:latin typeface="Ungkam"/>
                        </a:rPr>
                        <a:t>-[</a:t>
                      </a:r>
                      <a:r>
                        <a:rPr lang="en-US" sz="2000" i="1" u="none" strike="noStrike" dirty="0" err="1">
                          <a:solidFill>
                            <a:schemeClr val="tx1"/>
                          </a:solidFill>
                          <a:effectLst/>
                          <a:latin typeface="Ungkam"/>
                        </a:rPr>
                        <a:t>lak</a:t>
                      </a:r>
                      <a:r>
                        <a:rPr lang="en-US" sz="2000" dirty="0">
                          <a:solidFill>
                            <a:schemeClr val="tx1"/>
                          </a:solidFill>
                          <a:effectLst/>
                          <a:latin typeface="Ungkam"/>
                        </a:rPr>
                        <a:t> </a:t>
                      </a:r>
                      <a:r>
                        <a:rPr lang="en-US" sz="2000" i="1" u="none" strike="noStrike" dirty="0">
                          <a:solidFill>
                            <a:schemeClr val="tx1"/>
                          </a:solidFill>
                          <a:effectLst/>
                          <a:latin typeface="Ungkam"/>
                        </a:rPr>
                        <a:t>at</a:t>
                      </a:r>
                      <a:r>
                        <a:rPr lang="en-US" sz="2000" u="none" strike="noStrike" dirty="0">
                          <a:solidFill>
                            <a:schemeClr val="tx1"/>
                          </a:solidFill>
                          <a:effectLst/>
                          <a:latin typeface="Ungkam"/>
                        </a:rPr>
                        <a:t>]-</a:t>
                      </a:r>
                      <a:r>
                        <a:rPr lang="en-US" sz="2000" i="1" u="none" strike="noStrike" dirty="0" err="1">
                          <a:solidFill>
                            <a:schemeClr val="tx1"/>
                          </a:solidFill>
                          <a:effectLst/>
                          <a:latin typeface="Ungkam"/>
                        </a:rPr>
                        <a:t>tal</a:t>
                      </a:r>
                      <a:r>
                        <a:rPr lang="en-US" sz="2000" u="none" strike="noStrike" dirty="0">
                          <a:solidFill>
                            <a:schemeClr val="tx1"/>
                          </a:solidFill>
                          <a:effectLst/>
                          <a:latin typeface="Ungkam"/>
                        </a:rPr>
                        <a:t>-</a:t>
                      </a:r>
                      <a:r>
                        <a:rPr lang="en-US" sz="2000" i="1" u="none" strike="noStrike" dirty="0">
                          <a:solidFill>
                            <a:schemeClr val="tx1"/>
                          </a:solidFill>
                          <a:effectLst/>
                          <a:latin typeface="Ungkam"/>
                        </a:rPr>
                        <a:t>ka</a:t>
                      </a:r>
                      <a:endParaRPr lang="en-US" sz="2000" dirty="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a:txBody>
                    <a:bodyPr/>
                    <a:lstStyle/>
                    <a:p>
                      <a:pPr marL="0" marR="0" fontAlgn="t">
                        <a:spcBef>
                          <a:spcPts val="0"/>
                        </a:spcBef>
                        <a:spcAft>
                          <a:spcPts val="0"/>
                        </a:spcAft>
                      </a:pPr>
                      <a:endParaRPr lang="en-US" sz="800" dirty="0">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5418068"/>
                  </a:ext>
                </a:extLst>
              </a:tr>
              <a:tr h="367425">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4</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pt-BR" sz="2000" i="1" dirty="0">
                          <a:solidFill>
                            <a:schemeClr val="tx1"/>
                          </a:solidFill>
                          <a:effectLst/>
                          <a:latin typeface="Ungkam"/>
                        </a:rPr>
                        <a:t>šú</a:t>
                      </a:r>
                      <a:r>
                        <a:rPr lang="pt-BR" sz="2000" dirty="0">
                          <a:solidFill>
                            <a:schemeClr val="tx1"/>
                          </a:solidFill>
                          <a:effectLst/>
                          <a:latin typeface="Ungkam"/>
                        </a:rPr>
                        <a:t> 06-</a:t>
                      </a:r>
                      <a:r>
                        <a:rPr lang="pt-BR" sz="2000" i="1" dirty="0">
                          <a:solidFill>
                            <a:schemeClr val="tx1"/>
                          </a:solidFill>
                          <a:effectLst/>
                          <a:latin typeface="Ungkam"/>
                        </a:rPr>
                        <a:t>šú</a:t>
                      </a:r>
                      <a:r>
                        <a:rPr lang="pt-BR" sz="2000" dirty="0">
                          <a:solidFill>
                            <a:schemeClr val="tx1"/>
                          </a:solidFill>
                          <a:effectLst/>
                          <a:latin typeface="Ungkam"/>
                        </a:rPr>
                        <a:t> </a:t>
                      </a:r>
                      <a:r>
                        <a:rPr lang="pt-BR" sz="2000" i="1" u="none" strike="noStrike" dirty="0">
                          <a:solidFill>
                            <a:schemeClr val="tx1"/>
                          </a:solidFill>
                          <a:effectLst/>
                          <a:latin typeface="Ungkam"/>
                        </a:rPr>
                        <a:t>iq</a:t>
                      </a:r>
                      <a:r>
                        <a:rPr lang="pt-BR" sz="2000" u="none" strike="noStrike" dirty="0">
                          <a:solidFill>
                            <a:schemeClr val="tx1"/>
                          </a:solidFill>
                          <a:effectLst/>
                          <a:latin typeface="Ungkam"/>
                        </a:rPr>
                        <a:t>-[</a:t>
                      </a:r>
                      <a:r>
                        <a:rPr lang="pt-BR" sz="2000" i="1" u="none" strike="noStrike" dirty="0">
                          <a:solidFill>
                            <a:schemeClr val="tx1"/>
                          </a:solidFill>
                          <a:effectLst/>
                          <a:latin typeface="Ungkam"/>
                        </a:rPr>
                        <a:t>ṭi</a:t>
                      </a:r>
                      <a:r>
                        <a:rPr lang="pt-BR" sz="2000" u="none" strike="noStrike" dirty="0">
                          <a:solidFill>
                            <a:schemeClr val="tx1"/>
                          </a:solidFill>
                          <a:effectLst/>
                          <a:latin typeface="Ungkam"/>
                        </a:rPr>
                        <a:t>]-</a:t>
                      </a:r>
                      <a:r>
                        <a:rPr lang="pt-BR" sz="2000" i="1" u="none" strike="noStrike" dirty="0">
                          <a:solidFill>
                            <a:schemeClr val="tx1"/>
                          </a:solidFill>
                          <a:effectLst/>
                          <a:latin typeface="Ungkam"/>
                        </a:rPr>
                        <a:t>bi</a:t>
                      </a:r>
                      <a:r>
                        <a:rPr lang="pt-BR" sz="2000" dirty="0">
                          <a:solidFill>
                            <a:schemeClr val="tx1"/>
                          </a:solidFill>
                          <a:effectLst/>
                          <a:latin typeface="Ungkam"/>
                        </a:rPr>
                        <a:t> </a:t>
                      </a:r>
                      <a:r>
                        <a:rPr lang="pt-BR" sz="2000" i="1" u="none" strike="noStrike" dirty="0">
                          <a:solidFill>
                            <a:schemeClr val="tx1"/>
                          </a:solidFill>
                          <a:effectLst/>
                          <a:latin typeface="Ungkam"/>
                        </a:rPr>
                        <a:t>id</a:t>
                      </a:r>
                      <a:r>
                        <a:rPr lang="pt-BR" sz="2000" u="none" strike="noStrike" dirty="0">
                          <a:solidFill>
                            <a:schemeClr val="tx1"/>
                          </a:solidFill>
                          <a:effectLst/>
                          <a:latin typeface="Ungkam"/>
                        </a:rPr>
                        <a:t>—</a:t>
                      </a:r>
                      <a:r>
                        <a:rPr lang="pt-BR" sz="2000" i="1" u="none" strike="noStrike" dirty="0">
                          <a:solidFill>
                            <a:schemeClr val="tx1"/>
                          </a:solidFill>
                          <a:effectLst/>
                          <a:latin typeface="Ungkam"/>
                        </a:rPr>
                        <a:t>da</a:t>
                      </a:r>
                      <a:r>
                        <a:rPr lang="pt-BR" sz="2000" u="none" strike="noStrike" dirty="0">
                          <a:solidFill>
                            <a:schemeClr val="tx1"/>
                          </a:solidFill>
                          <a:effectLst/>
                          <a:latin typeface="Ungkam"/>
                        </a:rPr>
                        <a:t>-</a:t>
                      </a:r>
                      <a:r>
                        <a:rPr lang="pt-BR" sz="2000" i="1" u="none" strike="noStrike" dirty="0">
                          <a:solidFill>
                            <a:schemeClr val="tx1"/>
                          </a:solidFill>
                          <a:effectLst/>
                          <a:latin typeface="Ungkam"/>
                        </a:rPr>
                        <a:t>a</a:t>
                      </a:r>
                      <a:r>
                        <a:rPr lang="pt-BR" sz="2000" u="none" strike="noStrike" dirty="0">
                          <a:solidFill>
                            <a:schemeClr val="tx1"/>
                          </a:solidFill>
                          <a:effectLst/>
                          <a:latin typeface="Ungkam"/>
                        </a:rPr>
                        <a:t>-</a:t>
                      </a:r>
                      <a:r>
                        <a:rPr lang="pt-BR" sz="2000" i="1" u="none" strike="noStrike" dirty="0">
                          <a:solidFill>
                            <a:schemeClr val="tx1"/>
                          </a:solidFill>
                          <a:effectLst/>
                          <a:latin typeface="Ungkam"/>
                        </a:rPr>
                        <a:t>te</a:t>
                      </a:r>
                      <a:endParaRPr lang="pt-BR" sz="2000" dirty="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a:txBody>
                    <a:bodyPr/>
                    <a:lstStyle/>
                    <a:p>
                      <a:pPr marL="0" marR="0" fontAlgn="t">
                        <a:spcBef>
                          <a:spcPts val="0"/>
                        </a:spcBef>
                        <a:spcAft>
                          <a:spcPts val="0"/>
                        </a:spcAft>
                      </a:pPr>
                      <a:endParaRPr lang="en-US" sz="800" dirty="0">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9939774"/>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5</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da-DK" sz="2000" i="1" u="none" strike="noStrike">
                          <a:solidFill>
                            <a:schemeClr val="tx1"/>
                          </a:solidFill>
                          <a:effectLst/>
                          <a:latin typeface="Ungkam"/>
                        </a:rPr>
                        <a:t>ma</a:t>
                      </a:r>
                      <a:r>
                        <a:rPr lang="da-DK" sz="2000" u="none" strike="noStrike">
                          <a:solidFill>
                            <a:schemeClr val="tx1"/>
                          </a:solidFill>
                          <a:effectLst/>
                          <a:latin typeface="Ungkam"/>
                        </a:rPr>
                        <a:t>-</a:t>
                      </a:r>
                      <a:r>
                        <a:rPr lang="da-DK" sz="2000" i="1" u="none" strike="noStrike">
                          <a:solidFill>
                            <a:schemeClr val="tx1"/>
                          </a:solidFill>
                          <a:effectLst/>
                          <a:latin typeface="Ungkam"/>
                        </a:rPr>
                        <a:t>a</a:t>
                      </a:r>
                      <a:r>
                        <a:rPr lang="da-DK" sz="2000">
                          <a:solidFill>
                            <a:schemeClr val="tx1"/>
                          </a:solidFill>
                          <a:effectLst/>
                          <a:latin typeface="Ungkam"/>
                        </a:rPr>
                        <a:t> </a:t>
                      </a:r>
                      <a:r>
                        <a:rPr lang="da-DK" sz="2000" i="0" u="none" strike="noStrike">
                          <a:solidFill>
                            <a:schemeClr val="tx1"/>
                          </a:solidFill>
                          <a:effectLst/>
                          <a:latin typeface="arial" panose="020B0604020202020204" pitchFamily="34" charset="0"/>
                        </a:rPr>
                        <a:t>TA</a:t>
                      </a:r>
                      <a:r>
                        <a:rPr lang="da-DK" sz="2000" i="0" u="none" strike="noStrike" baseline="30000">
                          <a:solidFill>
                            <a:schemeClr val="tx1"/>
                          </a:solidFill>
                          <a:effectLst/>
                          <a:latin typeface="arial" panose="020B0604020202020204" pitchFamily="34" charset="0"/>
                        </a:rPr>
                        <a:t>v</a:t>
                      </a:r>
                      <a:r>
                        <a:rPr lang="da-DK" sz="2000">
                          <a:solidFill>
                            <a:schemeClr val="tx1"/>
                          </a:solidFill>
                          <a:effectLst/>
                          <a:latin typeface="Ungkam"/>
                        </a:rPr>
                        <a:t> </a:t>
                      </a:r>
                      <a:r>
                        <a:rPr lang="da-DK" sz="2000" i="0" u="none" strike="noStrike">
                          <a:solidFill>
                            <a:schemeClr val="tx1"/>
                          </a:solidFill>
                          <a:effectLst/>
                          <a:latin typeface="arial" panose="020B0604020202020204" pitchFamily="34" charset="0"/>
                        </a:rPr>
                        <a:t>UGU</a:t>
                      </a:r>
                      <a:r>
                        <a:rPr lang="da-DK" sz="2000">
                          <a:solidFill>
                            <a:schemeClr val="tx1"/>
                          </a:solidFill>
                          <a:effectLst/>
                          <a:latin typeface="Ungkam"/>
                        </a:rPr>
                        <a:t> </a:t>
                      </a:r>
                      <a:r>
                        <a:rPr lang="da-DK" sz="2000" i="0" u="none" strike="noStrike">
                          <a:solidFill>
                            <a:schemeClr val="tx1"/>
                          </a:solidFill>
                          <a:effectLst/>
                          <a:latin typeface="arial" panose="020B0604020202020204" pitchFamily="34" charset="0"/>
                        </a:rPr>
                        <a:t>GIŠ</a:t>
                      </a:r>
                      <a:r>
                        <a:rPr lang="da-DK" sz="2000" u="none" strike="noStrike">
                          <a:solidFill>
                            <a:schemeClr val="tx1"/>
                          </a:solidFill>
                          <a:effectLst/>
                          <a:latin typeface="Ungkam"/>
                        </a:rPr>
                        <a:t>.[</a:t>
                      </a:r>
                      <a:r>
                        <a:rPr lang="da-DK" sz="2000" i="1" u="none" strike="noStrike">
                          <a:solidFill>
                            <a:schemeClr val="tx1"/>
                          </a:solidFill>
                          <a:effectLst/>
                          <a:latin typeface="Ungkam"/>
                        </a:rPr>
                        <a:t>nàr</a:t>
                      </a:r>
                      <a:r>
                        <a:rPr lang="da-DK" sz="2000" u="none" strike="noStrike">
                          <a:solidFill>
                            <a:schemeClr val="tx1"/>
                          </a:solidFill>
                          <a:effectLst/>
                          <a:latin typeface="Ungkam"/>
                        </a:rPr>
                        <a:t>]-</a:t>
                      </a:r>
                      <a:r>
                        <a:rPr lang="da-DK" sz="2000" i="1" u="none" strike="noStrike">
                          <a:solidFill>
                            <a:schemeClr val="tx1"/>
                          </a:solidFill>
                          <a:effectLst/>
                          <a:latin typeface="Ungkam"/>
                        </a:rPr>
                        <a:t>an</a:t>
                      </a:r>
                      <a:r>
                        <a:rPr lang="da-DK" sz="2000" u="none" strike="noStrike">
                          <a:solidFill>
                            <a:schemeClr val="tx1"/>
                          </a:solidFill>
                          <a:effectLst/>
                          <a:latin typeface="Ungkam"/>
                        </a:rPr>
                        <a:t>-</a:t>
                      </a:r>
                      <a:r>
                        <a:rPr lang="da-DK" sz="2000" i="1" u="none" strike="noStrike">
                          <a:solidFill>
                            <a:schemeClr val="tx1"/>
                          </a:solidFill>
                          <a:effectLst/>
                          <a:latin typeface="Ungkam"/>
                        </a:rPr>
                        <a:t>ti</a:t>
                      </a:r>
                      <a:r>
                        <a:rPr lang="da-DK" sz="2000">
                          <a:solidFill>
                            <a:schemeClr val="tx1"/>
                          </a:solidFill>
                          <a:effectLst/>
                          <a:latin typeface="Ungkam"/>
                        </a:rPr>
                        <a:t> </a:t>
                      </a:r>
                      <a:r>
                        <a:rPr lang="da-DK" sz="2000" i="1" u="none" strike="noStrike">
                          <a:solidFill>
                            <a:schemeClr val="tx1"/>
                          </a:solidFill>
                          <a:effectLst/>
                          <a:latin typeface="Ungkam"/>
                        </a:rPr>
                        <a:t>at</a:t>
                      </a:r>
                      <a:r>
                        <a:rPr lang="da-DK" sz="2000" u="none" strike="noStrike">
                          <a:solidFill>
                            <a:schemeClr val="tx1"/>
                          </a:solidFill>
                          <a:effectLst/>
                          <a:latin typeface="Ungkam"/>
                        </a:rPr>
                        <a:t>-</a:t>
                      </a:r>
                      <a:r>
                        <a:rPr lang="da-DK" sz="2000" i="1" u="none" strike="noStrike">
                          <a:solidFill>
                            <a:schemeClr val="tx1"/>
                          </a:solidFill>
                          <a:effectLst/>
                          <a:latin typeface="Ungkam"/>
                        </a:rPr>
                        <a:t>tal</a:t>
                      </a:r>
                      <a:r>
                        <a:rPr lang="da-DK" sz="2000" u="none" strike="noStrike">
                          <a:solidFill>
                            <a:schemeClr val="tx1"/>
                          </a:solidFill>
                          <a:effectLst/>
                          <a:latin typeface="Ungkam"/>
                        </a:rPr>
                        <a:t>-</a:t>
                      </a:r>
                      <a:r>
                        <a:rPr lang="da-DK" sz="2000" i="1" u="none" strike="noStrike">
                          <a:solidFill>
                            <a:schemeClr val="tx1"/>
                          </a:solidFill>
                          <a:effectLst/>
                          <a:latin typeface="Ungkam"/>
                        </a:rPr>
                        <a:t>ka</a:t>
                      </a:r>
                      <a:endParaRPr lang="da-DK"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rowSpan="3">
                  <a:txBody>
                    <a:bodyPr/>
                    <a:lstStyle/>
                    <a:p>
                      <a:pPr marL="0" marR="0" fontAlgn="t">
                        <a:spcBef>
                          <a:spcPts val="0"/>
                        </a:spcBef>
                        <a:spcAft>
                          <a:spcPts val="0"/>
                        </a:spcAft>
                      </a:pPr>
                      <a:endParaRPr lang="en-US" sz="800" dirty="0">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7095322"/>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6</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it-IT" sz="2000" i="1" u="none" strike="noStrike">
                          <a:solidFill>
                            <a:schemeClr val="tx1"/>
                          </a:solidFill>
                          <a:effectLst/>
                          <a:latin typeface="Ungkam"/>
                        </a:rPr>
                        <a:t>ma</a:t>
                      </a:r>
                      <a:r>
                        <a:rPr lang="it-IT" sz="2000" u="none" strike="noStrike">
                          <a:solidFill>
                            <a:schemeClr val="tx1"/>
                          </a:solidFill>
                          <a:effectLst/>
                          <a:latin typeface="Ungkam"/>
                        </a:rPr>
                        <a:t>-</a:t>
                      </a:r>
                      <a:r>
                        <a:rPr lang="it-IT" sz="2000" i="1" u="none" strike="noStrike">
                          <a:solidFill>
                            <a:schemeClr val="tx1"/>
                          </a:solidFill>
                          <a:effectLst/>
                          <a:latin typeface="Ungkam"/>
                        </a:rPr>
                        <a:t>a</a:t>
                      </a:r>
                      <a:r>
                        <a:rPr lang="it-IT" sz="2000">
                          <a:solidFill>
                            <a:schemeClr val="tx1"/>
                          </a:solidFill>
                          <a:effectLst/>
                          <a:latin typeface="Ungkam"/>
                        </a:rPr>
                        <a:t> </a:t>
                      </a:r>
                      <a:r>
                        <a:rPr lang="it-IT" sz="2000" i="0" u="none" strike="noStrike">
                          <a:solidFill>
                            <a:schemeClr val="tx1"/>
                          </a:solidFill>
                          <a:effectLst/>
                          <a:latin typeface="arial" panose="020B0604020202020204" pitchFamily="34" charset="0"/>
                        </a:rPr>
                        <a:t>MUŠ</a:t>
                      </a:r>
                      <a:r>
                        <a:rPr lang="it-IT" sz="2000">
                          <a:solidFill>
                            <a:schemeClr val="tx1"/>
                          </a:solidFill>
                          <a:effectLst/>
                          <a:latin typeface="Ungkam"/>
                        </a:rPr>
                        <a:t> </a:t>
                      </a:r>
                      <a:r>
                        <a:rPr lang="it-IT" sz="2000" i="1" u="none" strike="noStrike">
                          <a:solidFill>
                            <a:schemeClr val="tx1"/>
                          </a:solidFill>
                          <a:effectLst/>
                          <a:latin typeface="Ungkam"/>
                        </a:rPr>
                        <a:t>ša</a:t>
                      </a:r>
                      <a:r>
                        <a:rPr lang="it-IT" sz="2000">
                          <a:solidFill>
                            <a:schemeClr val="tx1"/>
                          </a:solidFill>
                          <a:effectLst/>
                          <a:latin typeface="Ungkam"/>
                        </a:rPr>
                        <a:t> </a:t>
                      </a:r>
                      <a:r>
                        <a:rPr lang="it-IT" sz="2000" i="1" u="none" strike="noStrike">
                          <a:solidFill>
                            <a:schemeClr val="tx1"/>
                          </a:solidFill>
                          <a:effectLst/>
                          <a:latin typeface="Ungkam"/>
                        </a:rPr>
                        <a:t>ina</a:t>
                      </a:r>
                      <a:r>
                        <a:rPr lang="it-IT" sz="2000">
                          <a:solidFill>
                            <a:schemeClr val="tx1"/>
                          </a:solidFill>
                          <a:effectLst/>
                          <a:latin typeface="Ungkam"/>
                        </a:rPr>
                        <a:t> </a:t>
                      </a:r>
                      <a:r>
                        <a:rPr lang="it-IT" sz="2000" i="0" u="none" strike="noStrike">
                          <a:solidFill>
                            <a:schemeClr val="tx1"/>
                          </a:solidFill>
                          <a:effectLst/>
                          <a:latin typeface="arial" panose="020B0604020202020204" pitchFamily="34" charset="0"/>
                        </a:rPr>
                        <a:t>ŠÀ</a:t>
                      </a:r>
                      <a:r>
                        <a:rPr lang="it-IT" sz="2000" u="none" strike="noStrike">
                          <a:solidFill>
                            <a:schemeClr val="tx1"/>
                          </a:solidFill>
                          <a:effectLst/>
                          <a:latin typeface="Ungkam"/>
                        </a:rPr>
                        <a:t>-</a:t>
                      </a:r>
                      <a:r>
                        <a:rPr lang="it-IT" sz="2000" i="1" u="none" strike="noStrike">
                          <a:solidFill>
                            <a:schemeClr val="tx1"/>
                          </a:solidFill>
                          <a:effectLst/>
                          <a:latin typeface="Ungkam"/>
                        </a:rPr>
                        <a:t>bi</a:t>
                      </a:r>
                      <a:r>
                        <a:rPr lang="it-IT" sz="2000" u="none" strike="noStrike">
                          <a:solidFill>
                            <a:schemeClr val="tx1"/>
                          </a:solidFill>
                          <a:effectLst/>
                          <a:latin typeface="Ungkam"/>
                        </a:rPr>
                        <a:t>-</a:t>
                      </a:r>
                      <a:r>
                        <a:rPr lang="it-IT" sz="2000" i="1" u="none" strike="noStrike">
                          <a:solidFill>
                            <a:schemeClr val="tx1"/>
                          </a:solidFill>
                          <a:effectLst/>
                          <a:latin typeface="Ungkam"/>
                        </a:rPr>
                        <a:t>šá</a:t>
                      </a:r>
                      <a:r>
                        <a:rPr lang="it-IT" sz="2000">
                          <a:solidFill>
                            <a:schemeClr val="tx1"/>
                          </a:solidFill>
                          <a:effectLst/>
                          <a:latin typeface="Ungkam"/>
                        </a:rPr>
                        <a:t> </a:t>
                      </a:r>
                      <a:r>
                        <a:rPr lang="it-IT" sz="2000" i="1" u="none" strike="noStrike">
                          <a:solidFill>
                            <a:schemeClr val="tx1"/>
                          </a:solidFill>
                          <a:effectLst/>
                          <a:latin typeface="Ungkam"/>
                        </a:rPr>
                        <a:t>as</a:t>
                      </a:r>
                      <a:r>
                        <a:rPr lang="it-IT" sz="2000" u="none" strike="noStrike">
                          <a:solidFill>
                            <a:schemeClr val="tx1"/>
                          </a:solidFill>
                          <a:effectLst/>
                          <a:latin typeface="Ungkam"/>
                        </a:rPr>
                        <a:t>-</a:t>
                      </a:r>
                      <a:r>
                        <a:rPr lang="it-IT" sz="2000" i="1" u="none" strike="noStrike">
                          <a:solidFill>
                            <a:schemeClr val="tx1"/>
                          </a:solidFill>
                          <a:effectLst/>
                          <a:latin typeface="Ungkam"/>
                        </a:rPr>
                        <a:t>sa</a:t>
                      </a:r>
                      <a:r>
                        <a:rPr lang="it-IT" sz="2000" u="none" strike="noStrike">
                          <a:solidFill>
                            <a:schemeClr val="tx1"/>
                          </a:solidFill>
                          <a:effectLst/>
                          <a:latin typeface="Ungkam"/>
                        </a:rPr>
                        <a:t>-</a:t>
                      </a:r>
                      <a:r>
                        <a:rPr lang="it-IT" sz="2000" i="1" u="none" strike="noStrike">
                          <a:solidFill>
                            <a:schemeClr val="tx1"/>
                          </a:solidFill>
                          <a:effectLst/>
                          <a:latin typeface="Ungkam"/>
                        </a:rPr>
                        <a:t>ad</a:t>
                      </a:r>
                      <a:r>
                        <a:rPr lang="it-IT" sz="2000" u="none" strike="noStrike">
                          <a:solidFill>
                            <a:schemeClr val="tx1"/>
                          </a:solidFill>
                          <a:effectLst/>
                          <a:latin typeface="Ungkam"/>
                        </a:rPr>
                        <a:t>-</a:t>
                      </a:r>
                      <a:r>
                        <a:rPr lang="it-IT" sz="2000" i="1" u="none" strike="noStrike">
                          <a:solidFill>
                            <a:schemeClr val="tx1"/>
                          </a:solidFill>
                          <a:effectLst/>
                          <a:latin typeface="Ungkam"/>
                        </a:rPr>
                        <a:t>da</a:t>
                      </a:r>
                      <a:endParaRPr lang="it-IT"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129893945"/>
                  </a:ext>
                </a:extLst>
              </a:tr>
              <a:tr h="262447">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7</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en-US" sz="2000" i="1" u="none" strike="noStrike">
                          <a:solidFill>
                            <a:schemeClr val="tx1"/>
                          </a:solidFill>
                          <a:effectLst/>
                          <a:latin typeface="Ungkam"/>
                        </a:rPr>
                        <a:t>ab</a:t>
                      </a:r>
                      <a:r>
                        <a:rPr lang="en-US" sz="2000" u="none" strike="noStrike">
                          <a:solidFill>
                            <a:schemeClr val="tx1"/>
                          </a:solidFill>
                          <a:effectLst/>
                          <a:latin typeface="Ungkam"/>
                        </a:rPr>
                        <a:t>-</a:t>
                      </a:r>
                      <a:r>
                        <a:rPr lang="en-US" sz="2000" i="1" u="none" strike="noStrike">
                          <a:solidFill>
                            <a:schemeClr val="tx1"/>
                          </a:solidFill>
                          <a:effectLst/>
                          <a:latin typeface="Ungkam"/>
                        </a:rPr>
                        <a:t>ta</a:t>
                      </a:r>
                      <a:r>
                        <a:rPr lang="en-US" sz="2000" u="none" strike="noStrike">
                          <a:solidFill>
                            <a:schemeClr val="tx1"/>
                          </a:solidFill>
                          <a:effectLst/>
                          <a:latin typeface="Ungkam"/>
                        </a:rPr>
                        <a:t>-</a:t>
                      </a:r>
                      <a:r>
                        <a:rPr lang="en-US" sz="2000" i="1" u="none" strike="noStrike">
                          <a:solidFill>
                            <a:schemeClr val="tx1"/>
                          </a:solidFill>
                          <a:effectLst/>
                          <a:latin typeface="Ungkam"/>
                        </a:rPr>
                        <a:t>taq</a:t>
                      </a:r>
                      <a:r>
                        <a:rPr lang="en-US" sz="2000">
                          <a:solidFill>
                            <a:schemeClr val="tx1"/>
                          </a:solidFill>
                          <a:effectLst/>
                          <a:latin typeface="Ungkam"/>
                        </a:rPr>
                        <a:t> </a:t>
                      </a:r>
                      <a:r>
                        <a:rPr lang="en-US" sz="2000" i="1" u="none" strike="noStrike">
                          <a:solidFill>
                            <a:schemeClr val="tx1"/>
                          </a:solidFill>
                          <a:effectLst/>
                          <a:latin typeface="Ungkam"/>
                        </a:rPr>
                        <a:t>ù</a:t>
                      </a:r>
                      <a:r>
                        <a:rPr lang="en-US" sz="2000">
                          <a:solidFill>
                            <a:schemeClr val="tx1"/>
                          </a:solidFill>
                          <a:effectLst/>
                          <a:latin typeface="Ungkam"/>
                        </a:rPr>
                        <a:t> </a:t>
                      </a:r>
                      <a:r>
                        <a:rPr lang="en-US" sz="2000" i="1" u="none" strike="noStrike">
                          <a:solidFill>
                            <a:schemeClr val="tx1"/>
                          </a:solidFill>
                          <a:effectLst/>
                          <a:latin typeface="Ungkam"/>
                        </a:rPr>
                        <a:t>ma</a:t>
                      </a:r>
                      <a:r>
                        <a:rPr lang="en-US" sz="2000" u="none" strike="noStrike">
                          <a:solidFill>
                            <a:schemeClr val="tx1"/>
                          </a:solidFill>
                          <a:effectLst/>
                          <a:latin typeface="Ungkam"/>
                        </a:rPr>
                        <a:t>-</a:t>
                      </a:r>
                      <a:r>
                        <a:rPr lang="en-US" sz="2000" i="1" u="none" strike="noStrike">
                          <a:solidFill>
                            <a:schemeClr val="tx1"/>
                          </a:solidFill>
                          <a:effectLst/>
                          <a:latin typeface="Ungkam"/>
                        </a:rPr>
                        <a:t>a</a:t>
                      </a:r>
                      <a:r>
                        <a:rPr lang="en-US" sz="2000">
                          <a:solidFill>
                            <a:schemeClr val="tx1"/>
                          </a:solidFill>
                          <a:effectLst/>
                          <a:latin typeface="Ungkam"/>
                        </a:rPr>
                        <a:t> </a:t>
                      </a:r>
                      <a:r>
                        <a:rPr lang="en-US" sz="2000" i="0" u="none" strike="noStrike">
                          <a:solidFill>
                            <a:schemeClr val="tx1"/>
                          </a:solidFill>
                          <a:effectLst/>
                          <a:latin typeface="arial" panose="020B0604020202020204" pitchFamily="34" charset="0"/>
                        </a:rPr>
                        <a:t>GIŠ</a:t>
                      </a:r>
                      <a:r>
                        <a:rPr lang="en-US" sz="2000" u="none" strike="noStrike">
                          <a:solidFill>
                            <a:schemeClr val="tx1"/>
                          </a:solidFill>
                          <a:effectLst/>
                          <a:latin typeface="Ungkam"/>
                        </a:rPr>
                        <a:t>.</a:t>
                      </a:r>
                      <a:r>
                        <a:rPr lang="en-US" sz="2000" i="1" u="none" strike="noStrike">
                          <a:solidFill>
                            <a:schemeClr val="tx1"/>
                          </a:solidFill>
                          <a:effectLst/>
                          <a:latin typeface="Ungkam"/>
                        </a:rPr>
                        <a:t>nàr</a:t>
                      </a:r>
                      <a:r>
                        <a:rPr lang="en-US" sz="2000" u="none" strike="noStrike">
                          <a:solidFill>
                            <a:schemeClr val="tx1"/>
                          </a:solidFill>
                          <a:effectLst/>
                          <a:latin typeface="Ungkam"/>
                        </a:rPr>
                        <a:t>-</a:t>
                      </a:r>
                      <a:r>
                        <a:rPr lang="en-US" sz="2000" i="1" u="none" strike="noStrike">
                          <a:solidFill>
                            <a:schemeClr val="tx1"/>
                          </a:solidFill>
                          <a:effectLst/>
                          <a:latin typeface="Ungkam"/>
                        </a:rPr>
                        <a:t>an</a:t>
                      </a:r>
                      <a:r>
                        <a:rPr lang="en-US" sz="2000" u="none" strike="noStrike">
                          <a:solidFill>
                            <a:schemeClr val="tx1"/>
                          </a:solidFill>
                          <a:effectLst/>
                          <a:latin typeface="Ungkam"/>
                        </a:rPr>
                        <a:t>-</a:t>
                      </a:r>
                      <a:r>
                        <a:rPr lang="en-US" sz="2000" i="1" u="none" strike="noStrike">
                          <a:solidFill>
                            <a:schemeClr val="tx1"/>
                          </a:solidFill>
                          <a:effectLst/>
                          <a:latin typeface="Ungkam"/>
                        </a:rPr>
                        <a:t>tu</a:t>
                      </a:r>
                      <a:endParaRPr lang="en-US"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69916748"/>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o 8</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en-US" sz="2000" i="1" u="none" strike="noStrike">
                          <a:solidFill>
                            <a:schemeClr val="tx1"/>
                          </a:solidFill>
                          <a:effectLst/>
                          <a:latin typeface="Ungkam"/>
                        </a:rPr>
                        <a:t>aḫ</a:t>
                      </a:r>
                      <a:r>
                        <a:rPr lang="en-US" sz="2000" u="none" strike="noStrike">
                          <a:solidFill>
                            <a:schemeClr val="tx1"/>
                          </a:solidFill>
                          <a:effectLst/>
                          <a:latin typeface="Ungkam"/>
                        </a:rPr>
                        <a:t>-</a:t>
                      </a:r>
                      <a:r>
                        <a:rPr lang="en-US" sz="2000" i="1" u="none" strike="noStrike">
                          <a:solidFill>
                            <a:schemeClr val="tx1"/>
                          </a:solidFill>
                          <a:effectLst/>
                          <a:latin typeface="Ungkam"/>
                        </a:rPr>
                        <a:t>te</a:t>
                      </a:r>
                      <a:r>
                        <a:rPr lang="en-US" sz="2000" u="none" strike="noStrike">
                          <a:solidFill>
                            <a:schemeClr val="tx1"/>
                          </a:solidFill>
                          <a:effectLst/>
                          <a:latin typeface="Ungkam"/>
                        </a:rPr>
                        <a:t>-</a:t>
                      </a:r>
                      <a:r>
                        <a:rPr lang="en-US" sz="2000" i="1" u="none" strike="noStrike">
                          <a:solidFill>
                            <a:schemeClr val="tx1"/>
                          </a:solidFill>
                          <a:effectLst/>
                          <a:latin typeface="Ungkam"/>
                        </a:rPr>
                        <a:t>pi</a:t>
                      </a:r>
                      <a:r>
                        <a:rPr lang="en-US" sz="2000">
                          <a:solidFill>
                            <a:schemeClr val="tx1"/>
                          </a:solidFill>
                          <a:effectLst/>
                          <a:latin typeface="Ungkam"/>
                        </a:rPr>
                        <a:t> </a:t>
                      </a:r>
                      <a:r>
                        <a:rPr lang="en-US" sz="2000" i="1" u="none" strike="noStrike">
                          <a:solidFill>
                            <a:schemeClr val="tx1"/>
                          </a:solidFill>
                          <a:effectLst/>
                          <a:latin typeface="Ungkam"/>
                        </a:rPr>
                        <a:t>ù</a:t>
                      </a:r>
                      <a:r>
                        <a:rPr lang="en-US" sz="2000">
                          <a:solidFill>
                            <a:schemeClr val="tx1"/>
                          </a:solidFill>
                          <a:effectLst/>
                          <a:latin typeface="Ungkam"/>
                        </a:rPr>
                        <a:t> </a:t>
                      </a:r>
                      <a:r>
                        <a:rPr lang="en-US" sz="2000" i="1" u="none" strike="noStrike">
                          <a:solidFill>
                            <a:schemeClr val="tx1"/>
                          </a:solidFill>
                          <a:effectLst/>
                          <a:latin typeface="Ungkam"/>
                        </a:rPr>
                        <a:t>ma</a:t>
                      </a:r>
                      <a:r>
                        <a:rPr lang="en-US" sz="2000" u="none" strike="noStrike">
                          <a:solidFill>
                            <a:schemeClr val="tx1"/>
                          </a:solidFill>
                          <a:effectLst/>
                          <a:latin typeface="Ungkam"/>
                        </a:rPr>
                        <a:t>-</a:t>
                      </a:r>
                      <a:r>
                        <a:rPr lang="en-US" sz="2000" i="1" u="none" strike="noStrike">
                          <a:solidFill>
                            <a:schemeClr val="tx1"/>
                          </a:solidFill>
                          <a:effectLst/>
                          <a:latin typeface="Ungkam"/>
                        </a:rPr>
                        <a:t>a</a:t>
                      </a:r>
                      <a:r>
                        <a:rPr lang="en-US" sz="2000">
                          <a:solidFill>
                            <a:schemeClr val="tx1"/>
                          </a:solidFill>
                          <a:effectLst/>
                          <a:latin typeface="Ungkam"/>
                        </a:rPr>
                        <a:t> </a:t>
                      </a:r>
                      <a:r>
                        <a:rPr lang="en-US" sz="2000" i="0" u="none" strike="noStrike">
                          <a:solidFill>
                            <a:schemeClr val="tx1"/>
                          </a:solidFill>
                          <a:effectLst/>
                          <a:latin typeface="arial" panose="020B0604020202020204" pitchFamily="34" charset="0"/>
                        </a:rPr>
                        <a:t>KUR</a:t>
                      </a:r>
                      <a:r>
                        <a:rPr lang="en-US" sz="2000" u="none" strike="noStrike">
                          <a:solidFill>
                            <a:schemeClr val="tx1"/>
                          </a:solidFill>
                          <a:effectLst/>
                          <a:latin typeface="Ungkam"/>
                        </a:rPr>
                        <a:t>.</a:t>
                      </a:r>
                      <a:r>
                        <a:rPr lang="en-US" sz="2000" i="0" u="none" strike="noStrike">
                          <a:solidFill>
                            <a:schemeClr val="tx1"/>
                          </a:solidFill>
                          <a:effectLst/>
                          <a:latin typeface="arial" panose="020B0604020202020204" pitchFamily="34" charset="0"/>
                        </a:rPr>
                        <a:t>NIM</a:t>
                      </a:r>
                      <a:r>
                        <a:rPr lang="en-US" sz="2000" u="none" strike="noStrike">
                          <a:solidFill>
                            <a:schemeClr val="tx1"/>
                          </a:solidFill>
                          <a:effectLst/>
                          <a:latin typeface="Ungkam"/>
                        </a:rPr>
                        <a:t>.</a:t>
                      </a:r>
                      <a:r>
                        <a:rPr lang="en-US" sz="2000" i="0" u="none" strike="noStrike">
                          <a:solidFill>
                            <a:schemeClr val="tx1"/>
                          </a:solidFill>
                          <a:effectLst/>
                          <a:latin typeface="arial" panose="020B0604020202020204" pitchFamily="34" charset="0"/>
                        </a:rPr>
                        <a:t>MA</a:t>
                      </a:r>
                      <a:r>
                        <a:rPr lang="en-US" sz="2000" u="none" strike="noStrike">
                          <a:solidFill>
                            <a:schemeClr val="tx1"/>
                          </a:solidFill>
                          <a:effectLst/>
                          <a:latin typeface="Ungkam"/>
                        </a:rPr>
                        <a:t>.</a:t>
                      </a:r>
                      <a:r>
                        <a:rPr lang="en-US" sz="2000" i="0" u="none" strike="noStrike">
                          <a:solidFill>
                            <a:schemeClr val="tx1"/>
                          </a:solidFill>
                          <a:effectLst/>
                          <a:latin typeface="arial" panose="020B0604020202020204" pitchFamily="34" charset="0"/>
                        </a:rPr>
                        <a:t>KI</a:t>
                      </a:r>
                      <a:endParaRPr lang="en-US"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rowSpan="6">
                  <a:txBody>
                    <a:bodyPr/>
                    <a:lstStyle/>
                    <a:p>
                      <a:pPr marL="0" marR="0" fontAlgn="t">
                        <a:spcBef>
                          <a:spcPts val="0"/>
                        </a:spcBef>
                        <a:spcAft>
                          <a:spcPts val="0"/>
                        </a:spcAft>
                      </a:pPr>
                      <a:endParaRPr lang="en-US" sz="800" dirty="0">
                        <a:effectLst/>
                      </a:endParaRPr>
                    </a:p>
                  </a:txBody>
                  <a:tcPr marL="38832" marR="38832" marT="19416" marB="19416" anchor="ctr">
                    <a:lnL w="15240" cap="flat" cmpd="sng" algn="ctr">
                      <a:solidFill>
                        <a:srgbClr val="777777"/>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4457426"/>
                  </a:ext>
                </a:extLst>
              </a:tr>
              <a:tr h="217289">
                <a:tc>
                  <a:txBody>
                    <a:bodyPr/>
                    <a:lstStyle/>
                    <a:p>
                      <a:endParaRPr lang="en-US" sz="2000">
                        <a:solidFill>
                          <a:schemeClr val="tx1"/>
                        </a:solidFill>
                      </a:endParaRPr>
                    </a:p>
                  </a:txBody>
                  <a:tcPr marL="38832" marR="38832" marT="19416" marB="19416">
                    <a:lnT>
                      <a:noFill/>
                    </a:lnT>
                  </a:tcPr>
                </a:tc>
                <a:tc>
                  <a:txBody>
                    <a:bodyPr/>
                    <a:lstStyle/>
                    <a:p>
                      <a:endParaRPr lang="en-US" sz="2000">
                        <a:solidFill>
                          <a:schemeClr val="tx1"/>
                        </a:solidFill>
                      </a:endParaRPr>
                    </a:p>
                  </a:txBody>
                  <a:tcPr marL="38832" marR="38832" marT="19416" marB="19416">
                    <a:lnR w="15240" cap="flat" cmpd="sng" algn="ctr">
                      <a:solidFill>
                        <a:srgbClr val="777777"/>
                      </a:solidFill>
                      <a:prstDash val="solid"/>
                      <a:round/>
                      <a:headEnd type="none" w="med" len="med"/>
                      <a:tailEnd type="none" w="med" len="med"/>
                    </a:lnR>
                    <a:lnT>
                      <a:noFill/>
                    </a:lnT>
                  </a:tcPr>
                </a:tc>
                <a:tc vMerge="1">
                  <a:txBody>
                    <a:bodyPr/>
                    <a:lstStyle/>
                    <a:p>
                      <a:endParaRPr lang="en-US"/>
                    </a:p>
                  </a:txBody>
                  <a:tcPr/>
                </a:tc>
                <a:extLst>
                  <a:ext uri="{0D108BD9-81ED-4DB2-BD59-A6C34878D82A}">
                    <a16:rowId xmlns:a16="http://schemas.microsoft.com/office/drawing/2014/main" val="268133849"/>
                  </a:ext>
                </a:extLst>
              </a:tr>
              <a:tr h="367425">
                <a:tc>
                  <a:txBody>
                    <a:bodyPr/>
                    <a:lstStyle/>
                    <a:p>
                      <a:pPr marL="0" marR="0" algn="r">
                        <a:spcBef>
                          <a:spcPts val="0"/>
                        </a:spcBef>
                        <a:spcAft>
                          <a:spcPts val="0"/>
                        </a:spcAft>
                      </a:pPr>
                      <a:r>
                        <a:rPr lang="en-US" sz="2000" u="none" strike="noStrike" dirty="0">
                          <a:solidFill>
                            <a:schemeClr val="tx1"/>
                          </a:solidFill>
                          <a:effectLst/>
                          <a:latin typeface="arial" panose="020B0604020202020204" pitchFamily="34" charset="0"/>
                        </a:rPr>
                        <a:t>o 9</a:t>
                      </a:r>
                      <a:endParaRPr lang="en-US" sz="2000" dirty="0">
                        <a:solidFill>
                          <a:schemeClr val="tx1"/>
                        </a:solidFill>
                        <a:effectLst/>
                      </a:endParaRPr>
                    </a:p>
                  </a:txBody>
                  <a:tcPr marL="38832" marR="38832" marT="19416" marB="19416" anchor="ctr">
                    <a:lnL>
                      <a:noFill/>
                    </a:lnL>
                    <a:lnR>
                      <a:noFill/>
                    </a:lnR>
                    <a:lnB>
                      <a:noFill/>
                    </a:lnB>
                  </a:tcPr>
                </a:tc>
                <a:tc>
                  <a:txBody>
                    <a:bodyPr/>
                    <a:lstStyle/>
                    <a:p>
                      <a:pPr marL="0" marR="0" fontAlgn="t">
                        <a:spcBef>
                          <a:spcPts val="0"/>
                        </a:spcBef>
                        <a:spcAft>
                          <a:spcPts val="0"/>
                        </a:spcAft>
                      </a:pPr>
                      <a:r>
                        <a:rPr lang="en-US" sz="2000" i="1" u="none" strike="noStrike">
                          <a:solidFill>
                            <a:schemeClr val="tx1"/>
                          </a:solidFill>
                          <a:effectLst/>
                          <a:latin typeface="Ungkam"/>
                        </a:rPr>
                        <a:t>a</a:t>
                      </a:r>
                      <a:r>
                        <a:rPr lang="en-US" sz="2000" u="none" strike="noStrike">
                          <a:solidFill>
                            <a:schemeClr val="tx1"/>
                          </a:solidFill>
                          <a:effectLst/>
                          <a:latin typeface="Ungkam"/>
                        </a:rPr>
                        <a:t>-</a:t>
                      </a:r>
                      <a:r>
                        <a:rPr lang="en-US" sz="2000" i="1" u="none" strike="noStrike">
                          <a:solidFill>
                            <a:schemeClr val="tx1"/>
                          </a:solidFill>
                          <a:effectLst/>
                          <a:latin typeface="Ungkam"/>
                        </a:rPr>
                        <a:t>ḫap</a:t>
                      </a:r>
                      <a:r>
                        <a:rPr lang="en-US" sz="2000" u="none" strike="noStrike">
                          <a:solidFill>
                            <a:schemeClr val="tx1"/>
                          </a:solidFill>
                          <a:effectLst/>
                          <a:latin typeface="Ungkam"/>
                        </a:rPr>
                        <a:t>-</a:t>
                      </a:r>
                      <a:r>
                        <a:rPr lang="en-US" sz="2000" i="1" u="none" strike="noStrike">
                          <a:solidFill>
                            <a:schemeClr val="tx1"/>
                          </a:solidFill>
                          <a:effectLst/>
                          <a:latin typeface="Ungkam"/>
                        </a:rPr>
                        <a:t>pi</a:t>
                      </a:r>
                      <a:r>
                        <a:rPr lang="en-US" sz="2000">
                          <a:solidFill>
                            <a:schemeClr val="tx1"/>
                          </a:solidFill>
                          <a:effectLst/>
                          <a:latin typeface="Ungkam"/>
                        </a:rPr>
                        <a:t> :. </a:t>
                      </a:r>
                      <a:r>
                        <a:rPr lang="en-US" sz="2000" i="1">
                          <a:solidFill>
                            <a:schemeClr val="tx1"/>
                          </a:solidFill>
                          <a:effectLst/>
                          <a:latin typeface="Ungkam"/>
                        </a:rPr>
                        <a:t>o</a:t>
                      </a:r>
                      <a:r>
                        <a:rPr lang="en-US" sz="2000" i="0" baseline="30000">
                          <a:solidFill>
                            <a:schemeClr val="tx1"/>
                          </a:solidFill>
                          <a:effectLst/>
                          <a:latin typeface="Ungkam"/>
                        </a:rPr>
                        <a:t>*</a:t>
                      </a:r>
                      <a:r>
                        <a:rPr lang="en-US" sz="2000">
                          <a:solidFill>
                            <a:schemeClr val="tx1"/>
                          </a:solidFill>
                          <a:effectLst/>
                          <a:latin typeface="Ungkam"/>
                        </a:rPr>
                        <a:t> </a:t>
                      </a:r>
                      <a:r>
                        <a:rPr lang="en-US" sz="2000" i="0" u="none" strike="noStrike">
                          <a:solidFill>
                            <a:schemeClr val="tx1"/>
                          </a:solidFill>
                          <a:effectLst/>
                          <a:latin typeface="arial" panose="020B0604020202020204" pitchFamily="34" charset="0"/>
                        </a:rPr>
                        <a:t>Á</a:t>
                      </a:r>
                      <a:r>
                        <a:rPr lang="en-US" sz="2000" u="none" strike="noStrike">
                          <a:solidFill>
                            <a:schemeClr val="tx1"/>
                          </a:solidFill>
                          <a:effectLst/>
                          <a:latin typeface="Ungkam"/>
                        </a:rPr>
                        <a:t>.2-</a:t>
                      </a:r>
                      <a:r>
                        <a:rPr lang="en-US" sz="2000" i="0" u="none" strike="noStrike">
                          <a:solidFill>
                            <a:schemeClr val="tx1"/>
                          </a:solidFill>
                          <a:effectLst/>
                          <a:latin typeface="arial" panose="020B0604020202020204" pitchFamily="34" charset="0"/>
                        </a:rPr>
                        <a:t>MEŠ</a:t>
                      </a:r>
                      <a:r>
                        <a:rPr lang="en-US" sz="2000" u="none" strike="noStrike">
                          <a:solidFill>
                            <a:schemeClr val="tx1"/>
                          </a:solidFill>
                          <a:effectLst/>
                          <a:latin typeface="Ungkam"/>
                        </a:rPr>
                        <a:t>-</a:t>
                      </a:r>
                      <a:r>
                        <a:rPr lang="en-US" sz="2000" i="1" u="none" strike="noStrike">
                          <a:solidFill>
                            <a:schemeClr val="tx1"/>
                          </a:solidFill>
                          <a:effectLst/>
                          <a:latin typeface="Ungkam"/>
                        </a:rPr>
                        <a:t>šú</a:t>
                      </a:r>
                      <a:r>
                        <a:rPr lang="en-US" sz="2000">
                          <a:solidFill>
                            <a:schemeClr val="tx1"/>
                          </a:solidFill>
                          <a:effectLst/>
                          <a:latin typeface="Ungkam"/>
                        </a:rPr>
                        <a:t> </a:t>
                      </a:r>
                      <a:r>
                        <a:rPr lang="en-US" sz="2000" i="0" u="none" strike="noStrike">
                          <a:solidFill>
                            <a:schemeClr val="tx1"/>
                          </a:solidFill>
                          <a:effectLst/>
                          <a:latin typeface="arial" panose="020B0604020202020204" pitchFamily="34" charset="0"/>
                        </a:rPr>
                        <a:t>TA</a:t>
                      </a:r>
                      <a:r>
                        <a:rPr lang="en-US" sz="2000" i="0" u="none" strike="noStrike" baseline="30000">
                          <a:solidFill>
                            <a:schemeClr val="tx1"/>
                          </a:solidFill>
                          <a:effectLst/>
                          <a:latin typeface="arial" panose="020B0604020202020204" pitchFamily="34" charset="0"/>
                        </a:rPr>
                        <a:t>v</a:t>
                      </a:r>
                      <a:r>
                        <a:rPr lang="en-US" sz="2000">
                          <a:solidFill>
                            <a:schemeClr val="tx1"/>
                          </a:solidFill>
                          <a:effectLst/>
                          <a:latin typeface="Ungkam"/>
                        </a:rPr>
                        <a:t> </a:t>
                      </a:r>
                      <a:r>
                        <a:rPr lang="en-US" sz="2000" i="1" u="none" strike="noStrike">
                          <a:solidFill>
                            <a:schemeClr val="tx1"/>
                          </a:solidFill>
                          <a:effectLst/>
                          <a:latin typeface="Ungkam"/>
                        </a:rPr>
                        <a:t>kaq</a:t>
                      </a:r>
                      <a:r>
                        <a:rPr lang="en-US" sz="2000" u="none" strike="noStrike">
                          <a:solidFill>
                            <a:schemeClr val="tx1"/>
                          </a:solidFill>
                          <a:effectLst/>
                          <a:latin typeface="Ungkam"/>
                        </a:rPr>
                        <a:t>-</a:t>
                      </a:r>
                      <a:r>
                        <a:rPr lang="en-US" sz="2000" i="1" u="none" strike="noStrike">
                          <a:solidFill>
                            <a:schemeClr val="tx1"/>
                          </a:solidFill>
                          <a:effectLst/>
                          <a:latin typeface="Ungkam"/>
                        </a:rPr>
                        <a:t>qir</a:t>
                      </a:r>
                      <a:endParaRPr lang="en-US"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B>
                      <a:noFill/>
                    </a:lnB>
                  </a:tcPr>
                </a:tc>
                <a:tc vMerge="1">
                  <a:txBody>
                    <a:bodyPr/>
                    <a:lstStyle/>
                    <a:p>
                      <a:endParaRPr lang="en-US"/>
                    </a:p>
                  </a:txBody>
                  <a:tcPr/>
                </a:tc>
                <a:extLst>
                  <a:ext uri="{0D108BD9-81ED-4DB2-BD59-A6C34878D82A}">
                    <a16:rowId xmlns:a16="http://schemas.microsoft.com/office/drawing/2014/main" val="3504848989"/>
                  </a:ext>
                </a:extLst>
              </a:tr>
              <a:tr h="217289">
                <a:tc>
                  <a:txBody>
                    <a:bodyPr/>
                    <a:lstStyle/>
                    <a:p>
                      <a:endParaRPr lang="en-US" sz="2000">
                        <a:solidFill>
                          <a:schemeClr val="tx1"/>
                        </a:solidFill>
                      </a:endParaRPr>
                    </a:p>
                  </a:txBody>
                  <a:tcPr marL="38832" marR="38832" marT="19416" marB="19416">
                    <a:lnT>
                      <a:noFill/>
                    </a:lnT>
                  </a:tcPr>
                </a:tc>
                <a:tc>
                  <a:txBody>
                    <a:bodyPr/>
                    <a:lstStyle/>
                    <a:p>
                      <a:endParaRPr lang="en-US" sz="2000">
                        <a:solidFill>
                          <a:schemeClr val="tx1"/>
                        </a:solidFill>
                      </a:endParaRPr>
                    </a:p>
                  </a:txBody>
                  <a:tcPr marL="38832" marR="38832" marT="19416" marB="19416">
                    <a:lnR w="15240" cap="flat" cmpd="sng" algn="ctr">
                      <a:solidFill>
                        <a:srgbClr val="777777"/>
                      </a:solidFill>
                      <a:prstDash val="solid"/>
                      <a:round/>
                      <a:headEnd type="none" w="med" len="med"/>
                      <a:tailEnd type="none" w="med" len="med"/>
                    </a:lnR>
                    <a:lnT>
                      <a:noFill/>
                    </a:lnT>
                  </a:tcPr>
                </a:tc>
                <a:tc vMerge="1">
                  <a:txBody>
                    <a:bodyPr/>
                    <a:lstStyle/>
                    <a:p>
                      <a:endParaRPr lang="en-US"/>
                    </a:p>
                  </a:txBody>
                  <a:tcPr/>
                </a:tc>
                <a:extLst>
                  <a:ext uri="{0D108BD9-81ED-4DB2-BD59-A6C34878D82A}">
                    <a16:rowId xmlns:a16="http://schemas.microsoft.com/office/drawing/2014/main" val="3845637348"/>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r 1</a:t>
                      </a:r>
                      <a:endParaRPr lang="en-US" sz="2000">
                        <a:solidFill>
                          <a:schemeClr val="tx1"/>
                        </a:solidFill>
                        <a:effectLst/>
                      </a:endParaRPr>
                    </a:p>
                  </a:txBody>
                  <a:tcPr marL="38832" marR="38832" marT="19416" marB="19416" anchor="ctr">
                    <a:lnL>
                      <a:noFill/>
                    </a:lnL>
                    <a:lnR>
                      <a:noFill/>
                    </a:lnR>
                    <a:lnB>
                      <a:noFill/>
                    </a:lnB>
                  </a:tcPr>
                </a:tc>
                <a:tc>
                  <a:txBody>
                    <a:bodyPr/>
                    <a:lstStyle/>
                    <a:p>
                      <a:pPr marL="0" marR="0" fontAlgn="t">
                        <a:spcBef>
                          <a:spcPts val="0"/>
                        </a:spcBef>
                        <a:spcAft>
                          <a:spcPts val="0"/>
                        </a:spcAft>
                      </a:pPr>
                      <a:r>
                        <a:rPr lang="en-US" sz="2000" i="1" u="none" strike="noStrike">
                          <a:solidFill>
                            <a:schemeClr val="tx1"/>
                          </a:solidFill>
                          <a:effectLst/>
                          <a:latin typeface="Ungkam"/>
                        </a:rPr>
                        <a:t>i</a:t>
                      </a:r>
                      <a:r>
                        <a:rPr lang="en-US" sz="2000" u="none" strike="noStrike">
                          <a:solidFill>
                            <a:schemeClr val="tx1"/>
                          </a:solidFill>
                          <a:effectLst/>
                          <a:latin typeface="Ungkam"/>
                        </a:rPr>
                        <a:t>-</a:t>
                      </a:r>
                      <a:r>
                        <a:rPr lang="en-US" sz="2000" i="1" u="none" strike="noStrike">
                          <a:solidFill>
                            <a:schemeClr val="tx1"/>
                          </a:solidFill>
                          <a:effectLst/>
                          <a:latin typeface="Ungkam"/>
                        </a:rPr>
                        <a:t>sap</a:t>
                      </a:r>
                      <a:r>
                        <a:rPr lang="en-US" sz="2000" u="none" strike="noStrike">
                          <a:solidFill>
                            <a:schemeClr val="tx1"/>
                          </a:solidFill>
                          <a:effectLst/>
                          <a:latin typeface="Ungkam"/>
                        </a:rPr>
                        <a:t>-</a:t>
                      </a:r>
                      <a:r>
                        <a:rPr lang="en-US" sz="2000" i="1" u="none" strike="noStrike">
                          <a:solidFill>
                            <a:schemeClr val="tx1"/>
                          </a:solidFill>
                          <a:effectLst/>
                          <a:latin typeface="Ungkam"/>
                        </a:rPr>
                        <a:t>pan</a:t>
                      </a:r>
                      <a:r>
                        <a:rPr lang="en-US" sz="2000">
                          <a:solidFill>
                            <a:schemeClr val="tx1"/>
                          </a:solidFill>
                          <a:effectLst/>
                          <a:latin typeface="Ungkam"/>
                        </a:rPr>
                        <a:t> </a:t>
                      </a:r>
                      <a:r>
                        <a:rPr lang="en-US" sz="2000" i="1" u="none" strike="noStrike">
                          <a:solidFill>
                            <a:schemeClr val="tx1"/>
                          </a:solidFill>
                          <a:effectLst/>
                          <a:latin typeface="Ungkam"/>
                        </a:rPr>
                        <a:t>ma</a:t>
                      </a:r>
                      <a:r>
                        <a:rPr lang="en-US" sz="2000" u="none" strike="noStrike">
                          <a:solidFill>
                            <a:schemeClr val="tx1"/>
                          </a:solidFill>
                          <a:effectLst/>
                          <a:latin typeface="Ungkam"/>
                        </a:rPr>
                        <a:t>-</a:t>
                      </a:r>
                      <a:r>
                        <a:rPr lang="en-US" sz="2000" i="1" u="none" strike="noStrike">
                          <a:solidFill>
                            <a:schemeClr val="tx1"/>
                          </a:solidFill>
                          <a:effectLst/>
                          <a:latin typeface="Ungkam"/>
                        </a:rPr>
                        <a:t>a</a:t>
                      </a:r>
                      <a:r>
                        <a:rPr lang="en-US" sz="2000">
                          <a:solidFill>
                            <a:schemeClr val="tx1"/>
                          </a:solidFill>
                          <a:effectLst/>
                          <a:latin typeface="Ungkam"/>
                        </a:rPr>
                        <a:t> </a:t>
                      </a:r>
                      <a:r>
                        <a:rPr lang="en-US" sz="2000" i="1" u="none" strike="noStrike">
                          <a:solidFill>
                            <a:schemeClr val="tx1"/>
                          </a:solidFill>
                          <a:effectLst/>
                          <a:latin typeface="Ungkam"/>
                        </a:rPr>
                        <a:t>ki</a:t>
                      </a:r>
                      <a:r>
                        <a:rPr lang="en-US" sz="2000" u="none" strike="noStrike">
                          <a:solidFill>
                            <a:schemeClr val="tx1"/>
                          </a:solidFill>
                          <a:effectLst/>
                          <a:latin typeface="Ungkam"/>
                        </a:rPr>
                        <a:t>-</a:t>
                      </a:r>
                      <a:r>
                        <a:rPr lang="en-US" sz="2000" i="1" u="none" strike="noStrike">
                          <a:solidFill>
                            <a:schemeClr val="tx1"/>
                          </a:solidFill>
                          <a:effectLst/>
                          <a:latin typeface="Ungkam"/>
                        </a:rPr>
                        <a:t>i</a:t>
                      </a:r>
                      <a:r>
                        <a:rPr lang="en-US" sz="2000">
                          <a:solidFill>
                            <a:schemeClr val="tx1"/>
                          </a:solidFill>
                          <a:effectLst/>
                          <a:latin typeface="Ungkam"/>
                        </a:rPr>
                        <a:t> </a:t>
                      </a:r>
                      <a:r>
                        <a:rPr lang="en-US" sz="2000" i="1" u="none" strike="noStrike">
                          <a:solidFill>
                            <a:schemeClr val="tx1"/>
                          </a:solidFill>
                          <a:effectLst/>
                          <a:latin typeface="Ungkam"/>
                        </a:rPr>
                        <a:t>an</a:t>
                      </a:r>
                      <a:r>
                        <a:rPr lang="en-US" sz="2000" u="none" strike="noStrike">
                          <a:solidFill>
                            <a:schemeClr val="tx1"/>
                          </a:solidFill>
                          <a:effectLst/>
                          <a:latin typeface="Ungkam"/>
                        </a:rPr>
                        <a:t>-</a:t>
                      </a:r>
                      <a:r>
                        <a:rPr lang="en-US" sz="2000" i="1" u="none" strike="noStrike">
                          <a:solidFill>
                            <a:schemeClr val="tx1"/>
                          </a:solidFill>
                          <a:effectLst/>
                          <a:latin typeface="Ungkam"/>
                        </a:rPr>
                        <a:t>ni</a:t>
                      </a:r>
                      <a:r>
                        <a:rPr lang="en-US" sz="2000" u="none" strike="noStrike">
                          <a:solidFill>
                            <a:schemeClr val="tx1"/>
                          </a:solidFill>
                          <a:effectLst/>
                          <a:latin typeface="Ungkam"/>
                        </a:rPr>
                        <a:t>-</a:t>
                      </a:r>
                      <a:r>
                        <a:rPr lang="en-US" sz="2000" i="1" u="none" strike="noStrike">
                          <a:solidFill>
                            <a:schemeClr val="tx1"/>
                          </a:solidFill>
                          <a:effectLst/>
                          <a:latin typeface="Ungkam"/>
                        </a:rPr>
                        <a:t>i</a:t>
                      </a:r>
                      <a:endParaRPr lang="en-US" sz="200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B>
                      <a:noFill/>
                    </a:lnB>
                  </a:tcPr>
                </a:tc>
                <a:tc vMerge="1">
                  <a:txBody>
                    <a:bodyPr/>
                    <a:lstStyle/>
                    <a:p>
                      <a:endParaRPr lang="en-US"/>
                    </a:p>
                  </a:txBody>
                  <a:tcPr/>
                </a:tc>
                <a:extLst>
                  <a:ext uri="{0D108BD9-81ED-4DB2-BD59-A6C34878D82A}">
                    <a16:rowId xmlns:a16="http://schemas.microsoft.com/office/drawing/2014/main" val="2159793268"/>
                  </a:ext>
                </a:extLst>
              </a:tr>
              <a:tr h="217289">
                <a:tc>
                  <a:txBody>
                    <a:bodyPr/>
                    <a:lstStyle/>
                    <a:p>
                      <a:pPr marL="0" marR="0" algn="r">
                        <a:spcBef>
                          <a:spcPts val="0"/>
                        </a:spcBef>
                        <a:spcAft>
                          <a:spcPts val="0"/>
                        </a:spcAft>
                      </a:pPr>
                      <a:r>
                        <a:rPr lang="en-US" sz="2000" u="none" strike="noStrike">
                          <a:solidFill>
                            <a:schemeClr val="tx1"/>
                          </a:solidFill>
                          <a:effectLst/>
                          <a:latin typeface="arial" panose="020B0604020202020204" pitchFamily="34" charset="0"/>
                        </a:rPr>
                        <a:t>r 2</a:t>
                      </a:r>
                      <a:endParaRPr lang="en-US" sz="2000">
                        <a:solidFill>
                          <a:schemeClr val="tx1"/>
                        </a:solidFill>
                        <a:effectLst/>
                      </a:endParaRPr>
                    </a:p>
                  </a:txBody>
                  <a:tcPr marL="38832" marR="38832" marT="19416" marB="19416" anchor="ctr">
                    <a:lnL>
                      <a:noFill/>
                    </a:lnL>
                    <a:lnR>
                      <a:noFill/>
                    </a:lnR>
                    <a:lnT>
                      <a:noFill/>
                    </a:lnT>
                    <a:lnB>
                      <a:noFill/>
                    </a:lnB>
                  </a:tcPr>
                </a:tc>
                <a:tc>
                  <a:txBody>
                    <a:bodyPr/>
                    <a:lstStyle/>
                    <a:p>
                      <a:pPr marL="0" marR="0" fontAlgn="t">
                        <a:spcBef>
                          <a:spcPts val="0"/>
                        </a:spcBef>
                        <a:spcAft>
                          <a:spcPts val="0"/>
                        </a:spcAft>
                      </a:pPr>
                      <a:r>
                        <a:rPr lang="pt-BR" sz="2000" i="0" u="none" strike="noStrike" dirty="0">
                          <a:solidFill>
                            <a:schemeClr val="tx1"/>
                          </a:solidFill>
                          <a:effectLst/>
                          <a:latin typeface="arial" panose="020B0604020202020204" pitchFamily="34" charset="0"/>
                        </a:rPr>
                        <a:t>KUR</a:t>
                      </a:r>
                      <a:r>
                        <a:rPr lang="pt-BR" sz="2000" u="none" strike="noStrike" dirty="0">
                          <a:solidFill>
                            <a:schemeClr val="tx1"/>
                          </a:solidFill>
                          <a:effectLst/>
                          <a:latin typeface="Ungkam"/>
                        </a:rPr>
                        <a:t>.</a:t>
                      </a:r>
                      <a:r>
                        <a:rPr lang="pt-BR" sz="2000" i="0" u="none" strike="noStrike" dirty="0">
                          <a:solidFill>
                            <a:schemeClr val="tx1"/>
                          </a:solidFill>
                          <a:effectLst/>
                          <a:latin typeface="arial" panose="020B0604020202020204" pitchFamily="34" charset="0"/>
                        </a:rPr>
                        <a:t>NIM</a:t>
                      </a:r>
                      <a:r>
                        <a:rPr lang="pt-BR" sz="2000" u="none" strike="noStrike" dirty="0">
                          <a:solidFill>
                            <a:schemeClr val="tx1"/>
                          </a:solidFill>
                          <a:effectLst/>
                          <a:latin typeface="Ungkam"/>
                        </a:rPr>
                        <a:t>.</a:t>
                      </a:r>
                      <a:r>
                        <a:rPr lang="pt-BR" sz="2000" i="0" u="none" strike="noStrike" dirty="0">
                          <a:solidFill>
                            <a:schemeClr val="tx1"/>
                          </a:solidFill>
                          <a:effectLst/>
                          <a:latin typeface="arial" panose="020B0604020202020204" pitchFamily="34" charset="0"/>
                        </a:rPr>
                        <a:t>MA</a:t>
                      </a:r>
                      <a:r>
                        <a:rPr lang="pt-BR" sz="2000" u="none" strike="noStrike" dirty="0">
                          <a:solidFill>
                            <a:schemeClr val="tx1"/>
                          </a:solidFill>
                          <a:effectLst/>
                          <a:latin typeface="Ungkam"/>
                        </a:rPr>
                        <a:t>.</a:t>
                      </a:r>
                      <a:r>
                        <a:rPr lang="pt-BR" sz="2000" i="0" u="none" strike="noStrike" dirty="0">
                          <a:solidFill>
                            <a:schemeClr val="tx1"/>
                          </a:solidFill>
                          <a:effectLst/>
                          <a:latin typeface="arial" panose="020B0604020202020204" pitchFamily="34" charset="0"/>
                        </a:rPr>
                        <a:t>KI</a:t>
                      </a:r>
                      <a:r>
                        <a:rPr lang="pt-BR" sz="2000" dirty="0">
                          <a:solidFill>
                            <a:schemeClr val="tx1"/>
                          </a:solidFill>
                          <a:effectLst/>
                          <a:latin typeface="Ungkam"/>
                        </a:rPr>
                        <a:t>   </a:t>
                      </a:r>
                      <a:r>
                        <a:rPr lang="pt-BR" sz="2000" i="1" u="none" strike="noStrike" dirty="0">
                          <a:solidFill>
                            <a:schemeClr val="tx1"/>
                          </a:solidFill>
                          <a:effectLst/>
                          <a:latin typeface="Ungkam"/>
                        </a:rPr>
                        <a:t>a</a:t>
                      </a:r>
                      <a:r>
                        <a:rPr lang="pt-BR" sz="2000" i="0" u="none" strike="noStrike" baseline="30000" dirty="0">
                          <a:solidFill>
                            <a:schemeClr val="tx1"/>
                          </a:solidFill>
                          <a:effectLst/>
                          <a:latin typeface="Ungkam"/>
                        </a:rPr>
                        <a:t>*</a:t>
                      </a:r>
                      <a:r>
                        <a:rPr lang="pt-BR" sz="2000" u="none" strike="noStrike" dirty="0">
                          <a:solidFill>
                            <a:schemeClr val="tx1"/>
                          </a:solidFill>
                          <a:effectLst/>
                          <a:latin typeface="Ungkam"/>
                        </a:rPr>
                        <a:t>-</a:t>
                      </a:r>
                      <a:r>
                        <a:rPr lang="pt-BR" sz="2000" i="1" u="none" strike="noStrike" dirty="0">
                          <a:solidFill>
                            <a:schemeClr val="tx1"/>
                          </a:solidFill>
                          <a:effectLst/>
                          <a:latin typeface="Ungkam"/>
                        </a:rPr>
                        <a:t>gam</a:t>
                      </a:r>
                      <a:r>
                        <a:rPr lang="pt-BR" sz="2000" u="none" strike="noStrike" dirty="0">
                          <a:solidFill>
                            <a:schemeClr val="tx1"/>
                          </a:solidFill>
                          <a:effectLst/>
                          <a:latin typeface="Ungkam"/>
                        </a:rPr>
                        <a:t>-</a:t>
                      </a:r>
                      <a:r>
                        <a:rPr lang="pt-BR" sz="2000" i="1" u="none" strike="noStrike" dirty="0">
                          <a:solidFill>
                            <a:schemeClr val="tx1"/>
                          </a:solidFill>
                          <a:effectLst/>
                          <a:latin typeface="Ungkam"/>
                        </a:rPr>
                        <a:t>mar</a:t>
                      </a:r>
                      <a:endParaRPr lang="pt-BR" sz="2000" dirty="0">
                        <a:solidFill>
                          <a:schemeClr val="tx1"/>
                        </a:solidFill>
                        <a:effectLst/>
                        <a:latin typeface="Ungkam"/>
                      </a:endParaRPr>
                    </a:p>
                  </a:txBody>
                  <a:tcPr marL="38832" marR="38832" marT="19416" marB="19416" anchor="ctr">
                    <a:lnL>
                      <a:noFill/>
                    </a:lnL>
                    <a:lnR w="15240" cap="flat" cmpd="sng" algn="ctr">
                      <a:solidFill>
                        <a:srgbClr val="777777"/>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304442405"/>
                  </a:ext>
                </a:extLst>
              </a:tr>
              <a:tr h="217289">
                <a:tc>
                  <a:txBody>
                    <a:bodyPr/>
                    <a:lstStyle/>
                    <a:p>
                      <a:pPr marL="0" marR="0">
                        <a:spcBef>
                          <a:spcPts val="0"/>
                        </a:spcBef>
                        <a:spcAft>
                          <a:spcPts val="0"/>
                        </a:spcAft>
                      </a:pPr>
                      <a:endParaRPr lang="en-US" sz="800">
                        <a:effectLst/>
                      </a:endParaRPr>
                    </a:p>
                  </a:txBody>
                  <a:tcPr marL="38832" marR="38832" marT="16180" marB="16180" anchor="ctr">
                    <a:lnL>
                      <a:noFill/>
                    </a:lnL>
                    <a:lnR>
                      <a:noFill/>
                    </a:lnR>
                    <a:lnT>
                      <a:noFill/>
                    </a:lnT>
                    <a:lnB>
                      <a:noFill/>
                    </a:lnB>
                  </a:tcPr>
                </a:tc>
                <a:tc>
                  <a:txBody>
                    <a:bodyPr/>
                    <a:lstStyle/>
                    <a:p>
                      <a:pPr marL="0" marR="0">
                        <a:spcBef>
                          <a:spcPts val="0"/>
                        </a:spcBef>
                        <a:spcAft>
                          <a:spcPts val="0"/>
                        </a:spcAft>
                      </a:pPr>
                      <a:r>
                        <a:rPr lang="en-US" sz="800">
                          <a:solidFill>
                            <a:srgbClr val="808080"/>
                          </a:solidFill>
                          <a:effectLst/>
                        </a:rPr>
                        <a:t>rest uninscribed</a:t>
                      </a:r>
                      <a:endParaRPr lang="en-US" sz="800">
                        <a:effectLst/>
                      </a:endParaRPr>
                    </a:p>
                  </a:txBody>
                  <a:tcPr marL="38832" marR="38832" marT="16180" marB="16180" anchor="ctr">
                    <a:lnL>
                      <a:noFill/>
                    </a:lnL>
                    <a:lnR>
                      <a:noFill/>
                    </a:lnR>
                    <a:lnT>
                      <a:noFill/>
                    </a:lnT>
                    <a:lnB>
                      <a:noFill/>
                    </a:lnB>
                  </a:tcPr>
                </a:tc>
                <a:tc>
                  <a:txBody>
                    <a:bodyPr/>
                    <a:lstStyle/>
                    <a:p>
                      <a:endParaRPr lang="en-US" sz="800" dirty="0"/>
                    </a:p>
                  </a:txBody>
                  <a:tcPr marL="38832" marR="38832" marT="19416" marB="19416">
                    <a:lnL>
                      <a:noFill/>
                    </a:lnL>
                    <a:lnT>
                      <a:noFill/>
                    </a:lnT>
                  </a:tcPr>
                </a:tc>
                <a:extLst>
                  <a:ext uri="{0D108BD9-81ED-4DB2-BD59-A6C34878D82A}">
                    <a16:rowId xmlns:a16="http://schemas.microsoft.com/office/drawing/2014/main" val="1665375199"/>
                  </a:ext>
                </a:extLst>
              </a:tr>
            </a:tbl>
          </a:graphicData>
        </a:graphic>
      </p:graphicFrame>
      <p:sp>
        <p:nvSpPr>
          <p:cNvPr id="6" name="Content Placeholder 5">
            <a:extLst>
              <a:ext uri="{FF2B5EF4-FFF2-40B4-BE49-F238E27FC236}">
                <a16:creationId xmlns:a16="http://schemas.microsoft.com/office/drawing/2014/main" id="{EC085276-4E9D-4EF6-8586-F5EEAEEE9F15}"/>
              </a:ext>
            </a:extLst>
          </p:cNvPr>
          <p:cNvSpPr>
            <a:spLocks noGrp="1"/>
          </p:cNvSpPr>
          <p:nvPr>
            <p:ph sz="half" idx="2"/>
          </p:nvPr>
        </p:nvSpPr>
        <p:spPr>
          <a:xfrm>
            <a:off x="5267325" y="1304925"/>
            <a:ext cx="5210175" cy="5553075"/>
          </a:xfrm>
        </p:spPr>
        <p:txBody>
          <a:bodyPr>
            <a:normAutofit fontScale="77500" lnSpcReduction="20000"/>
          </a:bodyPr>
          <a:lstStyle/>
          <a:p>
            <a:pPr marL="0" indent="0" fontAlgn="t">
              <a:buNone/>
            </a:pPr>
            <a:r>
              <a:rPr lang="en-US" sz="3200" dirty="0"/>
              <a:t>Words [concerning the Elam]</a:t>
            </a:r>
            <a:r>
              <a:rPr lang="en-US" sz="3200" dirty="0" err="1"/>
              <a:t>ites</a:t>
            </a:r>
            <a:r>
              <a:rPr lang="en-US" sz="3200" dirty="0"/>
              <a:t>.</a:t>
            </a:r>
          </a:p>
          <a:p>
            <a:pPr marL="0" indent="0" fontAlgn="t">
              <a:buNone/>
            </a:pPr>
            <a:r>
              <a:rPr lang="en-US" sz="3200" baseline="30000" dirty="0"/>
              <a:t>(2)</a:t>
            </a:r>
            <a:r>
              <a:rPr lang="en-US" sz="3200" dirty="0"/>
              <a:t> [</a:t>
            </a:r>
            <a:r>
              <a:rPr lang="en-US" sz="3200" i="1" dirty="0"/>
              <a:t>God</a:t>
            </a:r>
            <a:r>
              <a:rPr lang="en-US" sz="3200" dirty="0"/>
              <a:t>] says as follows:</a:t>
            </a:r>
          </a:p>
          <a:p>
            <a:pPr marL="0" indent="0" fontAlgn="t">
              <a:buNone/>
            </a:pPr>
            <a:r>
              <a:rPr lang="en-US" sz="3200" baseline="30000" dirty="0"/>
              <a:t>(3)</a:t>
            </a:r>
            <a:r>
              <a:rPr lang="en-US" sz="3200" dirty="0"/>
              <a:t> "I have go[ne and I ha]</a:t>
            </a:r>
            <a:r>
              <a:rPr lang="en-US" sz="3200" dirty="0" err="1"/>
              <a:t>ve</a:t>
            </a:r>
            <a:r>
              <a:rPr lang="en-US" sz="3200" dirty="0"/>
              <a:t> come."</a:t>
            </a:r>
          </a:p>
          <a:p>
            <a:pPr marL="0" indent="0" fontAlgn="t">
              <a:buNone/>
            </a:pPr>
            <a:r>
              <a:rPr lang="en-US" sz="3200" baseline="30000" dirty="0"/>
              <a:t>(4)</a:t>
            </a:r>
            <a:r>
              <a:rPr lang="en-US" sz="3200" dirty="0"/>
              <a:t> He s[</a:t>
            </a:r>
            <a:r>
              <a:rPr lang="en-US" sz="3200" dirty="0" err="1"/>
              <a:t>ai</a:t>
            </a:r>
            <a:r>
              <a:rPr lang="en-US" sz="3200" dirty="0"/>
              <a:t>]d (this) five, six times, and then:</a:t>
            </a:r>
          </a:p>
          <a:p>
            <a:pPr marL="0" indent="0" fontAlgn="t">
              <a:buNone/>
            </a:pPr>
            <a:r>
              <a:rPr lang="en-US" sz="3200" baseline="30000" dirty="0"/>
              <a:t>(5)</a:t>
            </a:r>
            <a:r>
              <a:rPr lang="en-US" sz="3200" dirty="0"/>
              <a:t> "I have come from the [m]ace. I have </a:t>
            </a:r>
            <a:br>
              <a:rPr lang="en-US" sz="3200" dirty="0"/>
            </a:br>
            <a:r>
              <a:rPr lang="en-US" sz="3200" dirty="0"/>
              <a:t>pulled out the snake which was inside it, I have cut it in pieces, and I have </a:t>
            </a:r>
            <a:br>
              <a:rPr lang="en-US" sz="3200" dirty="0"/>
            </a:br>
            <a:r>
              <a:rPr lang="en-US" sz="3200" dirty="0"/>
              <a:t>broken the mace."</a:t>
            </a:r>
          </a:p>
          <a:p>
            <a:pPr marL="0" indent="0" fontAlgn="t">
              <a:buNone/>
            </a:pPr>
            <a:r>
              <a:rPr lang="en-US" sz="3200" baseline="30000" dirty="0"/>
              <a:t>(8)</a:t>
            </a:r>
            <a:r>
              <a:rPr lang="en-US" sz="3200" dirty="0"/>
              <a:t> And (he said): "I will destroy Elam; its army shall be </a:t>
            </a:r>
            <a:br>
              <a:rPr lang="en-US" sz="3200" dirty="0"/>
            </a:br>
            <a:r>
              <a:rPr lang="en-US" sz="3200" dirty="0"/>
              <a:t>levelled to the ground. In this manner I will finish Elam."</a:t>
            </a:r>
          </a:p>
          <a:p>
            <a:pPr marL="0" indent="0">
              <a:buNone/>
            </a:pPr>
            <a:endParaRPr lang="en-US" dirty="0"/>
          </a:p>
        </p:txBody>
      </p:sp>
      <p:pic>
        <p:nvPicPr>
          <p:cNvPr id="9" name="Picture 8">
            <a:extLst>
              <a:ext uri="{FF2B5EF4-FFF2-40B4-BE49-F238E27FC236}">
                <a16:creationId xmlns:a16="http://schemas.microsoft.com/office/drawing/2014/main" id="{13B5EFBD-A12C-49B6-9DBA-2149611FE14E}"/>
              </a:ext>
            </a:extLst>
          </p:cNvPr>
          <p:cNvPicPr>
            <a:picLocks noChangeAspect="1"/>
          </p:cNvPicPr>
          <p:nvPr/>
        </p:nvPicPr>
        <p:blipFill>
          <a:blip r:embed="rId2"/>
          <a:stretch>
            <a:fillRect/>
          </a:stretch>
        </p:blipFill>
        <p:spPr>
          <a:xfrm>
            <a:off x="9344496" y="0"/>
            <a:ext cx="2847504" cy="2400300"/>
          </a:xfrm>
          <a:prstGeom prst="rect">
            <a:avLst/>
          </a:prstGeom>
        </p:spPr>
      </p:pic>
      <p:sp>
        <p:nvSpPr>
          <p:cNvPr id="10" name="TextBox 9">
            <a:extLst>
              <a:ext uri="{FF2B5EF4-FFF2-40B4-BE49-F238E27FC236}">
                <a16:creationId xmlns:a16="http://schemas.microsoft.com/office/drawing/2014/main" id="{3FA7CF31-E2FA-42E2-AE5B-278B64639077}"/>
              </a:ext>
            </a:extLst>
          </p:cNvPr>
          <p:cNvSpPr txBox="1"/>
          <p:nvPr/>
        </p:nvSpPr>
        <p:spPr>
          <a:xfrm>
            <a:off x="1925357" y="321952"/>
            <a:ext cx="7103035" cy="584775"/>
          </a:xfrm>
          <a:prstGeom prst="rect">
            <a:avLst/>
          </a:prstGeom>
          <a:noFill/>
        </p:spPr>
        <p:txBody>
          <a:bodyPr wrap="none" rtlCol="0">
            <a:spAutoFit/>
          </a:bodyPr>
          <a:lstStyle/>
          <a:p>
            <a:r>
              <a:rPr lang="en-US" sz="3200" dirty="0"/>
              <a:t>Assyrian Tablet with Oracle (SAA 9 8) </a:t>
            </a:r>
          </a:p>
        </p:txBody>
      </p:sp>
    </p:spTree>
    <p:extLst>
      <p:ext uri="{BB962C8B-B14F-4D97-AF65-F5344CB8AC3E}">
        <p14:creationId xmlns:p14="http://schemas.microsoft.com/office/powerpoint/2010/main" val="255848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4">
            <a:extLst>
              <a:ext uri="{FF2B5EF4-FFF2-40B4-BE49-F238E27FC236}">
                <a16:creationId xmlns:a16="http://schemas.microsoft.com/office/drawing/2014/main" id="{FD8C4AC5-0175-4B94-B36E-1F34B3C6C2D5}"/>
              </a:ext>
            </a:extLst>
          </p:cNvPr>
          <p:cNvSpPr>
            <a:spLocks noChangeShapeType="1"/>
          </p:cNvSpPr>
          <p:nvPr/>
        </p:nvSpPr>
        <p:spPr bwMode="auto">
          <a:xfrm>
            <a:off x="9448800" y="762000"/>
            <a:ext cx="685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 name="Line 5">
            <a:extLst>
              <a:ext uri="{FF2B5EF4-FFF2-40B4-BE49-F238E27FC236}">
                <a16:creationId xmlns:a16="http://schemas.microsoft.com/office/drawing/2014/main" id="{DC2CD508-DE49-4ADC-A596-65863BF16143}"/>
              </a:ext>
            </a:extLst>
          </p:cNvPr>
          <p:cNvSpPr>
            <a:spLocks noChangeShapeType="1"/>
          </p:cNvSpPr>
          <p:nvPr/>
        </p:nvSpPr>
        <p:spPr bwMode="auto">
          <a:xfrm flipH="1">
            <a:off x="9525000" y="762000"/>
            <a:ext cx="609600" cy="685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2" name="Picture 6" descr="C:\Documents and Settings\user\My Documents\My Pictures\biblemapwking2.bmp">
            <a:extLst>
              <a:ext uri="{FF2B5EF4-FFF2-40B4-BE49-F238E27FC236}">
                <a16:creationId xmlns:a16="http://schemas.microsoft.com/office/drawing/2014/main" id="{7F2EFA35-41A4-4CEA-AF16-697B301DC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866" y="23964"/>
            <a:ext cx="4572000" cy="6829980"/>
          </a:xfrm>
          <a:prstGeom prst="rect">
            <a:avLst/>
          </a:prstGeom>
          <a:noFill/>
          <a:extLst>
            <a:ext uri="{909E8E84-426E-40DD-AFC4-6F175D3DCCD1}">
              <a14:hiddenFill xmlns:a14="http://schemas.microsoft.com/office/drawing/2010/main">
                <a:solidFill>
                  <a:srgbClr val="FFFFFF"/>
                </a:solidFill>
              </a14:hiddenFill>
            </a:ext>
          </a:extLst>
        </p:spPr>
      </p:pic>
      <p:sp>
        <p:nvSpPr>
          <p:cNvPr id="34823" name="Text Box 7">
            <a:extLst>
              <a:ext uri="{FF2B5EF4-FFF2-40B4-BE49-F238E27FC236}">
                <a16:creationId xmlns:a16="http://schemas.microsoft.com/office/drawing/2014/main" id="{338AC7C3-4C7B-47FE-BD20-71E1505E8261}"/>
              </a:ext>
            </a:extLst>
          </p:cNvPr>
          <p:cNvSpPr txBox="1">
            <a:spLocks noChangeArrowheads="1"/>
          </p:cNvSpPr>
          <p:nvPr/>
        </p:nvSpPr>
        <p:spPr bwMode="auto">
          <a:xfrm>
            <a:off x="10790057" y="28019"/>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2060"/>
                </a:solidFill>
              </a:rPr>
              <a:t>Damascus</a:t>
            </a:r>
          </a:p>
        </p:txBody>
      </p:sp>
      <p:sp>
        <p:nvSpPr>
          <p:cNvPr id="34829" name="Text Box 13">
            <a:extLst>
              <a:ext uri="{FF2B5EF4-FFF2-40B4-BE49-F238E27FC236}">
                <a16:creationId xmlns:a16="http://schemas.microsoft.com/office/drawing/2014/main" id="{8B453A93-DCA1-4094-AA85-81A3C50DB02C}"/>
              </a:ext>
            </a:extLst>
          </p:cNvPr>
          <p:cNvSpPr txBox="1">
            <a:spLocks noChangeArrowheads="1"/>
          </p:cNvSpPr>
          <p:nvPr/>
        </p:nvSpPr>
        <p:spPr bwMode="auto">
          <a:xfrm>
            <a:off x="408446" y="1789735"/>
            <a:ext cx="70756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*Damascus: Threshing with sharp</a:t>
            </a:r>
            <a:br>
              <a:rPr lang="en-US" altLang="en-US" sz="3600" dirty="0"/>
            </a:br>
            <a:r>
              <a:rPr lang="en-US" altLang="en-US" sz="3600" dirty="0"/>
              <a:t>     instruments (1:3)</a:t>
            </a:r>
          </a:p>
        </p:txBody>
      </p:sp>
      <p:cxnSp>
        <p:nvCxnSpPr>
          <p:cNvPr id="3" name="Straight Arrow Connector 2">
            <a:extLst>
              <a:ext uri="{FF2B5EF4-FFF2-40B4-BE49-F238E27FC236}">
                <a16:creationId xmlns:a16="http://schemas.microsoft.com/office/drawing/2014/main" id="{FB636777-DA1B-4874-8403-63A1C86BF436}"/>
              </a:ext>
            </a:extLst>
          </p:cNvPr>
          <p:cNvCxnSpPr>
            <a:cxnSpLocks/>
          </p:cNvCxnSpPr>
          <p:nvPr/>
        </p:nvCxnSpPr>
        <p:spPr>
          <a:xfrm flipV="1">
            <a:off x="10087513" y="150471"/>
            <a:ext cx="2104487" cy="32785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61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left)">
                                      <p:cBhvr>
                                        <p:cTn id="7" dur="500"/>
                                        <p:tgtEl>
                                          <p:spTgt spid="3482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2000"/>
                                        <p:tgtEl>
                                          <p:spTgt spid="3"/>
                                        </p:tgtEl>
                                      </p:cBhvr>
                                    </p:animEffect>
                                  </p:childTnLst>
                                </p:cTn>
                              </p:par>
                            </p:childTnLst>
                          </p:cTn>
                        </p:par>
                        <p:par>
                          <p:cTn id="12" fill="hold">
                            <p:stCondLst>
                              <p:cond delay="2500"/>
                            </p:stCondLst>
                            <p:childTnLst>
                              <p:par>
                                <p:cTn id="13" presetID="1" presetClass="entr" presetSubtype="0" fill="hold" grpId="0" nodeType="afterEffect">
                                  <p:stCondLst>
                                    <p:cond delay="1000"/>
                                  </p:stCondLst>
                                  <p:childTnLst>
                                    <p:set>
                                      <p:cBhvr>
                                        <p:cTn id="14" dur="1" fill="hold">
                                          <p:stCondLst>
                                            <p:cond delay="499"/>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874405-1EA6-4028-9C34-3BE2CFE92610}"/>
              </a:ext>
            </a:extLst>
          </p:cNvPr>
          <p:cNvPicPr>
            <a:picLocks noChangeAspect="1"/>
          </p:cNvPicPr>
          <p:nvPr/>
        </p:nvPicPr>
        <p:blipFill>
          <a:blip r:embed="rId2"/>
          <a:stretch>
            <a:fillRect/>
          </a:stretch>
        </p:blipFill>
        <p:spPr>
          <a:xfrm>
            <a:off x="5229948" y="0"/>
            <a:ext cx="6962052" cy="6858000"/>
          </a:xfrm>
          <a:prstGeom prst="rect">
            <a:avLst/>
          </a:prstGeom>
        </p:spPr>
      </p:pic>
      <p:sp>
        <p:nvSpPr>
          <p:cNvPr id="5" name="TextBox 4">
            <a:extLst>
              <a:ext uri="{FF2B5EF4-FFF2-40B4-BE49-F238E27FC236}">
                <a16:creationId xmlns:a16="http://schemas.microsoft.com/office/drawing/2014/main" id="{F56AE12F-BC0D-46B3-92A6-AADD5EA6B3FA}"/>
              </a:ext>
            </a:extLst>
          </p:cNvPr>
          <p:cNvSpPr txBox="1"/>
          <p:nvPr/>
        </p:nvSpPr>
        <p:spPr>
          <a:xfrm>
            <a:off x="479930" y="118872"/>
            <a:ext cx="4826962" cy="6740307"/>
          </a:xfrm>
          <a:prstGeom prst="rect">
            <a:avLst/>
          </a:prstGeom>
          <a:noFill/>
        </p:spPr>
        <p:txBody>
          <a:bodyPr wrap="none" rtlCol="0">
            <a:spAutoFit/>
          </a:bodyPr>
          <a:lstStyle/>
          <a:p>
            <a:r>
              <a:rPr lang="en-US" sz="3600" dirty="0"/>
              <a:t>“My prancing steeds, </a:t>
            </a:r>
            <a:br>
              <a:rPr lang="en-US" sz="3600" dirty="0"/>
            </a:br>
            <a:r>
              <a:rPr lang="en-US" sz="3600" dirty="0"/>
              <a:t>trained to harness, </a:t>
            </a:r>
            <a:br>
              <a:rPr lang="en-US" sz="3600" dirty="0"/>
            </a:br>
            <a:r>
              <a:rPr lang="en-US" sz="3600" dirty="0"/>
              <a:t>plunged into their </a:t>
            </a:r>
            <a:br>
              <a:rPr lang="en-US" sz="3600" dirty="0"/>
            </a:br>
            <a:r>
              <a:rPr lang="en-US" sz="3600" dirty="0"/>
              <a:t>welling blood as into </a:t>
            </a:r>
            <a:br>
              <a:rPr lang="en-US" sz="3600" dirty="0"/>
            </a:br>
            <a:r>
              <a:rPr lang="en-US" sz="3600" dirty="0"/>
              <a:t>a river; the wheels of </a:t>
            </a:r>
            <a:br>
              <a:rPr lang="en-US" sz="3600" dirty="0"/>
            </a:br>
            <a:r>
              <a:rPr lang="en-US" sz="3600" dirty="0"/>
              <a:t>battle chariots were </a:t>
            </a:r>
            <a:br>
              <a:rPr lang="en-US" sz="3600" dirty="0"/>
            </a:br>
            <a:r>
              <a:rPr lang="en-US" sz="3600" dirty="0"/>
              <a:t>bespattered with </a:t>
            </a:r>
            <a:br>
              <a:rPr lang="en-US" sz="3600" dirty="0"/>
            </a:br>
            <a:r>
              <a:rPr lang="en-US" sz="3600" dirty="0"/>
              <a:t>blood and filth. I filled </a:t>
            </a:r>
            <a:br>
              <a:rPr lang="en-US" sz="3600" dirty="0"/>
            </a:br>
            <a:r>
              <a:rPr lang="en-US" sz="3600" dirty="0"/>
              <a:t>the plain with corpses </a:t>
            </a:r>
            <a:br>
              <a:rPr lang="en-US" sz="3600" dirty="0"/>
            </a:br>
            <a:r>
              <a:rPr lang="en-US" sz="3600" dirty="0"/>
              <a:t>of their warriors like </a:t>
            </a:r>
            <a:br>
              <a:rPr lang="en-US" sz="3600" dirty="0"/>
            </a:br>
            <a:r>
              <a:rPr lang="en-US" sz="3600" dirty="0"/>
              <a:t>herbage.” [neighboring</a:t>
            </a:r>
            <a:br>
              <a:rPr lang="en-US" sz="3600" dirty="0"/>
            </a:br>
            <a:r>
              <a:rPr lang="en-US" sz="3600" dirty="0"/>
              <a:t>king to Syria]</a:t>
            </a:r>
          </a:p>
        </p:txBody>
      </p:sp>
    </p:spTree>
    <p:extLst>
      <p:ext uri="{BB962C8B-B14F-4D97-AF65-F5344CB8AC3E}">
        <p14:creationId xmlns:p14="http://schemas.microsoft.com/office/powerpoint/2010/main" val="3185609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4090F2-3266-45DB-9B43-3AB23598FE15}"/>
              </a:ext>
            </a:extLst>
          </p:cNvPr>
          <p:cNvSpPr>
            <a:spLocks noGrp="1"/>
          </p:cNvSpPr>
          <p:nvPr>
            <p:ph type="title"/>
          </p:nvPr>
        </p:nvSpPr>
        <p:spPr/>
        <p:txBody>
          <a:bodyPr/>
          <a:lstStyle/>
          <a:p>
            <a:r>
              <a:rPr lang="en-US" dirty="0"/>
              <a:t>Similar to WWI’s Cambrai</a:t>
            </a:r>
          </a:p>
        </p:txBody>
      </p:sp>
      <p:pic>
        <p:nvPicPr>
          <p:cNvPr id="14" name="Content Placeholder 13" descr="A boat traveling down a dirt road&#10;&#10;Description automatically generated">
            <a:extLst>
              <a:ext uri="{FF2B5EF4-FFF2-40B4-BE49-F238E27FC236}">
                <a16:creationId xmlns:a16="http://schemas.microsoft.com/office/drawing/2014/main" id="{6E981B84-BC71-4E20-9E63-F51063BE830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1974" y="2107226"/>
            <a:ext cx="5181600" cy="3678936"/>
          </a:xfrm>
        </p:spPr>
      </p:pic>
      <p:pic>
        <p:nvPicPr>
          <p:cNvPr id="16" name="Content Placeholder 15" descr="A pile of hay&#10;&#10;Description automatically generated">
            <a:extLst>
              <a:ext uri="{FF2B5EF4-FFF2-40B4-BE49-F238E27FC236}">
                <a16:creationId xmlns:a16="http://schemas.microsoft.com/office/drawing/2014/main" id="{4198937E-E715-473D-B482-A97D9F737A9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54150" y="2107226"/>
            <a:ext cx="5702352" cy="3678936"/>
          </a:xfrm>
        </p:spPr>
      </p:pic>
    </p:spTree>
    <p:extLst>
      <p:ext uri="{BB962C8B-B14F-4D97-AF65-F5344CB8AC3E}">
        <p14:creationId xmlns:p14="http://schemas.microsoft.com/office/powerpoint/2010/main" val="300663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4">
            <a:extLst>
              <a:ext uri="{FF2B5EF4-FFF2-40B4-BE49-F238E27FC236}">
                <a16:creationId xmlns:a16="http://schemas.microsoft.com/office/drawing/2014/main" id="{FD8C4AC5-0175-4B94-B36E-1F34B3C6C2D5}"/>
              </a:ext>
            </a:extLst>
          </p:cNvPr>
          <p:cNvSpPr>
            <a:spLocks noChangeShapeType="1"/>
          </p:cNvSpPr>
          <p:nvPr/>
        </p:nvSpPr>
        <p:spPr bwMode="auto">
          <a:xfrm>
            <a:off x="9448800" y="762000"/>
            <a:ext cx="685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 name="Line 5">
            <a:extLst>
              <a:ext uri="{FF2B5EF4-FFF2-40B4-BE49-F238E27FC236}">
                <a16:creationId xmlns:a16="http://schemas.microsoft.com/office/drawing/2014/main" id="{DC2CD508-DE49-4ADC-A596-65863BF16143}"/>
              </a:ext>
            </a:extLst>
          </p:cNvPr>
          <p:cNvSpPr>
            <a:spLocks noChangeShapeType="1"/>
          </p:cNvSpPr>
          <p:nvPr/>
        </p:nvSpPr>
        <p:spPr bwMode="auto">
          <a:xfrm flipH="1">
            <a:off x="9525000" y="762000"/>
            <a:ext cx="609600" cy="685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2" name="Picture 6" descr="C:\Documents and Settings\user\My Documents\My Pictures\biblemapwking2.bmp">
            <a:extLst>
              <a:ext uri="{FF2B5EF4-FFF2-40B4-BE49-F238E27FC236}">
                <a16:creationId xmlns:a16="http://schemas.microsoft.com/office/drawing/2014/main" id="{7F2EFA35-41A4-4CEA-AF16-697B301DC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866" y="23964"/>
            <a:ext cx="4572000" cy="6829980"/>
          </a:xfrm>
          <a:prstGeom prst="rect">
            <a:avLst/>
          </a:prstGeom>
          <a:noFill/>
          <a:extLst>
            <a:ext uri="{909E8E84-426E-40DD-AFC4-6F175D3DCCD1}">
              <a14:hiddenFill xmlns:a14="http://schemas.microsoft.com/office/drawing/2010/main">
                <a:solidFill>
                  <a:srgbClr val="FFFFFF"/>
                </a:solidFill>
              </a14:hiddenFill>
            </a:ext>
          </a:extLst>
        </p:spPr>
      </p:pic>
      <p:sp>
        <p:nvSpPr>
          <p:cNvPr id="34823" name="Text Box 7">
            <a:extLst>
              <a:ext uri="{FF2B5EF4-FFF2-40B4-BE49-F238E27FC236}">
                <a16:creationId xmlns:a16="http://schemas.microsoft.com/office/drawing/2014/main" id="{338AC7C3-4C7B-47FE-BD20-71E1505E8261}"/>
              </a:ext>
            </a:extLst>
          </p:cNvPr>
          <p:cNvSpPr txBox="1">
            <a:spLocks noChangeArrowheads="1"/>
          </p:cNvSpPr>
          <p:nvPr/>
        </p:nvSpPr>
        <p:spPr bwMode="auto">
          <a:xfrm>
            <a:off x="10790057" y="28019"/>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2060"/>
                </a:solidFill>
              </a:rPr>
              <a:t>Damascus</a:t>
            </a:r>
          </a:p>
        </p:txBody>
      </p:sp>
      <p:sp>
        <p:nvSpPr>
          <p:cNvPr id="34826" name="Text Box 10">
            <a:extLst>
              <a:ext uri="{FF2B5EF4-FFF2-40B4-BE49-F238E27FC236}">
                <a16:creationId xmlns:a16="http://schemas.microsoft.com/office/drawing/2014/main" id="{F93359CC-9EB6-43B8-95CB-0E7B381583A1}"/>
              </a:ext>
            </a:extLst>
          </p:cNvPr>
          <p:cNvSpPr txBox="1">
            <a:spLocks noChangeArrowheads="1"/>
          </p:cNvSpPr>
          <p:nvPr/>
        </p:nvSpPr>
        <p:spPr bwMode="auto">
          <a:xfrm>
            <a:off x="7684577" y="5857876"/>
            <a:ext cx="747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Gaza</a:t>
            </a:r>
          </a:p>
        </p:txBody>
      </p:sp>
      <p:sp>
        <p:nvSpPr>
          <p:cNvPr id="34827" name="Line 11">
            <a:extLst>
              <a:ext uri="{FF2B5EF4-FFF2-40B4-BE49-F238E27FC236}">
                <a16:creationId xmlns:a16="http://schemas.microsoft.com/office/drawing/2014/main" id="{FEA8B916-6214-40CD-B905-422F4B7F84AF}"/>
              </a:ext>
            </a:extLst>
          </p:cNvPr>
          <p:cNvSpPr>
            <a:spLocks noChangeShapeType="1"/>
          </p:cNvSpPr>
          <p:nvPr/>
        </p:nvSpPr>
        <p:spPr bwMode="auto">
          <a:xfrm>
            <a:off x="7734300" y="6186668"/>
            <a:ext cx="8382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a:extLst>
              <a:ext uri="{FF2B5EF4-FFF2-40B4-BE49-F238E27FC236}">
                <a16:creationId xmlns:a16="http://schemas.microsoft.com/office/drawing/2014/main" id="{FC18A66C-B665-4618-8F7A-72C800F61501}"/>
              </a:ext>
            </a:extLst>
          </p:cNvPr>
          <p:cNvSpPr>
            <a:spLocks noChangeShapeType="1"/>
          </p:cNvSpPr>
          <p:nvPr/>
        </p:nvSpPr>
        <p:spPr bwMode="auto">
          <a:xfrm flipH="1">
            <a:off x="7796959" y="6110468"/>
            <a:ext cx="685800" cy="6096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Text Box 13">
            <a:extLst>
              <a:ext uri="{FF2B5EF4-FFF2-40B4-BE49-F238E27FC236}">
                <a16:creationId xmlns:a16="http://schemas.microsoft.com/office/drawing/2014/main" id="{8B453A93-DCA1-4094-AA85-81A3C50DB02C}"/>
              </a:ext>
            </a:extLst>
          </p:cNvPr>
          <p:cNvSpPr txBox="1">
            <a:spLocks noChangeArrowheads="1"/>
          </p:cNvSpPr>
          <p:nvPr/>
        </p:nvSpPr>
        <p:spPr bwMode="auto">
          <a:xfrm>
            <a:off x="691910" y="20497"/>
            <a:ext cx="55562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*Damascus: Threshing with sharp</a:t>
            </a:r>
            <a:br>
              <a:rPr lang="en-US" altLang="en-US" sz="2800" dirty="0"/>
            </a:br>
            <a:r>
              <a:rPr lang="en-US" altLang="en-US" sz="2800" dirty="0"/>
              <a:t>     instruments (1:3)</a:t>
            </a:r>
          </a:p>
        </p:txBody>
      </p:sp>
      <p:sp>
        <p:nvSpPr>
          <p:cNvPr id="34830" name="Text Box 14">
            <a:extLst>
              <a:ext uri="{FF2B5EF4-FFF2-40B4-BE49-F238E27FC236}">
                <a16:creationId xmlns:a16="http://schemas.microsoft.com/office/drawing/2014/main" id="{0A79F8EC-BA5E-4B80-BFC3-A03FEEC1D97A}"/>
              </a:ext>
            </a:extLst>
          </p:cNvPr>
          <p:cNvSpPr txBox="1">
            <a:spLocks noChangeArrowheads="1"/>
          </p:cNvSpPr>
          <p:nvPr/>
        </p:nvSpPr>
        <p:spPr bwMode="auto">
          <a:xfrm>
            <a:off x="758065" y="1443996"/>
            <a:ext cx="57502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solidFill>
                  <a:schemeClr val="hlink"/>
                </a:solidFill>
              </a:rPr>
              <a:t>*Gaza: Engaging in slavery</a:t>
            </a:r>
            <a:br>
              <a:rPr lang="en-US" altLang="en-US" sz="3600" dirty="0">
                <a:solidFill>
                  <a:schemeClr val="hlink"/>
                </a:solidFill>
              </a:rPr>
            </a:br>
            <a:r>
              <a:rPr lang="en-US" altLang="en-US" sz="3600" dirty="0">
                <a:solidFill>
                  <a:schemeClr val="hlink"/>
                </a:solidFill>
              </a:rPr>
              <a:t>    for profit (1:6)</a:t>
            </a:r>
          </a:p>
        </p:txBody>
      </p:sp>
      <p:sp>
        <p:nvSpPr>
          <p:cNvPr id="34831" name="Text Box 15">
            <a:extLst>
              <a:ext uri="{FF2B5EF4-FFF2-40B4-BE49-F238E27FC236}">
                <a16:creationId xmlns:a16="http://schemas.microsoft.com/office/drawing/2014/main" id="{FF66FF4E-FA38-4560-8F88-8C9FD5C43A88}"/>
              </a:ext>
            </a:extLst>
          </p:cNvPr>
          <p:cNvSpPr txBox="1">
            <a:spLocks noChangeArrowheads="1"/>
          </p:cNvSpPr>
          <p:nvPr/>
        </p:nvSpPr>
        <p:spPr bwMode="auto">
          <a:xfrm>
            <a:off x="9337675" y="1159485"/>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solidFill>
                  <a:srgbClr val="002060"/>
                </a:solidFill>
              </a:rPr>
              <a:t>Tyre</a:t>
            </a:r>
            <a:endParaRPr lang="en-US" altLang="en-US" dirty="0">
              <a:solidFill>
                <a:srgbClr val="002060"/>
              </a:solidFill>
            </a:endParaRPr>
          </a:p>
        </p:txBody>
      </p:sp>
      <p:sp>
        <p:nvSpPr>
          <p:cNvPr id="34833" name="Line 17">
            <a:extLst>
              <a:ext uri="{FF2B5EF4-FFF2-40B4-BE49-F238E27FC236}">
                <a16:creationId xmlns:a16="http://schemas.microsoft.com/office/drawing/2014/main" id="{50640236-7282-4356-9512-A1C361F39397}"/>
              </a:ext>
            </a:extLst>
          </p:cNvPr>
          <p:cNvSpPr>
            <a:spLocks noChangeShapeType="1"/>
          </p:cNvSpPr>
          <p:nvPr/>
        </p:nvSpPr>
        <p:spPr bwMode="auto">
          <a:xfrm>
            <a:off x="9282985" y="1502385"/>
            <a:ext cx="804528" cy="499452"/>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4" name="Line 18">
            <a:extLst>
              <a:ext uri="{FF2B5EF4-FFF2-40B4-BE49-F238E27FC236}">
                <a16:creationId xmlns:a16="http://schemas.microsoft.com/office/drawing/2014/main" id="{2F9516FE-4EDB-45B4-8C9E-3C8B72DF3C38}"/>
              </a:ext>
            </a:extLst>
          </p:cNvPr>
          <p:cNvSpPr>
            <a:spLocks noChangeShapeType="1"/>
          </p:cNvSpPr>
          <p:nvPr/>
        </p:nvSpPr>
        <p:spPr bwMode="auto">
          <a:xfrm flipH="1">
            <a:off x="9337675" y="1386498"/>
            <a:ext cx="711738" cy="615339"/>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5" name="Text Box 19">
            <a:extLst>
              <a:ext uri="{FF2B5EF4-FFF2-40B4-BE49-F238E27FC236}">
                <a16:creationId xmlns:a16="http://schemas.microsoft.com/office/drawing/2014/main" id="{29E2BBAE-EA08-469A-B7C1-7F43721F06C7}"/>
              </a:ext>
            </a:extLst>
          </p:cNvPr>
          <p:cNvSpPr txBox="1">
            <a:spLocks noChangeArrowheads="1"/>
          </p:cNvSpPr>
          <p:nvPr/>
        </p:nvSpPr>
        <p:spPr bwMode="auto">
          <a:xfrm>
            <a:off x="758065" y="2644325"/>
            <a:ext cx="553863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t>
            </a:r>
            <a:r>
              <a:rPr lang="en-US" altLang="en-US" sz="3600" dirty="0" err="1"/>
              <a:t>Tyre</a:t>
            </a:r>
            <a:r>
              <a:rPr lang="en-US" altLang="en-US" sz="3600" dirty="0"/>
              <a:t>: Ignoring the covenant</a:t>
            </a:r>
            <a:br>
              <a:rPr lang="en-US" altLang="en-US" sz="3600" dirty="0"/>
            </a:br>
            <a:r>
              <a:rPr lang="en-US" altLang="en-US" sz="3600" dirty="0"/>
              <a:t>    of brothers (1:9)</a:t>
            </a:r>
          </a:p>
        </p:txBody>
      </p:sp>
      <p:cxnSp>
        <p:nvCxnSpPr>
          <p:cNvPr id="3" name="Straight Arrow Connector 2">
            <a:extLst>
              <a:ext uri="{FF2B5EF4-FFF2-40B4-BE49-F238E27FC236}">
                <a16:creationId xmlns:a16="http://schemas.microsoft.com/office/drawing/2014/main" id="{FB636777-DA1B-4874-8403-63A1C86BF436}"/>
              </a:ext>
            </a:extLst>
          </p:cNvPr>
          <p:cNvCxnSpPr>
            <a:cxnSpLocks/>
          </p:cNvCxnSpPr>
          <p:nvPr/>
        </p:nvCxnSpPr>
        <p:spPr>
          <a:xfrm flipV="1">
            <a:off x="10087513" y="150471"/>
            <a:ext cx="2104487" cy="32785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62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6"/>
                                        </p:tgtEl>
                                        <p:attrNameLst>
                                          <p:attrName>style.visibility</p:attrName>
                                        </p:attrNameLst>
                                      </p:cBhvr>
                                      <p:to>
                                        <p:strVal val="visible"/>
                                      </p:to>
                                    </p:set>
                                    <p:animEffect transition="in" filter="blinds(horizontal)">
                                      <p:cBhvr>
                                        <p:cTn id="7" dur="500"/>
                                        <p:tgtEl>
                                          <p:spTgt spid="34826"/>
                                        </p:tgtEl>
                                      </p:cBhvr>
                                    </p:animEffect>
                                  </p:childTnLst>
                                </p:cTn>
                              </p:par>
                            </p:childTnLst>
                          </p:cTn>
                        </p:par>
                        <p:par>
                          <p:cTn id="8" fill="hold">
                            <p:stCondLst>
                              <p:cond delay="500"/>
                            </p:stCondLst>
                            <p:childTnLst>
                              <p:par>
                                <p:cTn id="9" presetID="17" presetClass="entr" presetSubtype="1" fill="hold" nodeType="afterEffect">
                                  <p:stCondLst>
                                    <p:cond delay="1000"/>
                                  </p:stCondLst>
                                  <p:childTnLst>
                                    <p:set>
                                      <p:cBhvr>
                                        <p:cTn id="10" dur="1" fill="hold">
                                          <p:stCondLst>
                                            <p:cond delay="0"/>
                                          </p:stCondLst>
                                        </p:cTn>
                                        <p:tgtEl>
                                          <p:spTgt spid="34827"/>
                                        </p:tgtEl>
                                        <p:attrNameLst>
                                          <p:attrName>style.visibility</p:attrName>
                                        </p:attrNameLst>
                                      </p:cBhvr>
                                      <p:to>
                                        <p:strVal val="visible"/>
                                      </p:to>
                                    </p:set>
                                    <p:anim calcmode="lin" valueType="num">
                                      <p:cBhvr>
                                        <p:cTn id="11" dur="500" fill="hold"/>
                                        <p:tgtEl>
                                          <p:spTgt spid="34827"/>
                                        </p:tgtEl>
                                        <p:attrNameLst>
                                          <p:attrName>ppt_x</p:attrName>
                                        </p:attrNameLst>
                                      </p:cBhvr>
                                      <p:tavLst>
                                        <p:tav tm="0">
                                          <p:val>
                                            <p:strVal val="#ppt_x"/>
                                          </p:val>
                                        </p:tav>
                                        <p:tav tm="100000">
                                          <p:val>
                                            <p:strVal val="#ppt_x"/>
                                          </p:val>
                                        </p:tav>
                                      </p:tavLst>
                                    </p:anim>
                                    <p:anim calcmode="lin" valueType="num">
                                      <p:cBhvr>
                                        <p:cTn id="12" dur="500" fill="hold"/>
                                        <p:tgtEl>
                                          <p:spTgt spid="34827"/>
                                        </p:tgtEl>
                                        <p:attrNameLst>
                                          <p:attrName>ppt_y</p:attrName>
                                        </p:attrNameLst>
                                      </p:cBhvr>
                                      <p:tavLst>
                                        <p:tav tm="0">
                                          <p:val>
                                            <p:strVal val="#ppt_y-#ppt_h/2"/>
                                          </p:val>
                                        </p:tav>
                                        <p:tav tm="100000">
                                          <p:val>
                                            <p:strVal val="#ppt_y"/>
                                          </p:val>
                                        </p:tav>
                                      </p:tavLst>
                                    </p:anim>
                                    <p:anim calcmode="lin" valueType="num">
                                      <p:cBhvr>
                                        <p:cTn id="13" dur="500" fill="hold"/>
                                        <p:tgtEl>
                                          <p:spTgt spid="34827"/>
                                        </p:tgtEl>
                                        <p:attrNameLst>
                                          <p:attrName>ppt_w</p:attrName>
                                        </p:attrNameLst>
                                      </p:cBhvr>
                                      <p:tavLst>
                                        <p:tav tm="0">
                                          <p:val>
                                            <p:strVal val="#ppt_w"/>
                                          </p:val>
                                        </p:tav>
                                        <p:tav tm="100000">
                                          <p:val>
                                            <p:strVal val="#ppt_w"/>
                                          </p:val>
                                        </p:tav>
                                      </p:tavLst>
                                    </p:anim>
                                    <p:anim calcmode="lin" valueType="num">
                                      <p:cBhvr>
                                        <p:cTn id="14" dur="500" fill="hold"/>
                                        <p:tgtEl>
                                          <p:spTgt spid="34827"/>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17" presetClass="entr" presetSubtype="1" fill="hold" nodeType="afterEffect">
                                  <p:stCondLst>
                                    <p:cond delay="1000"/>
                                  </p:stCondLst>
                                  <p:childTnLst>
                                    <p:set>
                                      <p:cBhvr>
                                        <p:cTn id="17" dur="1" fill="hold">
                                          <p:stCondLst>
                                            <p:cond delay="0"/>
                                          </p:stCondLst>
                                        </p:cTn>
                                        <p:tgtEl>
                                          <p:spTgt spid="34828"/>
                                        </p:tgtEl>
                                        <p:attrNameLst>
                                          <p:attrName>style.visibility</p:attrName>
                                        </p:attrNameLst>
                                      </p:cBhvr>
                                      <p:to>
                                        <p:strVal val="visible"/>
                                      </p:to>
                                    </p:set>
                                    <p:anim calcmode="lin" valueType="num">
                                      <p:cBhvr>
                                        <p:cTn id="18" dur="500" fill="hold"/>
                                        <p:tgtEl>
                                          <p:spTgt spid="34828"/>
                                        </p:tgtEl>
                                        <p:attrNameLst>
                                          <p:attrName>ppt_x</p:attrName>
                                        </p:attrNameLst>
                                      </p:cBhvr>
                                      <p:tavLst>
                                        <p:tav tm="0">
                                          <p:val>
                                            <p:strVal val="#ppt_x"/>
                                          </p:val>
                                        </p:tav>
                                        <p:tav tm="100000">
                                          <p:val>
                                            <p:strVal val="#ppt_x"/>
                                          </p:val>
                                        </p:tav>
                                      </p:tavLst>
                                    </p:anim>
                                    <p:anim calcmode="lin" valueType="num">
                                      <p:cBhvr>
                                        <p:cTn id="19" dur="500" fill="hold"/>
                                        <p:tgtEl>
                                          <p:spTgt spid="34828"/>
                                        </p:tgtEl>
                                        <p:attrNameLst>
                                          <p:attrName>ppt_y</p:attrName>
                                        </p:attrNameLst>
                                      </p:cBhvr>
                                      <p:tavLst>
                                        <p:tav tm="0">
                                          <p:val>
                                            <p:strVal val="#ppt_y-#ppt_h/2"/>
                                          </p:val>
                                        </p:tav>
                                        <p:tav tm="100000">
                                          <p:val>
                                            <p:strVal val="#ppt_y"/>
                                          </p:val>
                                        </p:tav>
                                      </p:tavLst>
                                    </p:anim>
                                    <p:anim calcmode="lin" valueType="num">
                                      <p:cBhvr>
                                        <p:cTn id="20" dur="500" fill="hold"/>
                                        <p:tgtEl>
                                          <p:spTgt spid="34828"/>
                                        </p:tgtEl>
                                        <p:attrNameLst>
                                          <p:attrName>ppt_w</p:attrName>
                                        </p:attrNameLst>
                                      </p:cBhvr>
                                      <p:tavLst>
                                        <p:tav tm="0">
                                          <p:val>
                                            <p:strVal val="#ppt_w"/>
                                          </p:val>
                                        </p:tav>
                                        <p:tav tm="100000">
                                          <p:val>
                                            <p:strVal val="#ppt_w"/>
                                          </p:val>
                                        </p:tav>
                                      </p:tavLst>
                                    </p:anim>
                                    <p:anim calcmode="lin" valueType="num">
                                      <p:cBhvr>
                                        <p:cTn id="21" dur="500" fill="hold"/>
                                        <p:tgtEl>
                                          <p:spTgt spid="34828"/>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1000"/>
                                  </p:stCondLst>
                                  <p:childTnLst>
                                    <p:set>
                                      <p:cBhvr>
                                        <p:cTn id="24" dur="1" fill="hold">
                                          <p:stCondLst>
                                            <p:cond delay="499"/>
                                          </p:stCondLst>
                                        </p:cTn>
                                        <p:tgtEl>
                                          <p:spTgt spid="348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4831"/>
                                        </p:tgtEl>
                                        <p:attrNameLst>
                                          <p:attrName>style.visibility</p:attrName>
                                        </p:attrNameLst>
                                      </p:cBhvr>
                                      <p:to>
                                        <p:strVal val="visible"/>
                                      </p:to>
                                    </p:set>
                                    <p:animEffect transition="in" filter="blinds(horizontal)">
                                      <p:cBhvr>
                                        <p:cTn id="29" dur="500"/>
                                        <p:tgtEl>
                                          <p:spTgt spid="34831"/>
                                        </p:tgtEl>
                                      </p:cBhvr>
                                    </p:animEffect>
                                  </p:childTnLst>
                                </p:cTn>
                              </p:par>
                            </p:childTnLst>
                          </p:cTn>
                        </p:par>
                        <p:par>
                          <p:cTn id="30" fill="hold">
                            <p:stCondLst>
                              <p:cond delay="500"/>
                            </p:stCondLst>
                            <p:childTnLst>
                              <p:par>
                                <p:cTn id="31" presetID="17" presetClass="entr" presetSubtype="1" fill="hold" nodeType="afterEffect">
                                  <p:stCondLst>
                                    <p:cond delay="1000"/>
                                  </p:stCondLst>
                                  <p:childTnLst>
                                    <p:set>
                                      <p:cBhvr>
                                        <p:cTn id="32" dur="1" fill="hold">
                                          <p:stCondLst>
                                            <p:cond delay="0"/>
                                          </p:stCondLst>
                                        </p:cTn>
                                        <p:tgtEl>
                                          <p:spTgt spid="34833"/>
                                        </p:tgtEl>
                                        <p:attrNameLst>
                                          <p:attrName>style.visibility</p:attrName>
                                        </p:attrNameLst>
                                      </p:cBhvr>
                                      <p:to>
                                        <p:strVal val="visible"/>
                                      </p:to>
                                    </p:set>
                                    <p:anim calcmode="lin" valueType="num">
                                      <p:cBhvr>
                                        <p:cTn id="33" dur="500" fill="hold"/>
                                        <p:tgtEl>
                                          <p:spTgt spid="34833"/>
                                        </p:tgtEl>
                                        <p:attrNameLst>
                                          <p:attrName>ppt_x</p:attrName>
                                        </p:attrNameLst>
                                      </p:cBhvr>
                                      <p:tavLst>
                                        <p:tav tm="0">
                                          <p:val>
                                            <p:strVal val="#ppt_x"/>
                                          </p:val>
                                        </p:tav>
                                        <p:tav tm="100000">
                                          <p:val>
                                            <p:strVal val="#ppt_x"/>
                                          </p:val>
                                        </p:tav>
                                      </p:tavLst>
                                    </p:anim>
                                    <p:anim calcmode="lin" valueType="num">
                                      <p:cBhvr>
                                        <p:cTn id="34" dur="500" fill="hold"/>
                                        <p:tgtEl>
                                          <p:spTgt spid="34833"/>
                                        </p:tgtEl>
                                        <p:attrNameLst>
                                          <p:attrName>ppt_y</p:attrName>
                                        </p:attrNameLst>
                                      </p:cBhvr>
                                      <p:tavLst>
                                        <p:tav tm="0">
                                          <p:val>
                                            <p:strVal val="#ppt_y-#ppt_h/2"/>
                                          </p:val>
                                        </p:tav>
                                        <p:tav tm="100000">
                                          <p:val>
                                            <p:strVal val="#ppt_y"/>
                                          </p:val>
                                        </p:tav>
                                      </p:tavLst>
                                    </p:anim>
                                    <p:anim calcmode="lin" valueType="num">
                                      <p:cBhvr>
                                        <p:cTn id="35" dur="500" fill="hold"/>
                                        <p:tgtEl>
                                          <p:spTgt spid="34833"/>
                                        </p:tgtEl>
                                        <p:attrNameLst>
                                          <p:attrName>ppt_w</p:attrName>
                                        </p:attrNameLst>
                                      </p:cBhvr>
                                      <p:tavLst>
                                        <p:tav tm="0">
                                          <p:val>
                                            <p:strVal val="#ppt_w"/>
                                          </p:val>
                                        </p:tav>
                                        <p:tav tm="100000">
                                          <p:val>
                                            <p:strVal val="#ppt_w"/>
                                          </p:val>
                                        </p:tav>
                                      </p:tavLst>
                                    </p:anim>
                                    <p:anim calcmode="lin" valueType="num">
                                      <p:cBhvr>
                                        <p:cTn id="36" dur="500" fill="hold"/>
                                        <p:tgtEl>
                                          <p:spTgt spid="34833"/>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17" presetClass="entr" presetSubtype="1" fill="hold" nodeType="afterEffect">
                                  <p:stCondLst>
                                    <p:cond delay="1000"/>
                                  </p:stCondLst>
                                  <p:childTnLst>
                                    <p:set>
                                      <p:cBhvr>
                                        <p:cTn id="39" dur="1" fill="hold">
                                          <p:stCondLst>
                                            <p:cond delay="0"/>
                                          </p:stCondLst>
                                        </p:cTn>
                                        <p:tgtEl>
                                          <p:spTgt spid="34834"/>
                                        </p:tgtEl>
                                        <p:attrNameLst>
                                          <p:attrName>style.visibility</p:attrName>
                                        </p:attrNameLst>
                                      </p:cBhvr>
                                      <p:to>
                                        <p:strVal val="visible"/>
                                      </p:to>
                                    </p:set>
                                    <p:anim calcmode="lin" valueType="num">
                                      <p:cBhvr>
                                        <p:cTn id="40" dur="500" fill="hold"/>
                                        <p:tgtEl>
                                          <p:spTgt spid="34834"/>
                                        </p:tgtEl>
                                        <p:attrNameLst>
                                          <p:attrName>ppt_x</p:attrName>
                                        </p:attrNameLst>
                                      </p:cBhvr>
                                      <p:tavLst>
                                        <p:tav tm="0">
                                          <p:val>
                                            <p:strVal val="#ppt_x"/>
                                          </p:val>
                                        </p:tav>
                                        <p:tav tm="100000">
                                          <p:val>
                                            <p:strVal val="#ppt_x"/>
                                          </p:val>
                                        </p:tav>
                                      </p:tavLst>
                                    </p:anim>
                                    <p:anim calcmode="lin" valueType="num">
                                      <p:cBhvr>
                                        <p:cTn id="41" dur="500" fill="hold"/>
                                        <p:tgtEl>
                                          <p:spTgt spid="34834"/>
                                        </p:tgtEl>
                                        <p:attrNameLst>
                                          <p:attrName>ppt_y</p:attrName>
                                        </p:attrNameLst>
                                      </p:cBhvr>
                                      <p:tavLst>
                                        <p:tav tm="0">
                                          <p:val>
                                            <p:strVal val="#ppt_y-#ppt_h/2"/>
                                          </p:val>
                                        </p:tav>
                                        <p:tav tm="100000">
                                          <p:val>
                                            <p:strVal val="#ppt_y"/>
                                          </p:val>
                                        </p:tav>
                                      </p:tavLst>
                                    </p:anim>
                                    <p:anim calcmode="lin" valueType="num">
                                      <p:cBhvr>
                                        <p:cTn id="42" dur="500" fill="hold"/>
                                        <p:tgtEl>
                                          <p:spTgt spid="34834"/>
                                        </p:tgtEl>
                                        <p:attrNameLst>
                                          <p:attrName>ppt_w</p:attrName>
                                        </p:attrNameLst>
                                      </p:cBhvr>
                                      <p:tavLst>
                                        <p:tav tm="0">
                                          <p:val>
                                            <p:strVal val="#ppt_w"/>
                                          </p:val>
                                        </p:tav>
                                        <p:tav tm="100000">
                                          <p:val>
                                            <p:strVal val="#ppt_w"/>
                                          </p:val>
                                        </p:tav>
                                      </p:tavLst>
                                    </p:anim>
                                    <p:anim calcmode="lin" valueType="num">
                                      <p:cBhvr>
                                        <p:cTn id="43" dur="500" fill="hold"/>
                                        <p:tgtEl>
                                          <p:spTgt spid="3483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499"/>
                                          </p:stCondLst>
                                        </p:cTn>
                                        <p:tgtEl>
                                          <p:spTgt spid="348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6" grpId="0" autoUpdateAnimBg="0"/>
      <p:bldP spid="34830" grpId="0" autoUpdateAnimBg="0"/>
      <p:bldP spid="34831" grpId="0" autoUpdateAnimBg="0"/>
      <p:bldP spid="348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C0AA86-3325-4F49-8B7B-938DEA9ECE5F}"/>
              </a:ext>
            </a:extLst>
          </p:cNvPr>
          <p:cNvPicPr>
            <a:picLocks noChangeAspect="1"/>
          </p:cNvPicPr>
          <p:nvPr/>
        </p:nvPicPr>
        <p:blipFill>
          <a:blip r:embed="rId2"/>
          <a:stretch>
            <a:fillRect/>
          </a:stretch>
        </p:blipFill>
        <p:spPr>
          <a:xfrm>
            <a:off x="1239519" y="310896"/>
            <a:ext cx="9185914" cy="6237732"/>
          </a:xfrm>
          <a:prstGeom prst="rect">
            <a:avLst/>
          </a:prstGeom>
        </p:spPr>
      </p:pic>
    </p:spTree>
    <p:extLst>
      <p:ext uri="{BB962C8B-B14F-4D97-AF65-F5344CB8AC3E}">
        <p14:creationId xmlns:p14="http://schemas.microsoft.com/office/powerpoint/2010/main" val="93523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4">
            <a:extLst>
              <a:ext uri="{FF2B5EF4-FFF2-40B4-BE49-F238E27FC236}">
                <a16:creationId xmlns:a16="http://schemas.microsoft.com/office/drawing/2014/main" id="{FD8C4AC5-0175-4B94-B36E-1F34B3C6C2D5}"/>
              </a:ext>
            </a:extLst>
          </p:cNvPr>
          <p:cNvSpPr>
            <a:spLocks noChangeShapeType="1"/>
          </p:cNvSpPr>
          <p:nvPr/>
        </p:nvSpPr>
        <p:spPr bwMode="auto">
          <a:xfrm>
            <a:off x="9448800" y="762000"/>
            <a:ext cx="685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 name="Line 5">
            <a:extLst>
              <a:ext uri="{FF2B5EF4-FFF2-40B4-BE49-F238E27FC236}">
                <a16:creationId xmlns:a16="http://schemas.microsoft.com/office/drawing/2014/main" id="{DC2CD508-DE49-4ADC-A596-65863BF16143}"/>
              </a:ext>
            </a:extLst>
          </p:cNvPr>
          <p:cNvSpPr>
            <a:spLocks noChangeShapeType="1"/>
          </p:cNvSpPr>
          <p:nvPr/>
        </p:nvSpPr>
        <p:spPr bwMode="auto">
          <a:xfrm flipH="1">
            <a:off x="9525000" y="762000"/>
            <a:ext cx="609600" cy="685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2" name="Picture 6" descr="C:\Documents and Settings\user\My Documents\My Pictures\biblemapwking2.bmp">
            <a:extLst>
              <a:ext uri="{FF2B5EF4-FFF2-40B4-BE49-F238E27FC236}">
                <a16:creationId xmlns:a16="http://schemas.microsoft.com/office/drawing/2014/main" id="{7F2EFA35-41A4-4CEA-AF16-697B301DC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866" y="23964"/>
            <a:ext cx="4572000" cy="6829980"/>
          </a:xfrm>
          <a:prstGeom prst="rect">
            <a:avLst/>
          </a:prstGeom>
          <a:noFill/>
          <a:extLst>
            <a:ext uri="{909E8E84-426E-40DD-AFC4-6F175D3DCCD1}">
              <a14:hiddenFill xmlns:a14="http://schemas.microsoft.com/office/drawing/2010/main">
                <a:solidFill>
                  <a:srgbClr val="FFFFFF"/>
                </a:solidFill>
              </a14:hiddenFill>
            </a:ext>
          </a:extLst>
        </p:spPr>
      </p:pic>
      <p:sp>
        <p:nvSpPr>
          <p:cNvPr id="34823" name="Text Box 7">
            <a:extLst>
              <a:ext uri="{FF2B5EF4-FFF2-40B4-BE49-F238E27FC236}">
                <a16:creationId xmlns:a16="http://schemas.microsoft.com/office/drawing/2014/main" id="{338AC7C3-4C7B-47FE-BD20-71E1505E8261}"/>
              </a:ext>
            </a:extLst>
          </p:cNvPr>
          <p:cNvSpPr txBox="1">
            <a:spLocks noChangeArrowheads="1"/>
          </p:cNvSpPr>
          <p:nvPr/>
        </p:nvSpPr>
        <p:spPr bwMode="auto">
          <a:xfrm>
            <a:off x="10790057" y="28019"/>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2060"/>
                </a:solidFill>
              </a:rPr>
              <a:t>Damascus</a:t>
            </a:r>
          </a:p>
        </p:txBody>
      </p:sp>
      <p:sp>
        <p:nvSpPr>
          <p:cNvPr id="34826" name="Text Box 10">
            <a:extLst>
              <a:ext uri="{FF2B5EF4-FFF2-40B4-BE49-F238E27FC236}">
                <a16:creationId xmlns:a16="http://schemas.microsoft.com/office/drawing/2014/main" id="{F93359CC-9EB6-43B8-95CB-0E7B381583A1}"/>
              </a:ext>
            </a:extLst>
          </p:cNvPr>
          <p:cNvSpPr txBox="1">
            <a:spLocks noChangeArrowheads="1"/>
          </p:cNvSpPr>
          <p:nvPr/>
        </p:nvSpPr>
        <p:spPr bwMode="auto">
          <a:xfrm>
            <a:off x="7684577" y="5857876"/>
            <a:ext cx="747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Gaza</a:t>
            </a:r>
          </a:p>
        </p:txBody>
      </p:sp>
      <p:sp>
        <p:nvSpPr>
          <p:cNvPr id="34827" name="Line 11">
            <a:extLst>
              <a:ext uri="{FF2B5EF4-FFF2-40B4-BE49-F238E27FC236}">
                <a16:creationId xmlns:a16="http://schemas.microsoft.com/office/drawing/2014/main" id="{FEA8B916-6214-40CD-B905-422F4B7F84AF}"/>
              </a:ext>
            </a:extLst>
          </p:cNvPr>
          <p:cNvSpPr>
            <a:spLocks noChangeShapeType="1"/>
          </p:cNvSpPr>
          <p:nvPr/>
        </p:nvSpPr>
        <p:spPr bwMode="auto">
          <a:xfrm>
            <a:off x="7734300" y="6186668"/>
            <a:ext cx="8382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a:extLst>
              <a:ext uri="{FF2B5EF4-FFF2-40B4-BE49-F238E27FC236}">
                <a16:creationId xmlns:a16="http://schemas.microsoft.com/office/drawing/2014/main" id="{FC18A66C-B665-4618-8F7A-72C800F61501}"/>
              </a:ext>
            </a:extLst>
          </p:cNvPr>
          <p:cNvSpPr>
            <a:spLocks noChangeShapeType="1"/>
          </p:cNvSpPr>
          <p:nvPr/>
        </p:nvSpPr>
        <p:spPr bwMode="auto">
          <a:xfrm flipH="1">
            <a:off x="7796959" y="6110468"/>
            <a:ext cx="685800" cy="6096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Text Box 13">
            <a:extLst>
              <a:ext uri="{FF2B5EF4-FFF2-40B4-BE49-F238E27FC236}">
                <a16:creationId xmlns:a16="http://schemas.microsoft.com/office/drawing/2014/main" id="{8B453A93-DCA1-4094-AA85-81A3C50DB02C}"/>
              </a:ext>
            </a:extLst>
          </p:cNvPr>
          <p:cNvSpPr txBox="1">
            <a:spLocks noChangeArrowheads="1"/>
          </p:cNvSpPr>
          <p:nvPr/>
        </p:nvSpPr>
        <p:spPr bwMode="auto">
          <a:xfrm>
            <a:off x="691910" y="20497"/>
            <a:ext cx="55562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*Damascus: Threshing with sharp</a:t>
            </a:r>
            <a:br>
              <a:rPr lang="en-US" altLang="en-US" sz="2800" dirty="0"/>
            </a:br>
            <a:r>
              <a:rPr lang="en-US" altLang="en-US" sz="2800" dirty="0"/>
              <a:t>     instruments (1:3)</a:t>
            </a:r>
          </a:p>
        </p:txBody>
      </p:sp>
      <p:sp>
        <p:nvSpPr>
          <p:cNvPr id="34830" name="Text Box 14">
            <a:extLst>
              <a:ext uri="{FF2B5EF4-FFF2-40B4-BE49-F238E27FC236}">
                <a16:creationId xmlns:a16="http://schemas.microsoft.com/office/drawing/2014/main" id="{0A79F8EC-BA5E-4B80-BFC3-A03FEEC1D97A}"/>
              </a:ext>
            </a:extLst>
          </p:cNvPr>
          <p:cNvSpPr txBox="1">
            <a:spLocks noChangeArrowheads="1"/>
          </p:cNvSpPr>
          <p:nvPr/>
        </p:nvSpPr>
        <p:spPr bwMode="auto">
          <a:xfrm>
            <a:off x="691910" y="987588"/>
            <a:ext cx="51283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rPr>
              <a:t>*Gaza: Engaging in slavery</a:t>
            </a:r>
            <a:br>
              <a:rPr lang="en-US" altLang="en-US" sz="3200" dirty="0">
                <a:solidFill>
                  <a:schemeClr val="hlink"/>
                </a:solidFill>
              </a:rPr>
            </a:br>
            <a:r>
              <a:rPr lang="en-US" altLang="en-US" sz="3200" dirty="0">
                <a:solidFill>
                  <a:schemeClr val="hlink"/>
                </a:solidFill>
              </a:rPr>
              <a:t>    for profit (1:6)</a:t>
            </a:r>
          </a:p>
        </p:txBody>
      </p:sp>
      <p:sp>
        <p:nvSpPr>
          <p:cNvPr id="34831" name="Text Box 15">
            <a:extLst>
              <a:ext uri="{FF2B5EF4-FFF2-40B4-BE49-F238E27FC236}">
                <a16:creationId xmlns:a16="http://schemas.microsoft.com/office/drawing/2014/main" id="{FF66FF4E-FA38-4560-8F88-8C9FD5C43A88}"/>
              </a:ext>
            </a:extLst>
          </p:cNvPr>
          <p:cNvSpPr txBox="1">
            <a:spLocks noChangeArrowheads="1"/>
          </p:cNvSpPr>
          <p:nvPr/>
        </p:nvSpPr>
        <p:spPr bwMode="auto">
          <a:xfrm>
            <a:off x="9337675" y="1159485"/>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solidFill>
                  <a:srgbClr val="002060"/>
                </a:solidFill>
              </a:rPr>
              <a:t>Tyre</a:t>
            </a:r>
            <a:endParaRPr lang="en-US" altLang="en-US" dirty="0">
              <a:solidFill>
                <a:srgbClr val="002060"/>
              </a:solidFill>
            </a:endParaRPr>
          </a:p>
        </p:txBody>
      </p:sp>
      <p:sp>
        <p:nvSpPr>
          <p:cNvPr id="34833" name="Line 17">
            <a:extLst>
              <a:ext uri="{FF2B5EF4-FFF2-40B4-BE49-F238E27FC236}">
                <a16:creationId xmlns:a16="http://schemas.microsoft.com/office/drawing/2014/main" id="{50640236-7282-4356-9512-A1C361F39397}"/>
              </a:ext>
            </a:extLst>
          </p:cNvPr>
          <p:cNvSpPr>
            <a:spLocks noChangeShapeType="1"/>
          </p:cNvSpPr>
          <p:nvPr/>
        </p:nvSpPr>
        <p:spPr bwMode="auto">
          <a:xfrm>
            <a:off x="9282985" y="1502385"/>
            <a:ext cx="804528" cy="499452"/>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4" name="Line 18">
            <a:extLst>
              <a:ext uri="{FF2B5EF4-FFF2-40B4-BE49-F238E27FC236}">
                <a16:creationId xmlns:a16="http://schemas.microsoft.com/office/drawing/2014/main" id="{2F9516FE-4EDB-45B4-8C9E-3C8B72DF3C38}"/>
              </a:ext>
            </a:extLst>
          </p:cNvPr>
          <p:cNvSpPr>
            <a:spLocks noChangeShapeType="1"/>
          </p:cNvSpPr>
          <p:nvPr/>
        </p:nvSpPr>
        <p:spPr bwMode="auto">
          <a:xfrm flipH="1">
            <a:off x="9337675" y="1386498"/>
            <a:ext cx="711738" cy="615339"/>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5" name="Text Box 19">
            <a:extLst>
              <a:ext uri="{FF2B5EF4-FFF2-40B4-BE49-F238E27FC236}">
                <a16:creationId xmlns:a16="http://schemas.microsoft.com/office/drawing/2014/main" id="{29E2BBAE-EA08-469A-B7C1-7F43721F06C7}"/>
              </a:ext>
            </a:extLst>
          </p:cNvPr>
          <p:cNvSpPr txBox="1">
            <a:spLocks noChangeArrowheads="1"/>
          </p:cNvSpPr>
          <p:nvPr/>
        </p:nvSpPr>
        <p:spPr bwMode="auto">
          <a:xfrm>
            <a:off x="691910" y="2064806"/>
            <a:ext cx="555626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200" dirty="0"/>
              <a:t>*</a:t>
            </a:r>
            <a:r>
              <a:rPr lang="en-US" altLang="en-US" sz="3200" dirty="0" err="1"/>
              <a:t>Tyre</a:t>
            </a:r>
            <a:r>
              <a:rPr lang="en-US" altLang="en-US" sz="3200" dirty="0"/>
              <a:t>: Ignoring the covenant</a:t>
            </a:r>
            <a:br>
              <a:rPr lang="en-US" altLang="en-US" sz="3200" dirty="0"/>
            </a:br>
            <a:r>
              <a:rPr lang="en-US" altLang="en-US" sz="3200" dirty="0"/>
              <a:t>    of brothers (1:9)</a:t>
            </a:r>
          </a:p>
        </p:txBody>
      </p:sp>
      <p:sp>
        <p:nvSpPr>
          <p:cNvPr id="34836" name="Text Box 20">
            <a:extLst>
              <a:ext uri="{FF2B5EF4-FFF2-40B4-BE49-F238E27FC236}">
                <a16:creationId xmlns:a16="http://schemas.microsoft.com/office/drawing/2014/main" id="{25A1B774-121E-41CC-9128-3CE50A3AD06E}"/>
              </a:ext>
            </a:extLst>
          </p:cNvPr>
          <p:cNvSpPr txBox="1">
            <a:spLocks noChangeArrowheads="1"/>
          </p:cNvSpPr>
          <p:nvPr/>
        </p:nvSpPr>
        <p:spPr bwMode="auto">
          <a:xfrm>
            <a:off x="10133780" y="6275128"/>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Edom</a:t>
            </a:r>
          </a:p>
        </p:txBody>
      </p:sp>
      <p:sp>
        <p:nvSpPr>
          <p:cNvPr id="34837" name="Line 21">
            <a:extLst>
              <a:ext uri="{FF2B5EF4-FFF2-40B4-BE49-F238E27FC236}">
                <a16:creationId xmlns:a16="http://schemas.microsoft.com/office/drawing/2014/main" id="{F86187BD-311A-457B-A29C-40D43D1BE47A}"/>
              </a:ext>
            </a:extLst>
          </p:cNvPr>
          <p:cNvSpPr>
            <a:spLocks noChangeShapeType="1"/>
          </p:cNvSpPr>
          <p:nvPr/>
        </p:nvSpPr>
        <p:spPr bwMode="auto">
          <a:xfrm>
            <a:off x="10884127" y="6382466"/>
            <a:ext cx="4572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8" name="Line 22">
            <a:extLst>
              <a:ext uri="{FF2B5EF4-FFF2-40B4-BE49-F238E27FC236}">
                <a16:creationId xmlns:a16="http://schemas.microsoft.com/office/drawing/2014/main" id="{F74D0BF9-43F8-4E07-96DB-0CAB92CF0D1F}"/>
              </a:ext>
            </a:extLst>
          </p:cNvPr>
          <p:cNvSpPr>
            <a:spLocks noChangeShapeType="1"/>
          </p:cNvSpPr>
          <p:nvPr/>
        </p:nvSpPr>
        <p:spPr bwMode="auto">
          <a:xfrm flipH="1">
            <a:off x="10922227" y="6369992"/>
            <a:ext cx="3810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9" name="Text Box 23">
            <a:extLst>
              <a:ext uri="{FF2B5EF4-FFF2-40B4-BE49-F238E27FC236}">
                <a16:creationId xmlns:a16="http://schemas.microsoft.com/office/drawing/2014/main" id="{C748BB19-2F78-4BAA-A48C-FDC05D2DE74D}"/>
              </a:ext>
            </a:extLst>
          </p:cNvPr>
          <p:cNvSpPr txBox="1">
            <a:spLocks noChangeArrowheads="1"/>
          </p:cNvSpPr>
          <p:nvPr/>
        </p:nvSpPr>
        <p:spPr bwMode="auto">
          <a:xfrm>
            <a:off x="645829" y="3072765"/>
            <a:ext cx="48790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rPr>
              <a:t>*Edom: Waging war with no</a:t>
            </a:r>
            <a:br>
              <a:rPr lang="en-US" altLang="en-US" sz="3200" dirty="0">
                <a:solidFill>
                  <a:schemeClr val="hlink"/>
                </a:solidFill>
              </a:rPr>
            </a:br>
            <a:r>
              <a:rPr lang="en-US" altLang="en-US" sz="3200" dirty="0">
                <a:solidFill>
                  <a:schemeClr val="hlink"/>
                </a:solidFill>
              </a:rPr>
              <a:t>   compassion (1:11)</a:t>
            </a:r>
          </a:p>
        </p:txBody>
      </p:sp>
      <p:sp>
        <p:nvSpPr>
          <p:cNvPr id="34840" name="Text Box 24">
            <a:extLst>
              <a:ext uri="{FF2B5EF4-FFF2-40B4-BE49-F238E27FC236}">
                <a16:creationId xmlns:a16="http://schemas.microsoft.com/office/drawing/2014/main" id="{55CE8E09-735C-48C2-B925-02F442780EBB}"/>
              </a:ext>
            </a:extLst>
          </p:cNvPr>
          <p:cNvSpPr txBox="1">
            <a:spLocks noChangeArrowheads="1"/>
          </p:cNvSpPr>
          <p:nvPr/>
        </p:nvSpPr>
        <p:spPr bwMode="auto">
          <a:xfrm>
            <a:off x="10437786" y="3568269"/>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Ammon</a:t>
            </a:r>
          </a:p>
        </p:txBody>
      </p:sp>
      <p:sp>
        <p:nvSpPr>
          <p:cNvPr id="34841" name="Line 25">
            <a:extLst>
              <a:ext uri="{FF2B5EF4-FFF2-40B4-BE49-F238E27FC236}">
                <a16:creationId xmlns:a16="http://schemas.microsoft.com/office/drawing/2014/main" id="{90742A80-9A05-4312-B766-A0E148BA761A}"/>
              </a:ext>
            </a:extLst>
          </p:cNvPr>
          <p:cNvSpPr>
            <a:spLocks noChangeShapeType="1"/>
          </p:cNvSpPr>
          <p:nvPr/>
        </p:nvSpPr>
        <p:spPr bwMode="auto">
          <a:xfrm>
            <a:off x="10519633" y="3965144"/>
            <a:ext cx="6858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2" name="Line 26">
            <a:extLst>
              <a:ext uri="{FF2B5EF4-FFF2-40B4-BE49-F238E27FC236}">
                <a16:creationId xmlns:a16="http://schemas.microsoft.com/office/drawing/2014/main" id="{3B4ED423-51B6-484A-8851-5A3468BB556E}"/>
              </a:ext>
            </a:extLst>
          </p:cNvPr>
          <p:cNvSpPr>
            <a:spLocks noChangeShapeType="1"/>
          </p:cNvSpPr>
          <p:nvPr/>
        </p:nvSpPr>
        <p:spPr bwMode="auto">
          <a:xfrm flipH="1">
            <a:off x="10579327" y="3980766"/>
            <a:ext cx="6096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3" name="Text Box 27">
            <a:extLst>
              <a:ext uri="{FF2B5EF4-FFF2-40B4-BE49-F238E27FC236}">
                <a16:creationId xmlns:a16="http://schemas.microsoft.com/office/drawing/2014/main" id="{349EA55B-C487-4643-BF08-A0F4873F2CD5}"/>
              </a:ext>
            </a:extLst>
          </p:cNvPr>
          <p:cNvSpPr txBox="1">
            <a:spLocks noChangeArrowheads="1"/>
          </p:cNvSpPr>
          <p:nvPr/>
        </p:nvSpPr>
        <p:spPr bwMode="auto">
          <a:xfrm>
            <a:off x="623782" y="4058346"/>
            <a:ext cx="51970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*Ammon: Using genocide as a</a:t>
            </a:r>
            <a:br>
              <a:rPr lang="en-US" altLang="en-US" sz="3200" dirty="0"/>
            </a:br>
            <a:r>
              <a:rPr lang="en-US" altLang="en-US" sz="3200" dirty="0"/>
              <a:t>   weapon (1:13)</a:t>
            </a:r>
          </a:p>
        </p:txBody>
      </p:sp>
      <p:sp>
        <p:nvSpPr>
          <p:cNvPr id="34844" name="Text Box 28">
            <a:extLst>
              <a:ext uri="{FF2B5EF4-FFF2-40B4-BE49-F238E27FC236}">
                <a16:creationId xmlns:a16="http://schemas.microsoft.com/office/drawing/2014/main" id="{CA13A949-CD63-4C34-AFBB-E08B17508941}"/>
              </a:ext>
            </a:extLst>
          </p:cNvPr>
          <p:cNvSpPr txBox="1">
            <a:spLocks noChangeArrowheads="1"/>
          </p:cNvSpPr>
          <p:nvPr/>
        </p:nvSpPr>
        <p:spPr bwMode="auto">
          <a:xfrm>
            <a:off x="10495259" y="5281784"/>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Moab</a:t>
            </a:r>
          </a:p>
        </p:txBody>
      </p:sp>
      <p:sp>
        <p:nvSpPr>
          <p:cNvPr id="34845" name="Line 29">
            <a:extLst>
              <a:ext uri="{FF2B5EF4-FFF2-40B4-BE49-F238E27FC236}">
                <a16:creationId xmlns:a16="http://schemas.microsoft.com/office/drawing/2014/main" id="{CDC15904-EF16-43C8-80AA-8A1A72B2CBB1}"/>
              </a:ext>
            </a:extLst>
          </p:cNvPr>
          <p:cNvSpPr>
            <a:spLocks noChangeShapeType="1"/>
          </p:cNvSpPr>
          <p:nvPr/>
        </p:nvSpPr>
        <p:spPr bwMode="auto">
          <a:xfrm>
            <a:off x="10544537" y="5671595"/>
            <a:ext cx="591493" cy="269731"/>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6" name="Line 30">
            <a:extLst>
              <a:ext uri="{FF2B5EF4-FFF2-40B4-BE49-F238E27FC236}">
                <a16:creationId xmlns:a16="http://schemas.microsoft.com/office/drawing/2014/main" id="{4DCAC6C9-4AED-462F-8FBA-5D5B7320E2C3}"/>
              </a:ext>
            </a:extLst>
          </p:cNvPr>
          <p:cNvSpPr>
            <a:spLocks noChangeShapeType="1"/>
          </p:cNvSpPr>
          <p:nvPr/>
        </p:nvSpPr>
        <p:spPr bwMode="auto">
          <a:xfrm flipH="1">
            <a:off x="10606356" y="5616609"/>
            <a:ext cx="5334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7" name="Text Box 31">
            <a:extLst>
              <a:ext uri="{FF2B5EF4-FFF2-40B4-BE49-F238E27FC236}">
                <a16:creationId xmlns:a16="http://schemas.microsoft.com/office/drawing/2014/main" id="{BAD695E9-4C35-439D-8093-1DA9C069C210}"/>
              </a:ext>
            </a:extLst>
          </p:cNvPr>
          <p:cNvSpPr txBox="1">
            <a:spLocks noChangeArrowheads="1"/>
          </p:cNvSpPr>
          <p:nvPr/>
        </p:nvSpPr>
        <p:spPr bwMode="auto">
          <a:xfrm>
            <a:off x="633698" y="5029662"/>
            <a:ext cx="66111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cs typeface="Arial" panose="020B0604020202020204" pitchFamily="34" charset="0"/>
              </a:rPr>
              <a:t>*Moab: Desecrating a royal grave (2:1)</a:t>
            </a:r>
          </a:p>
        </p:txBody>
      </p:sp>
      <p:cxnSp>
        <p:nvCxnSpPr>
          <p:cNvPr id="3" name="Straight Arrow Connector 2">
            <a:extLst>
              <a:ext uri="{FF2B5EF4-FFF2-40B4-BE49-F238E27FC236}">
                <a16:creationId xmlns:a16="http://schemas.microsoft.com/office/drawing/2014/main" id="{FB636777-DA1B-4874-8403-63A1C86BF436}"/>
              </a:ext>
            </a:extLst>
          </p:cNvPr>
          <p:cNvCxnSpPr>
            <a:cxnSpLocks/>
          </p:cNvCxnSpPr>
          <p:nvPr/>
        </p:nvCxnSpPr>
        <p:spPr>
          <a:xfrm flipV="1">
            <a:off x="10087513" y="150471"/>
            <a:ext cx="2104487" cy="32785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20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36"/>
                                        </p:tgtEl>
                                        <p:attrNameLst>
                                          <p:attrName>style.visibility</p:attrName>
                                        </p:attrNameLst>
                                      </p:cBhvr>
                                      <p:to>
                                        <p:strVal val="visible"/>
                                      </p:to>
                                    </p:set>
                                    <p:animEffect transition="in" filter="blinds(horizontal)">
                                      <p:cBhvr>
                                        <p:cTn id="7" dur="500"/>
                                        <p:tgtEl>
                                          <p:spTgt spid="34836"/>
                                        </p:tgtEl>
                                      </p:cBhvr>
                                    </p:animEffect>
                                  </p:childTnLst>
                                </p:cTn>
                              </p:par>
                            </p:childTnLst>
                          </p:cTn>
                        </p:par>
                        <p:par>
                          <p:cTn id="8" fill="hold">
                            <p:stCondLst>
                              <p:cond delay="500"/>
                            </p:stCondLst>
                            <p:childTnLst>
                              <p:par>
                                <p:cTn id="9" presetID="17" presetClass="entr" presetSubtype="1" fill="hold" nodeType="afterEffect">
                                  <p:stCondLst>
                                    <p:cond delay="1000"/>
                                  </p:stCondLst>
                                  <p:childTnLst>
                                    <p:set>
                                      <p:cBhvr>
                                        <p:cTn id="10" dur="1" fill="hold">
                                          <p:stCondLst>
                                            <p:cond delay="0"/>
                                          </p:stCondLst>
                                        </p:cTn>
                                        <p:tgtEl>
                                          <p:spTgt spid="34837"/>
                                        </p:tgtEl>
                                        <p:attrNameLst>
                                          <p:attrName>style.visibility</p:attrName>
                                        </p:attrNameLst>
                                      </p:cBhvr>
                                      <p:to>
                                        <p:strVal val="visible"/>
                                      </p:to>
                                    </p:set>
                                    <p:anim calcmode="lin" valueType="num">
                                      <p:cBhvr>
                                        <p:cTn id="11" dur="500" fill="hold"/>
                                        <p:tgtEl>
                                          <p:spTgt spid="34837"/>
                                        </p:tgtEl>
                                        <p:attrNameLst>
                                          <p:attrName>ppt_x</p:attrName>
                                        </p:attrNameLst>
                                      </p:cBhvr>
                                      <p:tavLst>
                                        <p:tav tm="0">
                                          <p:val>
                                            <p:strVal val="#ppt_x"/>
                                          </p:val>
                                        </p:tav>
                                        <p:tav tm="100000">
                                          <p:val>
                                            <p:strVal val="#ppt_x"/>
                                          </p:val>
                                        </p:tav>
                                      </p:tavLst>
                                    </p:anim>
                                    <p:anim calcmode="lin" valueType="num">
                                      <p:cBhvr>
                                        <p:cTn id="12" dur="500" fill="hold"/>
                                        <p:tgtEl>
                                          <p:spTgt spid="34837"/>
                                        </p:tgtEl>
                                        <p:attrNameLst>
                                          <p:attrName>ppt_y</p:attrName>
                                        </p:attrNameLst>
                                      </p:cBhvr>
                                      <p:tavLst>
                                        <p:tav tm="0">
                                          <p:val>
                                            <p:strVal val="#ppt_y-#ppt_h/2"/>
                                          </p:val>
                                        </p:tav>
                                        <p:tav tm="100000">
                                          <p:val>
                                            <p:strVal val="#ppt_y"/>
                                          </p:val>
                                        </p:tav>
                                      </p:tavLst>
                                    </p:anim>
                                    <p:anim calcmode="lin" valueType="num">
                                      <p:cBhvr>
                                        <p:cTn id="13" dur="500" fill="hold"/>
                                        <p:tgtEl>
                                          <p:spTgt spid="34837"/>
                                        </p:tgtEl>
                                        <p:attrNameLst>
                                          <p:attrName>ppt_w</p:attrName>
                                        </p:attrNameLst>
                                      </p:cBhvr>
                                      <p:tavLst>
                                        <p:tav tm="0">
                                          <p:val>
                                            <p:strVal val="#ppt_w"/>
                                          </p:val>
                                        </p:tav>
                                        <p:tav tm="100000">
                                          <p:val>
                                            <p:strVal val="#ppt_w"/>
                                          </p:val>
                                        </p:tav>
                                      </p:tavLst>
                                    </p:anim>
                                    <p:anim calcmode="lin" valueType="num">
                                      <p:cBhvr>
                                        <p:cTn id="14" dur="500" fill="hold"/>
                                        <p:tgtEl>
                                          <p:spTgt spid="34837"/>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17" presetClass="entr" presetSubtype="1" fill="hold" nodeType="afterEffect">
                                  <p:stCondLst>
                                    <p:cond delay="1000"/>
                                  </p:stCondLst>
                                  <p:childTnLst>
                                    <p:set>
                                      <p:cBhvr>
                                        <p:cTn id="17" dur="1" fill="hold">
                                          <p:stCondLst>
                                            <p:cond delay="0"/>
                                          </p:stCondLst>
                                        </p:cTn>
                                        <p:tgtEl>
                                          <p:spTgt spid="34838"/>
                                        </p:tgtEl>
                                        <p:attrNameLst>
                                          <p:attrName>style.visibility</p:attrName>
                                        </p:attrNameLst>
                                      </p:cBhvr>
                                      <p:to>
                                        <p:strVal val="visible"/>
                                      </p:to>
                                    </p:set>
                                    <p:anim calcmode="lin" valueType="num">
                                      <p:cBhvr>
                                        <p:cTn id="18" dur="500" fill="hold"/>
                                        <p:tgtEl>
                                          <p:spTgt spid="34838"/>
                                        </p:tgtEl>
                                        <p:attrNameLst>
                                          <p:attrName>ppt_x</p:attrName>
                                        </p:attrNameLst>
                                      </p:cBhvr>
                                      <p:tavLst>
                                        <p:tav tm="0">
                                          <p:val>
                                            <p:strVal val="#ppt_x"/>
                                          </p:val>
                                        </p:tav>
                                        <p:tav tm="100000">
                                          <p:val>
                                            <p:strVal val="#ppt_x"/>
                                          </p:val>
                                        </p:tav>
                                      </p:tavLst>
                                    </p:anim>
                                    <p:anim calcmode="lin" valueType="num">
                                      <p:cBhvr>
                                        <p:cTn id="19" dur="500" fill="hold"/>
                                        <p:tgtEl>
                                          <p:spTgt spid="34838"/>
                                        </p:tgtEl>
                                        <p:attrNameLst>
                                          <p:attrName>ppt_y</p:attrName>
                                        </p:attrNameLst>
                                      </p:cBhvr>
                                      <p:tavLst>
                                        <p:tav tm="0">
                                          <p:val>
                                            <p:strVal val="#ppt_y-#ppt_h/2"/>
                                          </p:val>
                                        </p:tav>
                                        <p:tav tm="100000">
                                          <p:val>
                                            <p:strVal val="#ppt_y"/>
                                          </p:val>
                                        </p:tav>
                                      </p:tavLst>
                                    </p:anim>
                                    <p:anim calcmode="lin" valueType="num">
                                      <p:cBhvr>
                                        <p:cTn id="20" dur="500" fill="hold"/>
                                        <p:tgtEl>
                                          <p:spTgt spid="34838"/>
                                        </p:tgtEl>
                                        <p:attrNameLst>
                                          <p:attrName>ppt_w</p:attrName>
                                        </p:attrNameLst>
                                      </p:cBhvr>
                                      <p:tavLst>
                                        <p:tav tm="0">
                                          <p:val>
                                            <p:strVal val="#ppt_w"/>
                                          </p:val>
                                        </p:tav>
                                        <p:tav tm="100000">
                                          <p:val>
                                            <p:strVal val="#ppt_w"/>
                                          </p:val>
                                        </p:tav>
                                      </p:tavLst>
                                    </p:anim>
                                    <p:anim calcmode="lin" valueType="num">
                                      <p:cBhvr>
                                        <p:cTn id="21" dur="500" fill="hold"/>
                                        <p:tgtEl>
                                          <p:spTgt spid="34838"/>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0"/>
                                  </p:stCondLst>
                                  <p:childTnLst>
                                    <p:set>
                                      <p:cBhvr>
                                        <p:cTn id="24" dur="1" fill="hold">
                                          <p:stCondLst>
                                            <p:cond delay="499"/>
                                          </p:stCondLst>
                                        </p:cTn>
                                        <p:tgtEl>
                                          <p:spTgt spid="348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4840"/>
                                        </p:tgtEl>
                                        <p:attrNameLst>
                                          <p:attrName>style.visibility</p:attrName>
                                        </p:attrNameLst>
                                      </p:cBhvr>
                                      <p:to>
                                        <p:strVal val="visible"/>
                                      </p:to>
                                    </p:set>
                                    <p:animEffect transition="in" filter="blinds(horizontal)">
                                      <p:cBhvr>
                                        <p:cTn id="29" dur="500"/>
                                        <p:tgtEl>
                                          <p:spTgt spid="34840"/>
                                        </p:tgtEl>
                                      </p:cBhvr>
                                    </p:animEffect>
                                  </p:childTnLst>
                                </p:cTn>
                              </p:par>
                            </p:childTnLst>
                          </p:cTn>
                        </p:par>
                        <p:par>
                          <p:cTn id="30" fill="hold">
                            <p:stCondLst>
                              <p:cond delay="500"/>
                            </p:stCondLst>
                            <p:childTnLst>
                              <p:par>
                                <p:cTn id="31" presetID="17" presetClass="entr" presetSubtype="1" fill="hold" nodeType="afterEffect">
                                  <p:stCondLst>
                                    <p:cond delay="1000"/>
                                  </p:stCondLst>
                                  <p:childTnLst>
                                    <p:set>
                                      <p:cBhvr>
                                        <p:cTn id="32" dur="1" fill="hold">
                                          <p:stCondLst>
                                            <p:cond delay="0"/>
                                          </p:stCondLst>
                                        </p:cTn>
                                        <p:tgtEl>
                                          <p:spTgt spid="34841"/>
                                        </p:tgtEl>
                                        <p:attrNameLst>
                                          <p:attrName>style.visibility</p:attrName>
                                        </p:attrNameLst>
                                      </p:cBhvr>
                                      <p:to>
                                        <p:strVal val="visible"/>
                                      </p:to>
                                    </p:set>
                                    <p:anim calcmode="lin" valueType="num">
                                      <p:cBhvr>
                                        <p:cTn id="33" dur="500" fill="hold"/>
                                        <p:tgtEl>
                                          <p:spTgt spid="34841"/>
                                        </p:tgtEl>
                                        <p:attrNameLst>
                                          <p:attrName>ppt_x</p:attrName>
                                        </p:attrNameLst>
                                      </p:cBhvr>
                                      <p:tavLst>
                                        <p:tav tm="0">
                                          <p:val>
                                            <p:strVal val="#ppt_x"/>
                                          </p:val>
                                        </p:tav>
                                        <p:tav tm="100000">
                                          <p:val>
                                            <p:strVal val="#ppt_x"/>
                                          </p:val>
                                        </p:tav>
                                      </p:tavLst>
                                    </p:anim>
                                    <p:anim calcmode="lin" valueType="num">
                                      <p:cBhvr>
                                        <p:cTn id="34" dur="500" fill="hold"/>
                                        <p:tgtEl>
                                          <p:spTgt spid="34841"/>
                                        </p:tgtEl>
                                        <p:attrNameLst>
                                          <p:attrName>ppt_y</p:attrName>
                                        </p:attrNameLst>
                                      </p:cBhvr>
                                      <p:tavLst>
                                        <p:tav tm="0">
                                          <p:val>
                                            <p:strVal val="#ppt_y-#ppt_h/2"/>
                                          </p:val>
                                        </p:tav>
                                        <p:tav tm="100000">
                                          <p:val>
                                            <p:strVal val="#ppt_y"/>
                                          </p:val>
                                        </p:tav>
                                      </p:tavLst>
                                    </p:anim>
                                    <p:anim calcmode="lin" valueType="num">
                                      <p:cBhvr>
                                        <p:cTn id="35" dur="500" fill="hold"/>
                                        <p:tgtEl>
                                          <p:spTgt spid="34841"/>
                                        </p:tgtEl>
                                        <p:attrNameLst>
                                          <p:attrName>ppt_w</p:attrName>
                                        </p:attrNameLst>
                                      </p:cBhvr>
                                      <p:tavLst>
                                        <p:tav tm="0">
                                          <p:val>
                                            <p:strVal val="#ppt_w"/>
                                          </p:val>
                                        </p:tav>
                                        <p:tav tm="100000">
                                          <p:val>
                                            <p:strVal val="#ppt_w"/>
                                          </p:val>
                                        </p:tav>
                                      </p:tavLst>
                                    </p:anim>
                                    <p:anim calcmode="lin" valueType="num">
                                      <p:cBhvr>
                                        <p:cTn id="36" dur="500" fill="hold"/>
                                        <p:tgtEl>
                                          <p:spTgt spid="34841"/>
                                        </p:tgtEl>
                                        <p:attrNameLst>
                                          <p:attrName>ppt_h</p:attrName>
                                        </p:attrNameLst>
                                      </p:cBhvr>
                                      <p:tavLst>
                                        <p:tav tm="0">
                                          <p:val>
                                            <p:fltVal val="0"/>
                                          </p:val>
                                        </p:tav>
                                        <p:tav tm="100000">
                                          <p:val>
                                            <p:strVal val="#ppt_h"/>
                                          </p:val>
                                        </p:tav>
                                      </p:tavLst>
                                    </p:anim>
                                  </p:childTnLst>
                                </p:cTn>
                              </p:par>
                            </p:childTnLst>
                          </p:cTn>
                        </p:par>
                        <p:par>
                          <p:cTn id="37" fill="hold">
                            <p:stCondLst>
                              <p:cond delay="2000"/>
                            </p:stCondLst>
                            <p:childTnLst>
                              <p:par>
                                <p:cTn id="38" presetID="17" presetClass="entr" presetSubtype="1" fill="hold" nodeType="afterEffect">
                                  <p:stCondLst>
                                    <p:cond delay="1000"/>
                                  </p:stCondLst>
                                  <p:childTnLst>
                                    <p:set>
                                      <p:cBhvr>
                                        <p:cTn id="39" dur="1" fill="hold">
                                          <p:stCondLst>
                                            <p:cond delay="0"/>
                                          </p:stCondLst>
                                        </p:cTn>
                                        <p:tgtEl>
                                          <p:spTgt spid="34842"/>
                                        </p:tgtEl>
                                        <p:attrNameLst>
                                          <p:attrName>style.visibility</p:attrName>
                                        </p:attrNameLst>
                                      </p:cBhvr>
                                      <p:to>
                                        <p:strVal val="visible"/>
                                      </p:to>
                                    </p:set>
                                    <p:anim calcmode="lin" valueType="num">
                                      <p:cBhvr>
                                        <p:cTn id="40" dur="500" fill="hold"/>
                                        <p:tgtEl>
                                          <p:spTgt spid="34842"/>
                                        </p:tgtEl>
                                        <p:attrNameLst>
                                          <p:attrName>ppt_x</p:attrName>
                                        </p:attrNameLst>
                                      </p:cBhvr>
                                      <p:tavLst>
                                        <p:tav tm="0">
                                          <p:val>
                                            <p:strVal val="#ppt_x"/>
                                          </p:val>
                                        </p:tav>
                                        <p:tav tm="100000">
                                          <p:val>
                                            <p:strVal val="#ppt_x"/>
                                          </p:val>
                                        </p:tav>
                                      </p:tavLst>
                                    </p:anim>
                                    <p:anim calcmode="lin" valueType="num">
                                      <p:cBhvr>
                                        <p:cTn id="41" dur="500" fill="hold"/>
                                        <p:tgtEl>
                                          <p:spTgt spid="34842"/>
                                        </p:tgtEl>
                                        <p:attrNameLst>
                                          <p:attrName>ppt_y</p:attrName>
                                        </p:attrNameLst>
                                      </p:cBhvr>
                                      <p:tavLst>
                                        <p:tav tm="0">
                                          <p:val>
                                            <p:strVal val="#ppt_y-#ppt_h/2"/>
                                          </p:val>
                                        </p:tav>
                                        <p:tav tm="100000">
                                          <p:val>
                                            <p:strVal val="#ppt_y"/>
                                          </p:val>
                                        </p:tav>
                                      </p:tavLst>
                                    </p:anim>
                                    <p:anim calcmode="lin" valueType="num">
                                      <p:cBhvr>
                                        <p:cTn id="42" dur="500" fill="hold"/>
                                        <p:tgtEl>
                                          <p:spTgt spid="34842"/>
                                        </p:tgtEl>
                                        <p:attrNameLst>
                                          <p:attrName>ppt_w</p:attrName>
                                        </p:attrNameLst>
                                      </p:cBhvr>
                                      <p:tavLst>
                                        <p:tav tm="0">
                                          <p:val>
                                            <p:strVal val="#ppt_w"/>
                                          </p:val>
                                        </p:tav>
                                        <p:tav tm="100000">
                                          <p:val>
                                            <p:strVal val="#ppt_w"/>
                                          </p:val>
                                        </p:tav>
                                      </p:tavLst>
                                    </p:anim>
                                    <p:anim calcmode="lin" valueType="num">
                                      <p:cBhvr>
                                        <p:cTn id="43" dur="500" fill="hold"/>
                                        <p:tgtEl>
                                          <p:spTgt spid="34842"/>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1" presetClass="entr" presetSubtype="0" fill="hold" grpId="0" nodeType="afterEffect">
                                  <p:stCondLst>
                                    <p:cond delay="0"/>
                                  </p:stCondLst>
                                  <p:childTnLst>
                                    <p:set>
                                      <p:cBhvr>
                                        <p:cTn id="46" dur="1" fill="hold">
                                          <p:stCondLst>
                                            <p:cond delay="499"/>
                                          </p:stCondLst>
                                        </p:cTn>
                                        <p:tgtEl>
                                          <p:spTgt spid="348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4844"/>
                                        </p:tgtEl>
                                        <p:attrNameLst>
                                          <p:attrName>style.visibility</p:attrName>
                                        </p:attrNameLst>
                                      </p:cBhvr>
                                      <p:to>
                                        <p:strVal val="visible"/>
                                      </p:to>
                                    </p:set>
                                    <p:animEffect transition="in" filter="blinds(horizontal)">
                                      <p:cBhvr>
                                        <p:cTn id="51" dur="500"/>
                                        <p:tgtEl>
                                          <p:spTgt spid="34844"/>
                                        </p:tgtEl>
                                      </p:cBhvr>
                                    </p:animEffect>
                                  </p:childTnLst>
                                </p:cTn>
                              </p:par>
                            </p:childTnLst>
                          </p:cTn>
                        </p:par>
                        <p:par>
                          <p:cTn id="52" fill="hold">
                            <p:stCondLst>
                              <p:cond delay="500"/>
                            </p:stCondLst>
                            <p:childTnLst>
                              <p:par>
                                <p:cTn id="53" presetID="17" presetClass="entr" presetSubtype="1" fill="hold" nodeType="afterEffect">
                                  <p:stCondLst>
                                    <p:cond delay="1000"/>
                                  </p:stCondLst>
                                  <p:childTnLst>
                                    <p:set>
                                      <p:cBhvr>
                                        <p:cTn id="54" dur="1" fill="hold">
                                          <p:stCondLst>
                                            <p:cond delay="0"/>
                                          </p:stCondLst>
                                        </p:cTn>
                                        <p:tgtEl>
                                          <p:spTgt spid="34845"/>
                                        </p:tgtEl>
                                        <p:attrNameLst>
                                          <p:attrName>style.visibility</p:attrName>
                                        </p:attrNameLst>
                                      </p:cBhvr>
                                      <p:to>
                                        <p:strVal val="visible"/>
                                      </p:to>
                                    </p:set>
                                    <p:anim calcmode="lin" valueType="num">
                                      <p:cBhvr>
                                        <p:cTn id="55" dur="500" fill="hold"/>
                                        <p:tgtEl>
                                          <p:spTgt spid="34845"/>
                                        </p:tgtEl>
                                        <p:attrNameLst>
                                          <p:attrName>ppt_x</p:attrName>
                                        </p:attrNameLst>
                                      </p:cBhvr>
                                      <p:tavLst>
                                        <p:tav tm="0">
                                          <p:val>
                                            <p:strVal val="#ppt_x"/>
                                          </p:val>
                                        </p:tav>
                                        <p:tav tm="100000">
                                          <p:val>
                                            <p:strVal val="#ppt_x"/>
                                          </p:val>
                                        </p:tav>
                                      </p:tavLst>
                                    </p:anim>
                                    <p:anim calcmode="lin" valueType="num">
                                      <p:cBhvr>
                                        <p:cTn id="56" dur="500" fill="hold"/>
                                        <p:tgtEl>
                                          <p:spTgt spid="34845"/>
                                        </p:tgtEl>
                                        <p:attrNameLst>
                                          <p:attrName>ppt_y</p:attrName>
                                        </p:attrNameLst>
                                      </p:cBhvr>
                                      <p:tavLst>
                                        <p:tav tm="0">
                                          <p:val>
                                            <p:strVal val="#ppt_y-#ppt_h/2"/>
                                          </p:val>
                                        </p:tav>
                                        <p:tav tm="100000">
                                          <p:val>
                                            <p:strVal val="#ppt_y"/>
                                          </p:val>
                                        </p:tav>
                                      </p:tavLst>
                                    </p:anim>
                                    <p:anim calcmode="lin" valueType="num">
                                      <p:cBhvr>
                                        <p:cTn id="57" dur="500" fill="hold"/>
                                        <p:tgtEl>
                                          <p:spTgt spid="34845"/>
                                        </p:tgtEl>
                                        <p:attrNameLst>
                                          <p:attrName>ppt_w</p:attrName>
                                        </p:attrNameLst>
                                      </p:cBhvr>
                                      <p:tavLst>
                                        <p:tav tm="0">
                                          <p:val>
                                            <p:strVal val="#ppt_w"/>
                                          </p:val>
                                        </p:tav>
                                        <p:tav tm="100000">
                                          <p:val>
                                            <p:strVal val="#ppt_w"/>
                                          </p:val>
                                        </p:tav>
                                      </p:tavLst>
                                    </p:anim>
                                    <p:anim calcmode="lin" valueType="num">
                                      <p:cBhvr>
                                        <p:cTn id="58" dur="500" fill="hold"/>
                                        <p:tgtEl>
                                          <p:spTgt spid="34845"/>
                                        </p:tgtEl>
                                        <p:attrNameLst>
                                          <p:attrName>ppt_h</p:attrName>
                                        </p:attrNameLst>
                                      </p:cBhvr>
                                      <p:tavLst>
                                        <p:tav tm="0">
                                          <p:val>
                                            <p:fltVal val="0"/>
                                          </p:val>
                                        </p:tav>
                                        <p:tav tm="100000">
                                          <p:val>
                                            <p:strVal val="#ppt_h"/>
                                          </p:val>
                                        </p:tav>
                                      </p:tavLst>
                                    </p:anim>
                                  </p:childTnLst>
                                </p:cTn>
                              </p:par>
                            </p:childTnLst>
                          </p:cTn>
                        </p:par>
                        <p:par>
                          <p:cTn id="59" fill="hold">
                            <p:stCondLst>
                              <p:cond delay="2000"/>
                            </p:stCondLst>
                            <p:childTnLst>
                              <p:par>
                                <p:cTn id="60" presetID="17" presetClass="entr" presetSubtype="1" fill="hold" nodeType="afterEffect">
                                  <p:stCondLst>
                                    <p:cond delay="1000"/>
                                  </p:stCondLst>
                                  <p:childTnLst>
                                    <p:set>
                                      <p:cBhvr>
                                        <p:cTn id="61" dur="1" fill="hold">
                                          <p:stCondLst>
                                            <p:cond delay="0"/>
                                          </p:stCondLst>
                                        </p:cTn>
                                        <p:tgtEl>
                                          <p:spTgt spid="34846"/>
                                        </p:tgtEl>
                                        <p:attrNameLst>
                                          <p:attrName>style.visibility</p:attrName>
                                        </p:attrNameLst>
                                      </p:cBhvr>
                                      <p:to>
                                        <p:strVal val="visible"/>
                                      </p:to>
                                    </p:set>
                                    <p:anim calcmode="lin" valueType="num">
                                      <p:cBhvr>
                                        <p:cTn id="62" dur="500" fill="hold"/>
                                        <p:tgtEl>
                                          <p:spTgt spid="34846"/>
                                        </p:tgtEl>
                                        <p:attrNameLst>
                                          <p:attrName>ppt_x</p:attrName>
                                        </p:attrNameLst>
                                      </p:cBhvr>
                                      <p:tavLst>
                                        <p:tav tm="0">
                                          <p:val>
                                            <p:strVal val="#ppt_x"/>
                                          </p:val>
                                        </p:tav>
                                        <p:tav tm="100000">
                                          <p:val>
                                            <p:strVal val="#ppt_x"/>
                                          </p:val>
                                        </p:tav>
                                      </p:tavLst>
                                    </p:anim>
                                    <p:anim calcmode="lin" valueType="num">
                                      <p:cBhvr>
                                        <p:cTn id="63" dur="500" fill="hold"/>
                                        <p:tgtEl>
                                          <p:spTgt spid="34846"/>
                                        </p:tgtEl>
                                        <p:attrNameLst>
                                          <p:attrName>ppt_y</p:attrName>
                                        </p:attrNameLst>
                                      </p:cBhvr>
                                      <p:tavLst>
                                        <p:tav tm="0">
                                          <p:val>
                                            <p:strVal val="#ppt_y-#ppt_h/2"/>
                                          </p:val>
                                        </p:tav>
                                        <p:tav tm="100000">
                                          <p:val>
                                            <p:strVal val="#ppt_y"/>
                                          </p:val>
                                        </p:tav>
                                      </p:tavLst>
                                    </p:anim>
                                    <p:anim calcmode="lin" valueType="num">
                                      <p:cBhvr>
                                        <p:cTn id="64" dur="500" fill="hold"/>
                                        <p:tgtEl>
                                          <p:spTgt spid="34846"/>
                                        </p:tgtEl>
                                        <p:attrNameLst>
                                          <p:attrName>ppt_w</p:attrName>
                                        </p:attrNameLst>
                                      </p:cBhvr>
                                      <p:tavLst>
                                        <p:tav tm="0">
                                          <p:val>
                                            <p:strVal val="#ppt_w"/>
                                          </p:val>
                                        </p:tav>
                                        <p:tav tm="100000">
                                          <p:val>
                                            <p:strVal val="#ppt_w"/>
                                          </p:val>
                                        </p:tav>
                                      </p:tavLst>
                                    </p:anim>
                                    <p:anim calcmode="lin" valueType="num">
                                      <p:cBhvr>
                                        <p:cTn id="65" dur="500" fill="hold"/>
                                        <p:tgtEl>
                                          <p:spTgt spid="34846"/>
                                        </p:tgtEl>
                                        <p:attrNameLst>
                                          <p:attrName>ppt_h</p:attrName>
                                        </p:attrNameLst>
                                      </p:cBhvr>
                                      <p:tavLst>
                                        <p:tav tm="0">
                                          <p:val>
                                            <p:fltVal val="0"/>
                                          </p:val>
                                        </p:tav>
                                        <p:tav tm="100000">
                                          <p:val>
                                            <p:strVal val="#ppt_h"/>
                                          </p:val>
                                        </p:tav>
                                      </p:tavLst>
                                    </p:anim>
                                  </p:childTnLst>
                                </p:cTn>
                              </p:par>
                            </p:childTnLst>
                          </p:cTn>
                        </p:par>
                        <p:par>
                          <p:cTn id="66" fill="hold">
                            <p:stCondLst>
                              <p:cond delay="3500"/>
                            </p:stCondLst>
                            <p:childTnLst>
                              <p:par>
                                <p:cTn id="67" presetID="1" presetClass="entr" presetSubtype="0" fill="hold" grpId="0" nodeType="afterEffect">
                                  <p:stCondLst>
                                    <p:cond delay="1000"/>
                                  </p:stCondLst>
                                  <p:childTnLst>
                                    <p:set>
                                      <p:cBhvr>
                                        <p:cTn id="68" dur="1" fill="hold">
                                          <p:stCondLst>
                                            <p:cond delay="499"/>
                                          </p:stCondLst>
                                        </p:cTn>
                                        <p:tgtEl>
                                          <p:spTgt spid="34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6" grpId="0" autoUpdateAnimBg="0"/>
      <p:bldP spid="34839" grpId="0" autoUpdateAnimBg="0"/>
      <p:bldP spid="34840" grpId="0" autoUpdateAnimBg="0"/>
      <p:bldP spid="34843" grpId="0" autoUpdateAnimBg="0"/>
      <p:bldP spid="34844" grpId="0" autoUpdateAnimBg="0"/>
      <p:bldP spid="3484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228BF-7FDD-4676-80C8-29C30F2645DB}"/>
              </a:ext>
            </a:extLst>
          </p:cNvPr>
          <p:cNvSpPr>
            <a:spLocks noGrp="1"/>
          </p:cNvSpPr>
          <p:nvPr>
            <p:ph type="title"/>
          </p:nvPr>
        </p:nvSpPr>
        <p:spPr>
          <a:xfrm>
            <a:off x="2677398" y="0"/>
            <a:ext cx="7950984" cy="1081705"/>
          </a:xfrm>
        </p:spPr>
        <p:txBody>
          <a:bodyPr>
            <a:normAutofit fontScale="90000"/>
          </a:bodyPr>
          <a:lstStyle/>
          <a:p>
            <a:r>
              <a:rPr lang="en-US" dirty="0" err="1"/>
              <a:t>Ashurnasirpal</a:t>
            </a:r>
            <a:r>
              <a:rPr lang="en-US" dirty="0"/>
              <a:t> of Assyria</a:t>
            </a:r>
            <a:br>
              <a:rPr lang="en-US" dirty="0"/>
            </a:br>
            <a:r>
              <a:rPr lang="en-US" dirty="0"/>
              <a:t>Demonstrates Atrocities</a:t>
            </a:r>
          </a:p>
        </p:txBody>
      </p:sp>
      <p:sp>
        <p:nvSpPr>
          <p:cNvPr id="4" name="Content Placeholder 3">
            <a:extLst>
              <a:ext uri="{FF2B5EF4-FFF2-40B4-BE49-F238E27FC236}">
                <a16:creationId xmlns:a16="http://schemas.microsoft.com/office/drawing/2014/main" id="{A89B8F12-FD51-4520-B84A-22DA043FE56A}"/>
              </a:ext>
            </a:extLst>
          </p:cNvPr>
          <p:cNvSpPr>
            <a:spLocks noGrp="1"/>
          </p:cNvSpPr>
          <p:nvPr>
            <p:ph sz="half" idx="1"/>
          </p:nvPr>
        </p:nvSpPr>
        <p:spPr>
          <a:xfrm>
            <a:off x="365202" y="1559292"/>
            <a:ext cx="3891960" cy="4129239"/>
          </a:xfrm>
        </p:spPr>
        <p:txBody>
          <a:bodyPr>
            <a:normAutofit/>
          </a:bodyPr>
          <a:lstStyle/>
          <a:p>
            <a:pPr marL="0" indent="0">
              <a:buNone/>
            </a:pPr>
            <a:r>
              <a:rPr lang="en-US" sz="2800" dirty="0"/>
              <a:t>"I cut off their heads; I burned them with fire; a pile of living men and of heads over against the city gate I set up; men I impaled on stakes; the city I destroyed...I turned it into mounds and ruin heaps; the young men and maidens I burned."</a:t>
            </a:r>
          </a:p>
        </p:txBody>
      </p:sp>
      <p:pic>
        <p:nvPicPr>
          <p:cNvPr id="7" name="Content Placeholder 6">
            <a:extLst>
              <a:ext uri="{FF2B5EF4-FFF2-40B4-BE49-F238E27FC236}">
                <a16:creationId xmlns:a16="http://schemas.microsoft.com/office/drawing/2014/main" id="{8BB5E1C1-9F54-42B8-8FF5-4CF17DA811F0}"/>
              </a:ext>
            </a:extLst>
          </p:cNvPr>
          <p:cNvPicPr>
            <a:picLocks noGrp="1" noChangeAspect="1"/>
          </p:cNvPicPr>
          <p:nvPr>
            <p:ph sz="half" idx="2"/>
          </p:nvPr>
        </p:nvPicPr>
        <p:blipFill>
          <a:blip r:embed="rId2"/>
          <a:stretch>
            <a:fillRect/>
          </a:stretch>
        </p:blipFill>
        <p:spPr>
          <a:xfrm>
            <a:off x="4257162" y="2453078"/>
            <a:ext cx="7791010" cy="2670415"/>
          </a:xfrm>
        </p:spPr>
      </p:pic>
    </p:spTree>
    <p:extLst>
      <p:ext uri="{BB962C8B-B14F-4D97-AF65-F5344CB8AC3E}">
        <p14:creationId xmlns:p14="http://schemas.microsoft.com/office/powerpoint/2010/main" val="426839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258DF07-22C6-43BB-A31F-141802090A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883" y="0"/>
            <a:ext cx="9910233" cy="6774083"/>
          </a:xfrm>
          <a:prstGeom prst="rect">
            <a:avLst/>
          </a:prstGeom>
        </p:spPr>
      </p:pic>
      <p:sp>
        <p:nvSpPr>
          <p:cNvPr id="4" name="Oval 3">
            <a:extLst>
              <a:ext uri="{FF2B5EF4-FFF2-40B4-BE49-F238E27FC236}">
                <a16:creationId xmlns:a16="http://schemas.microsoft.com/office/drawing/2014/main" id="{D85C938F-0533-41C3-965C-AA156E27553E}"/>
              </a:ext>
            </a:extLst>
          </p:cNvPr>
          <p:cNvSpPr/>
          <p:nvPr/>
        </p:nvSpPr>
        <p:spPr>
          <a:xfrm>
            <a:off x="3733800" y="499533"/>
            <a:ext cx="2573867" cy="1320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D1E19FA-FA57-40A5-9F17-91E01B7F8091}"/>
              </a:ext>
            </a:extLst>
          </p:cNvPr>
          <p:cNvSpPr/>
          <p:nvPr/>
        </p:nvSpPr>
        <p:spPr>
          <a:xfrm>
            <a:off x="3843867" y="2895599"/>
            <a:ext cx="2573867" cy="13208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ABFECC8-5CE8-4686-BF5A-2736F9125CB1}"/>
              </a:ext>
            </a:extLst>
          </p:cNvPr>
          <p:cNvSpPr/>
          <p:nvPr/>
        </p:nvSpPr>
        <p:spPr>
          <a:xfrm>
            <a:off x="4047067" y="4969933"/>
            <a:ext cx="2573867" cy="11517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9D29D22-157C-4946-87E0-76814547A3B1}"/>
              </a:ext>
            </a:extLst>
          </p:cNvPr>
          <p:cNvCxnSpPr>
            <a:cxnSpLocks/>
          </p:cNvCxnSpPr>
          <p:nvPr/>
        </p:nvCxnSpPr>
        <p:spPr>
          <a:xfrm>
            <a:off x="5842535" y="1722922"/>
            <a:ext cx="914400" cy="20213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8AC8AD9-0A65-49AD-B3E3-DC5CB3C4A5E4}"/>
              </a:ext>
            </a:extLst>
          </p:cNvPr>
          <p:cNvCxnSpPr>
            <a:cxnSpLocks/>
          </p:cNvCxnSpPr>
          <p:nvPr/>
        </p:nvCxnSpPr>
        <p:spPr>
          <a:xfrm flipV="1">
            <a:off x="7559754" y="1771627"/>
            <a:ext cx="672062" cy="9741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437FAD0-C614-4956-B597-4CB2446D70D1}"/>
              </a:ext>
            </a:extLst>
          </p:cNvPr>
          <p:cNvCxnSpPr>
            <a:cxnSpLocks/>
          </p:cNvCxnSpPr>
          <p:nvPr/>
        </p:nvCxnSpPr>
        <p:spPr>
          <a:xfrm>
            <a:off x="6095999" y="4042716"/>
            <a:ext cx="660936" cy="205786"/>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7B1FF48-F7B3-4C32-A2D3-2DF073338943}"/>
              </a:ext>
            </a:extLst>
          </p:cNvPr>
          <p:cNvCxnSpPr>
            <a:cxnSpLocks/>
          </p:cNvCxnSpPr>
          <p:nvPr/>
        </p:nvCxnSpPr>
        <p:spPr>
          <a:xfrm>
            <a:off x="5842535" y="6121667"/>
            <a:ext cx="847023" cy="212395"/>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Line 4">
            <a:extLst>
              <a:ext uri="{FF2B5EF4-FFF2-40B4-BE49-F238E27FC236}">
                <a16:creationId xmlns:a16="http://schemas.microsoft.com/office/drawing/2014/main" id="{FD8C4AC5-0175-4B94-B36E-1F34B3C6C2D5}"/>
              </a:ext>
            </a:extLst>
          </p:cNvPr>
          <p:cNvSpPr>
            <a:spLocks noChangeShapeType="1"/>
          </p:cNvSpPr>
          <p:nvPr/>
        </p:nvSpPr>
        <p:spPr bwMode="auto">
          <a:xfrm>
            <a:off x="9448800" y="762000"/>
            <a:ext cx="685800" cy="5334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1" name="Line 5">
            <a:extLst>
              <a:ext uri="{FF2B5EF4-FFF2-40B4-BE49-F238E27FC236}">
                <a16:creationId xmlns:a16="http://schemas.microsoft.com/office/drawing/2014/main" id="{DC2CD508-DE49-4ADC-A596-65863BF16143}"/>
              </a:ext>
            </a:extLst>
          </p:cNvPr>
          <p:cNvSpPr>
            <a:spLocks noChangeShapeType="1"/>
          </p:cNvSpPr>
          <p:nvPr/>
        </p:nvSpPr>
        <p:spPr bwMode="auto">
          <a:xfrm flipH="1">
            <a:off x="9525000" y="762000"/>
            <a:ext cx="609600" cy="68580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34822" name="Picture 6" descr="C:\Documents and Settings\user\My Documents\My Pictures\biblemapwking2.bmp">
            <a:extLst>
              <a:ext uri="{FF2B5EF4-FFF2-40B4-BE49-F238E27FC236}">
                <a16:creationId xmlns:a16="http://schemas.microsoft.com/office/drawing/2014/main" id="{7F2EFA35-41A4-4CEA-AF16-697B301DC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866" y="23964"/>
            <a:ext cx="4572000" cy="6829980"/>
          </a:xfrm>
          <a:prstGeom prst="rect">
            <a:avLst/>
          </a:prstGeom>
          <a:noFill/>
          <a:extLst>
            <a:ext uri="{909E8E84-426E-40DD-AFC4-6F175D3DCCD1}">
              <a14:hiddenFill xmlns:a14="http://schemas.microsoft.com/office/drawing/2010/main">
                <a:solidFill>
                  <a:srgbClr val="FFFFFF"/>
                </a:solidFill>
              </a14:hiddenFill>
            </a:ext>
          </a:extLst>
        </p:spPr>
      </p:pic>
      <p:sp>
        <p:nvSpPr>
          <p:cNvPr id="34823" name="Text Box 7">
            <a:extLst>
              <a:ext uri="{FF2B5EF4-FFF2-40B4-BE49-F238E27FC236}">
                <a16:creationId xmlns:a16="http://schemas.microsoft.com/office/drawing/2014/main" id="{338AC7C3-4C7B-47FE-BD20-71E1505E8261}"/>
              </a:ext>
            </a:extLst>
          </p:cNvPr>
          <p:cNvSpPr txBox="1">
            <a:spLocks noChangeArrowheads="1"/>
          </p:cNvSpPr>
          <p:nvPr/>
        </p:nvSpPr>
        <p:spPr bwMode="auto">
          <a:xfrm>
            <a:off x="10790057" y="28019"/>
            <a:ext cx="126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rgbClr val="002060"/>
                </a:solidFill>
              </a:rPr>
              <a:t>Damascus</a:t>
            </a:r>
          </a:p>
        </p:txBody>
      </p:sp>
      <p:sp>
        <p:nvSpPr>
          <p:cNvPr id="34826" name="Text Box 10">
            <a:extLst>
              <a:ext uri="{FF2B5EF4-FFF2-40B4-BE49-F238E27FC236}">
                <a16:creationId xmlns:a16="http://schemas.microsoft.com/office/drawing/2014/main" id="{F93359CC-9EB6-43B8-95CB-0E7B381583A1}"/>
              </a:ext>
            </a:extLst>
          </p:cNvPr>
          <p:cNvSpPr txBox="1">
            <a:spLocks noChangeArrowheads="1"/>
          </p:cNvSpPr>
          <p:nvPr/>
        </p:nvSpPr>
        <p:spPr bwMode="auto">
          <a:xfrm>
            <a:off x="7684577" y="5857876"/>
            <a:ext cx="747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Gaza</a:t>
            </a:r>
          </a:p>
        </p:txBody>
      </p:sp>
      <p:sp>
        <p:nvSpPr>
          <p:cNvPr id="34827" name="Line 11">
            <a:extLst>
              <a:ext uri="{FF2B5EF4-FFF2-40B4-BE49-F238E27FC236}">
                <a16:creationId xmlns:a16="http://schemas.microsoft.com/office/drawing/2014/main" id="{FEA8B916-6214-40CD-B905-422F4B7F84AF}"/>
              </a:ext>
            </a:extLst>
          </p:cNvPr>
          <p:cNvSpPr>
            <a:spLocks noChangeShapeType="1"/>
          </p:cNvSpPr>
          <p:nvPr/>
        </p:nvSpPr>
        <p:spPr bwMode="auto">
          <a:xfrm>
            <a:off x="7734300" y="6186668"/>
            <a:ext cx="8382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a:extLst>
              <a:ext uri="{FF2B5EF4-FFF2-40B4-BE49-F238E27FC236}">
                <a16:creationId xmlns:a16="http://schemas.microsoft.com/office/drawing/2014/main" id="{FC18A66C-B665-4618-8F7A-72C800F61501}"/>
              </a:ext>
            </a:extLst>
          </p:cNvPr>
          <p:cNvSpPr>
            <a:spLocks noChangeShapeType="1"/>
          </p:cNvSpPr>
          <p:nvPr/>
        </p:nvSpPr>
        <p:spPr bwMode="auto">
          <a:xfrm flipH="1">
            <a:off x="7796959" y="6110468"/>
            <a:ext cx="685800" cy="6096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Text Box 13">
            <a:extLst>
              <a:ext uri="{FF2B5EF4-FFF2-40B4-BE49-F238E27FC236}">
                <a16:creationId xmlns:a16="http://schemas.microsoft.com/office/drawing/2014/main" id="{8B453A93-DCA1-4094-AA85-81A3C50DB02C}"/>
              </a:ext>
            </a:extLst>
          </p:cNvPr>
          <p:cNvSpPr txBox="1">
            <a:spLocks noChangeArrowheads="1"/>
          </p:cNvSpPr>
          <p:nvPr/>
        </p:nvSpPr>
        <p:spPr bwMode="auto">
          <a:xfrm>
            <a:off x="691910" y="20497"/>
            <a:ext cx="555626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dirty="0"/>
              <a:t>*Damascus: Threshing with sharp</a:t>
            </a:r>
            <a:br>
              <a:rPr lang="en-US" altLang="en-US" sz="2800" dirty="0"/>
            </a:br>
            <a:r>
              <a:rPr lang="en-US" altLang="en-US" sz="2800" dirty="0"/>
              <a:t>     instruments (1:3)</a:t>
            </a:r>
          </a:p>
        </p:txBody>
      </p:sp>
      <p:sp>
        <p:nvSpPr>
          <p:cNvPr id="34830" name="Text Box 14">
            <a:extLst>
              <a:ext uri="{FF2B5EF4-FFF2-40B4-BE49-F238E27FC236}">
                <a16:creationId xmlns:a16="http://schemas.microsoft.com/office/drawing/2014/main" id="{0A79F8EC-BA5E-4B80-BFC3-A03FEEC1D97A}"/>
              </a:ext>
            </a:extLst>
          </p:cNvPr>
          <p:cNvSpPr txBox="1">
            <a:spLocks noChangeArrowheads="1"/>
          </p:cNvSpPr>
          <p:nvPr/>
        </p:nvSpPr>
        <p:spPr bwMode="auto">
          <a:xfrm>
            <a:off x="691910" y="987588"/>
            <a:ext cx="512832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rPr>
              <a:t>*Gaza: Engaging in slavery</a:t>
            </a:r>
            <a:br>
              <a:rPr lang="en-US" altLang="en-US" sz="3200" dirty="0">
                <a:solidFill>
                  <a:schemeClr val="hlink"/>
                </a:solidFill>
              </a:rPr>
            </a:br>
            <a:r>
              <a:rPr lang="en-US" altLang="en-US" sz="3200" dirty="0">
                <a:solidFill>
                  <a:schemeClr val="hlink"/>
                </a:solidFill>
              </a:rPr>
              <a:t>    for profit (1:6)</a:t>
            </a:r>
          </a:p>
        </p:txBody>
      </p:sp>
      <p:sp>
        <p:nvSpPr>
          <p:cNvPr id="34831" name="Text Box 15">
            <a:extLst>
              <a:ext uri="{FF2B5EF4-FFF2-40B4-BE49-F238E27FC236}">
                <a16:creationId xmlns:a16="http://schemas.microsoft.com/office/drawing/2014/main" id="{FF66FF4E-FA38-4560-8F88-8C9FD5C43A88}"/>
              </a:ext>
            </a:extLst>
          </p:cNvPr>
          <p:cNvSpPr txBox="1">
            <a:spLocks noChangeArrowheads="1"/>
          </p:cNvSpPr>
          <p:nvPr/>
        </p:nvSpPr>
        <p:spPr bwMode="auto">
          <a:xfrm>
            <a:off x="9337675" y="1159485"/>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err="1">
                <a:solidFill>
                  <a:srgbClr val="002060"/>
                </a:solidFill>
              </a:rPr>
              <a:t>Tyre</a:t>
            </a:r>
            <a:endParaRPr lang="en-US" altLang="en-US" dirty="0">
              <a:solidFill>
                <a:srgbClr val="002060"/>
              </a:solidFill>
            </a:endParaRPr>
          </a:p>
        </p:txBody>
      </p:sp>
      <p:sp>
        <p:nvSpPr>
          <p:cNvPr id="34833" name="Line 17">
            <a:extLst>
              <a:ext uri="{FF2B5EF4-FFF2-40B4-BE49-F238E27FC236}">
                <a16:creationId xmlns:a16="http://schemas.microsoft.com/office/drawing/2014/main" id="{50640236-7282-4356-9512-A1C361F39397}"/>
              </a:ext>
            </a:extLst>
          </p:cNvPr>
          <p:cNvSpPr>
            <a:spLocks noChangeShapeType="1"/>
          </p:cNvSpPr>
          <p:nvPr/>
        </p:nvSpPr>
        <p:spPr bwMode="auto">
          <a:xfrm>
            <a:off x="9282985" y="1502385"/>
            <a:ext cx="804528" cy="499452"/>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4" name="Line 18">
            <a:extLst>
              <a:ext uri="{FF2B5EF4-FFF2-40B4-BE49-F238E27FC236}">
                <a16:creationId xmlns:a16="http://schemas.microsoft.com/office/drawing/2014/main" id="{2F9516FE-4EDB-45B4-8C9E-3C8B72DF3C38}"/>
              </a:ext>
            </a:extLst>
          </p:cNvPr>
          <p:cNvSpPr>
            <a:spLocks noChangeShapeType="1"/>
          </p:cNvSpPr>
          <p:nvPr/>
        </p:nvSpPr>
        <p:spPr bwMode="auto">
          <a:xfrm flipH="1">
            <a:off x="9337675" y="1386498"/>
            <a:ext cx="711738" cy="615339"/>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5" name="Text Box 19">
            <a:extLst>
              <a:ext uri="{FF2B5EF4-FFF2-40B4-BE49-F238E27FC236}">
                <a16:creationId xmlns:a16="http://schemas.microsoft.com/office/drawing/2014/main" id="{29E2BBAE-EA08-469A-B7C1-7F43721F06C7}"/>
              </a:ext>
            </a:extLst>
          </p:cNvPr>
          <p:cNvSpPr txBox="1">
            <a:spLocks noChangeArrowheads="1"/>
          </p:cNvSpPr>
          <p:nvPr/>
        </p:nvSpPr>
        <p:spPr bwMode="auto">
          <a:xfrm>
            <a:off x="691910" y="2064806"/>
            <a:ext cx="495821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a:t>
            </a:r>
            <a:r>
              <a:rPr lang="en-US" altLang="en-US" sz="3200" dirty="0" err="1"/>
              <a:t>Tyre</a:t>
            </a:r>
            <a:r>
              <a:rPr lang="en-US" altLang="en-US" sz="3200" dirty="0"/>
              <a:t>: Ignoring the covenant</a:t>
            </a:r>
            <a:br>
              <a:rPr lang="en-US" altLang="en-US" sz="3200" dirty="0"/>
            </a:br>
            <a:r>
              <a:rPr lang="en-US" altLang="en-US" sz="3200" dirty="0"/>
              <a:t>    of brothers (1:9)</a:t>
            </a:r>
          </a:p>
        </p:txBody>
      </p:sp>
      <p:sp>
        <p:nvSpPr>
          <p:cNvPr id="34836" name="Text Box 20">
            <a:extLst>
              <a:ext uri="{FF2B5EF4-FFF2-40B4-BE49-F238E27FC236}">
                <a16:creationId xmlns:a16="http://schemas.microsoft.com/office/drawing/2014/main" id="{25A1B774-121E-41CC-9128-3CE50A3AD06E}"/>
              </a:ext>
            </a:extLst>
          </p:cNvPr>
          <p:cNvSpPr txBox="1">
            <a:spLocks noChangeArrowheads="1"/>
          </p:cNvSpPr>
          <p:nvPr/>
        </p:nvSpPr>
        <p:spPr bwMode="auto">
          <a:xfrm>
            <a:off x="10133780" y="6275128"/>
            <a:ext cx="833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Edom</a:t>
            </a:r>
          </a:p>
        </p:txBody>
      </p:sp>
      <p:sp>
        <p:nvSpPr>
          <p:cNvPr id="34837" name="Line 21">
            <a:extLst>
              <a:ext uri="{FF2B5EF4-FFF2-40B4-BE49-F238E27FC236}">
                <a16:creationId xmlns:a16="http://schemas.microsoft.com/office/drawing/2014/main" id="{F86187BD-311A-457B-A29C-40D43D1BE47A}"/>
              </a:ext>
            </a:extLst>
          </p:cNvPr>
          <p:cNvSpPr>
            <a:spLocks noChangeShapeType="1"/>
          </p:cNvSpPr>
          <p:nvPr/>
        </p:nvSpPr>
        <p:spPr bwMode="auto">
          <a:xfrm>
            <a:off x="10884127" y="6382466"/>
            <a:ext cx="4572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8" name="Line 22">
            <a:extLst>
              <a:ext uri="{FF2B5EF4-FFF2-40B4-BE49-F238E27FC236}">
                <a16:creationId xmlns:a16="http://schemas.microsoft.com/office/drawing/2014/main" id="{F74D0BF9-43F8-4E07-96DB-0CAB92CF0D1F}"/>
              </a:ext>
            </a:extLst>
          </p:cNvPr>
          <p:cNvSpPr>
            <a:spLocks noChangeShapeType="1"/>
          </p:cNvSpPr>
          <p:nvPr/>
        </p:nvSpPr>
        <p:spPr bwMode="auto">
          <a:xfrm flipH="1">
            <a:off x="10922227" y="6369992"/>
            <a:ext cx="3810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9" name="Text Box 23">
            <a:extLst>
              <a:ext uri="{FF2B5EF4-FFF2-40B4-BE49-F238E27FC236}">
                <a16:creationId xmlns:a16="http://schemas.microsoft.com/office/drawing/2014/main" id="{C748BB19-2F78-4BAA-A48C-FDC05D2DE74D}"/>
              </a:ext>
            </a:extLst>
          </p:cNvPr>
          <p:cNvSpPr txBox="1">
            <a:spLocks noChangeArrowheads="1"/>
          </p:cNvSpPr>
          <p:nvPr/>
        </p:nvSpPr>
        <p:spPr bwMode="auto">
          <a:xfrm>
            <a:off x="691910" y="3072765"/>
            <a:ext cx="48790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rPr>
              <a:t>*Edom: Waging war with no</a:t>
            </a:r>
            <a:br>
              <a:rPr lang="en-US" altLang="en-US" sz="3200" dirty="0">
                <a:solidFill>
                  <a:schemeClr val="hlink"/>
                </a:solidFill>
              </a:rPr>
            </a:br>
            <a:r>
              <a:rPr lang="en-US" altLang="en-US" sz="3200" dirty="0">
                <a:solidFill>
                  <a:schemeClr val="hlink"/>
                </a:solidFill>
              </a:rPr>
              <a:t>   compassion (1:11)</a:t>
            </a:r>
          </a:p>
        </p:txBody>
      </p:sp>
      <p:sp>
        <p:nvSpPr>
          <p:cNvPr id="34840" name="Text Box 24">
            <a:extLst>
              <a:ext uri="{FF2B5EF4-FFF2-40B4-BE49-F238E27FC236}">
                <a16:creationId xmlns:a16="http://schemas.microsoft.com/office/drawing/2014/main" id="{55CE8E09-735C-48C2-B925-02F442780EBB}"/>
              </a:ext>
            </a:extLst>
          </p:cNvPr>
          <p:cNvSpPr txBox="1">
            <a:spLocks noChangeArrowheads="1"/>
          </p:cNvSpPr>
          <p:nvPr/>
        </p:nvSpPr>
        <p:spPr bwMode="auto">
          <a:xfrm>
            <a:off x="10437786" y="3568269"/>
            <a:ext cx="105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Ammon</a:t>
            </a:r>
          </a:p>
        </p:txBody>
      </p:sp>
      <p:sp>
        <p:nvSpPr>
          <p:cNvPr id="34841" name="Line 25">
            <a:extLst>
              <a:ext uri="{FF2B5EF4-FFF2-40B4-BE49-F238E27FC236}">
                <a16:creationId xmlns:a16="http://schemas.microsoft.com/office/drawing/2014/main" id="{90742A80-9A05-4312-B766-A0E148BA761A}"/>
              </a:ext>
            </a:extLst>
          </p:cNvPr>
          <p:cNvSpPr>
            <a:spLocks noChangeShapeType="1"/>
          </p:cNvSpPr>
          <p:nvPr/>
        </p:nvSpPr>
        <p:spPr bwMode="auto">
          <a:xfrm>
            <a:off x="10519633" y="3965144"/>
            <a:ext cx="6858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2" name="Line 26">
            <a:extLst>
              <a:ext uri="{FF2B5EF4-FFF2-40B4-BE49-F238E27FC236}">
                <a16:creationId xmlns:a16="http://schemas.microsoft.com/office/drawing/2014/main" id="{3B4ED423-51B6-484A-8851-5A3468BB556E}"/>
              </a:ext>
            </a:extLst>
          </p:cNvPr>
          <p:cNvSpPr>
            <a:spLocks noChangeShapeType="1"/>
          </p:cNvSpPr>
          <p:nvPr/>
        </p:nvSpPr>
        <p:spPr bwMode="auto">
          <a:xfrm flipH="1">
            <a:off x="10579327" y="3980766"/>
            <a:ext cx="6096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3" name="Text Box 27">
            <a:extLst>
              <a:ext uri="{FF2B5EF4-FFF2-40B4-BE49-F238E27FC236}">
                <a16:creationId xmlns:a16="http://schemas.microsoft.com/office/drawing/2014/main" id="{349EA55B-C487-4643-BF08-A0F4873F2CD5}"/>
              </a:ext>
            </a:extLst>
          </p:cNvPr>
          <p:cNvSpPr txBox="1">
            <a:spLocks noChangeArrowheads="1"/>
          </p:cNvSpPr>
          <p:nvPr/>
        </p:nvSpPr>
        <p:spPr bwMode="auto">
          <a:xfrm>
            <a:off x="681315" y="4080724"/>
            <a:ext cx="51970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*Ammon: Using genocide as a</a:t>
            </a:r>
            <a:br>
              <a:rPr lang="en-US" altLang="en-US" sz="3200" dirty="0"/>
            </a:br>
            <a:r>
              <a:rPr lang="en-US" altLang="en-US" sz="3200" dirty="0"/>
              <a:t>   weapon (1:13)</a:t>
            </a:r>
          </a:p>
        </p:txBody>
      </p:sp>
      <p:sp>
        <p:nvSpPr>
          <p:cNvPr id="34844" name="Text Box 28">
            <a:extLst>
              <a:ext uri="{FF2B5EF4-FFF2-40B4-BE49-F238E27FC236}">
                <a16:creationId xmlns:a16="http://schemas.microsoft.com/office/drawing/2014/main" id="{CA13A949-CD63-4C34-AFBB-E08B17508941}"/>
              </a:ext>
            </a:extLst>
          </p:cNvPr>
          <p:cNvSpPr txBox="1">
            <a:spLocks noChangeArrowheads="1"/>
          </p:cNvSpPr>
          <p:nvPr/>
        </p:nvSpPr>
        <p:spPr bwMode="auto">
          <a:xfrm>
            <a:off x="10495259" y="5281784"/>
            <a:ext cx="81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Moab</a:t>
            </a:r>
          </a:p>
        </p:txBody>
      </p:sp>
      <p:sp>
        <p:nvSpPr>
          <p:cNvPr id="34845" name="Line 29">
            <a:extLst>
              <a:ext uri="{FF2B5EF4-FFF2-40B4-BE49-F238E27FC236}">
                <a16:creationId xmlns:a16="http://schemas.microsoft.com/office/drawing/2014/main" id="{CDC15904-EF16-43C8-80AA-8A1A72B2CBB1}"/>
              </a:ext>
            </a:extLst>
          </p:cNvPr>
          <p:cNvSpPr>
            <a:spLocks noChangeShapeType="1"/>
          </p:cNvSpPr>
          <p:nvPr/>
        </p:nvSpPr>
        <p:spPr bwMode="auto">
          <a:xfrm>
            <a:off x="10544537" y="5671595"/>
            <a:ext cx="591493" cy="269731"/>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6" name="Line 30">
            <a:extLst>
              <a:ext uri="{FF2B5EF4-FFF2-40B4-BE49-F238E27FC236}">
                <a16:creationId xmlns:a16="http://schemas.microsoft.com/office/drawing/2014/main" id="{4DCAC6C9-4AED-462F-8FBA-5D5B7320E2C3}"/>
              </a:ext>
            </a:extLst>
          </p:cNvPr>
          <p:cNvSpPr>
            <a:spLocks noChangeShapeType="1"/>
          </p:cNvSpPr>
          <p:nvPr/>
        </p:nvSpPr>
        <p:spPr bwMode="auto">
          <a:xfrm flipH="1">
            <a:off x="10606356" y="5616609"/>
            <a:ext cx="533400" cy="3810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47" name="Text Box 31">
            <a:extLst>
              <a:ext uri="{FF2B5EF4-FFF2-40B4-BE49-F238E27FC236}">
                <a16:creationId xmlns:a16="http://schemas.microsoft.com/office/drawing/2014/main" id="{BAD695E9-4C35-439D-8093-1DA9C069C210}"/>
              </a:ext>
            </a:extLst>
          </p:cNvPr>
          <p:cNvSpPr txBox="1">
            <a:spLocks noChangeArrowheads="1"/>
          </p:cNvSpPr>
          <p:nvPr/>
        </p:nvSpPr>
        <p:spPr bwMode="auto">
          <a:xfrm>
            <a:off x="633698" y="5029662"/>
            <a:ext cx="661116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solidFill>
                  <a:schemeClr val="hlink"/>
                </a:solidFill>
                <a:cs typeface="Arial" panose="020B0604020202020204" pitchFamily="34" charset="0"/>
              </a:rPr>
              <a:t>*Moab: Desecrating a royal grave (2:1)</a:t>
            </a:r>
          </a:p>
        </p:txBody>
      </p:sp>
      <p:sp>
        <p:nvSpPr>
          <p:cNvPr id="34849" name="Text Box 33">
            <a:extLst>
              <a:ext uri="{FF2B5EF4-FFF2-40B4-BE49-F238E27FC236}">
                <a16:creationId xmlns:a16="http://schemas.microsoft.com/office/drawing/2014/main" id="{F739586B-A086-4770-9457-A39A26C364D2}"/>
              </a:ext>
            </a:extLst>
          </p:cNvPr>
          <p:cNvSpPr txBox="1">
            <a:spLocks noChangeArrowheads="1"/>
          </p:cNvSpPr>
          <p:nvPr/>
        </p:nvSpPr>
        <p:spPr bwMode="auto">
          <a:xfrm>
            <a:off x="9093993" y="4784725"/>
            <a:ext cx="862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solidFill>
                  <a:srgbClr val="002060"/>
                </a:solidFill>
                <a:latin typeface="Times New Roman" panose="02020603050405020304" pitchFamily="18" charset="0"/>
              </a:rPr>
              <a:t>Judah</a:t>
            </a:r>
          </a:p>
        </p:txBody>
      </p:sp>
      <p:sp>
        <p:nvSpPr>
          <p:cNvPr id="34850" name="Line 34">
            <a:extLst>
              <a:ext uri="{FF2B5EF4-FFF2-40B4-BE49-F238E27FC236}">
                <a16:creationId xmlns:a16="http://schemas.microsoft.com/office/drawing/2014/main" id="{8B194F6F-1435-4BC8-8EEB-E1FBC14AD57F}"/>
              </a:ext>
            </a:extLst>
          </p:cNvPr>
          <p:cNvSpPr>
            <a:spLocks noChangeShapeType="1"/>
          </p:cNvSpPr>
          <p:nvPr/>
        </p:nvSpPr>
        <p:spPr bwMode="auto">
          <a:xfrm>
            <a:off x="9107414" y="5214395"/>
            <a:ext cx="762000" cy="457200"/>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51" name="Line 35">
            <a:extLst>
              <a:ext uri="{FF2B5EF4-FFF2-40B4-BE49-F238E27FC236}">
                <a16:creationId xmlns:a16="http://schemas.microsoft.com/office/drawing/2014/main" id="{E01CC661-C653-496D-A20F-926D81D56A2A}"/>
              </a:ext>
            </a:extLst>
          </p:cNvPr>
          <p:cNvSpPr>
            <a:spLocks noChangeShapeType="1"/>
          </p:cNvSpPr>
          <p:nvPr/>
        </p:nvSpPr>
        <p:spPr bwMode="auto">
          <a:xfrm flipH="1">
            <a:off x="9097168" y="5181600"/>
            <a:ext cx="772246" cy="527221"/>
          </a:xfrm>
          <a:prstGeom prst="line">
            <a:avLst/>
          </a:prstGeom>
          <a:noFill/>
          <a:ln w="57150">
            <a:solidFill>
              <a:srgbClr val="00206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52" name="Text Box 36">
            <a:extLst>
              <a:ext uri="{FF2B5EF4-FFF2-40B4-BE49-F238E27FC236}">
                <a16:creationId xmlns:a16="http://schemas.microsoft.com/office/drawing/2014/main" id="{EC2D0A11-A22F-4EF8-8DC2-0C49BD560CF0}"/>
              </a:ext>
            </a:extLst>
          </p:cNvPr>
          <p:cNvSpPr txBox="1">
            <a:spLocks noChangeArrowheads="1"/>
          </p:cNvSpPr>
          <p:nvPr/>
        </p:nvSpPr>
        <p:spPr bwMode="auto">
          <a:xfrm>
            <a:off x="652241" y="5614437"/>
            <a:ext cx="48726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*Judah: Rejecting the Torah </a:t>
            </a:r>
            <a:br>
              <a:rPr lang="en-US" altLang="en-US" sz="3200" dirty="0"/>
            </a:br>
            <a:r>
              <a:rPr lang="en-US" altLang="en-US" sz="3200" dirty="0"/>
              <a:t>of Yahweh (2:4)</a:t>
            </a:r>
          </a:p>
        </p:txBody>
      </p:sp>
      <p:cxnSp>
        <p:nvCxnSpPr>
          <p:cNvPr id="3" name="Straight Arrow Connector 2">
            <a:extLst>
              <a:ext uri="{FF2B5EF4-FFF2-40B4-BE49-F238E27FC236}">
                <a16:creationId xmlns:a16="http://schemas.microsoft.com/office/drawing/2014/main" id="{FB636777-DA1B-4874-8403-63A1C86BF436}"/>
              </a:ext>
            </a:extLst>
          </p:cNvPr>
          <p:cNvCxnSpPr>
            <a:cxnSpLocks/>
          </p:cNvCxnSpPr>
          <p:nvPr/>
        </p:nvCxnSpPr>
        <p:spPr>
          <a:xfrm flipV="1">
            <a:off x="10087513" y="150471"/>
            <a:ext cx="2104487" cy="3278529"/>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49"/>
                                        </p:tgtEl>
                                        <p:attrNameLst>
                                          <p:attrName>style.visibility</p:attrName>
                                        </p:attrNameLst>
                                      </p:cBhvr>
                                      <p:to>
                                        <p:strVal val="visible"/>
                                      </p:to>
                                    </p:set>
                                    <p:animEffect transition="in" filter="blinds(horizontal)">
                                      <p:cBhvr>
                                        <p:cTn id="7" dur="500"/>
                                        <p:tgtEl>
                                          <p:spTgt spid="34849"/>
                                        </p:tgtEl>
                                      </p:cBhvr>
                                    </p:animEffect>
                                  </p:childTnLst>
                                </p:cTn>
                              </p:par>
                            </p:childTnLst>
                          </p:cTn>
                        </p:par>
                        <p:par>
                          <p:cTn id="8" fill="hold">
                            <p:stCondLst>
                              <p:cond delay="500"/>
                            </p:stCondLst>
                            <p:childTnLst>
                              <p:par>
                                <p:cTn id="9" presetID="17" presetClass="entr" presetSubtype="1" fill="hold" nodeType="afterEffect">
                                  <p:stCondLst>
                                    <p:cond delay="1000"/>
                                  </p:stCondLst>
                                  <p:childTnLst>
                                    <p:set>
                                      <p:cBhvr>
                                        <p:cTn id="10" dur="1" fill="hold">
                                          <p:stCondLst>
                                            <p:cond delay="0"/>
                                          </p:stCondLst>
                                        </p:cTn>
                                        <p:tgtEl>
                                          <p:spTgt spid="34850"/>
                                        </p:tgtEl>
                                        <p:attrNameLst>
                                          <p:attrName>style.visibility</p:attrName>
                                        </p:attrNameLst>
                                      </p:cBhvr>
                                      <p:to>
                                        <p:strVal val="visible"/>
                                      </p:to>
                                    </p:set>
                                    <p:anim calcmode="lin" valueType="num">
                                      <p:cBhvr>
                                        <p:cTn id="11" dur="500" fill="hold"/>
                                        <p:tgtEl>
                                          <p:spTgt spid="34850"/>
                                        </p:tgtEl>
                                        <p:attrNameLst>
                                          <p:attrName>ppt_x</p:attrName>
                                        </p:attrNameLst>
                                      </p:cBhvr>
                                      <p:tavLst>
                                        <p:tav tm="0">
                                          <p:val>
                                            <p:strVal val="#ppt_x"/>
                                          </p:val>
                                        </p:tav>
                                        <p:tav tm="100000">
                                          <p:val>
                                            <p:strVal val="#ppt_x"/>
                                          </p:val>
                                        </p:tav>
                                      </p:tavLst>
                                    </p:anim>
                                    <p:anim calcmode="lin" valueType="num">
                                      <p:cBhvr>
                                        <p:cTn id="12" dur="500" fill="hold"/>
                                        <p:tgtEl>
                                          <p:spTgt spid="34850"/>
                                        </p:tgtEl>
                                        <p:attrNameLst>
                                          <p:attrName>ppt_y</p:attrName>
                                        </p:attrNameLst>
                                      </p:cBhvr>
                                      <p:tavLst>
                                        <p:tav tm="0">
                                          <p:val>
                                            <p:strVal val="#ppt_y-#ppt_h/2"/>
                                          </p:val>
                                        </p:tav>
                                        <p:tav tm="100000">
                                          <p:val>
                                            <p:strVal val="#ppt_y"/>
                                          </p:val>
                                        </p:tav>
                                      </p:tavLst>
                                    </p:anim>
                                    <p:anim calcmode="lin" valueType="num">
                                      <p:cBhvr>
                                        <p:cTn id="13" dur="500" fill="hold"/>
                                        <p:tgtEl>
                                          <p:spTgt spid="34850"/>
                                        </p:tgtEl>
                                        <p:attrNameLst>
                                          <p:attrName>ppt_w</p:attrName>
                                        </p:attrNameLst>
                                      </p:cBhvr>
                                      <p:tavLst>
                                        <p:tav tm="0">
                                          <p:val>
                                            <p:strVal val="#ppt_w"/>
                                          </p:val>
                                        </p:tav>
                                        <p:tav tm="100000">
                                          <p:val>
                                            <p:strVal val="#ppt_w"/>
                                          </p:val>
                                        </p:tav>
                                      </p:tavLst>
                                    </p:anim>
                                    <p:anim calcmode="lin" valueType="num">
                                      <p:cBhvr>
                                        <p:cTn id="14" dur="500" fill="hold"/>
                                        <p:tgtEl>
                                          <p:spTgt spid="34850"/>
                                        </p:tgtEl>
                                        <p:attrNameLst>
                                          <p:attrName>ppt_h</p:attrName>
                                        </p:attrNameLst>
                                      </p:cBhvr>
                                      <p:tavLst>
                                        <p:tav tm="0">
                                          <p:val>
                                            <p:fltVal val="0"/>
                                          </p:val>
                                        </p:tav>
                                        <p:tav tm="100000">
                                          <p:val>
                                            <p:strVal val="#ppt_h"/>
                                          </p:val>
                                        </p:tav>
                                      </p:tavLst>
                                    </p:anim>
                                  </p:childTnLst>
                                </p:cTn>
                              </p:par>
                            </p:childTnLst>
                          </p:cTn>
                        </p:par>
                        <p:par>
                          <p:cTn id="15" fill="hold">
                            <p:stCondLst>
                              <p:cond delay="2000"/>
                            </p:stCondLst>
                            <p:childTnLst>
                              <p:par>
                                <p:cTn id="16" presetID="17" presetClass="entr" presetSubtype="1" fill="hold" nodeType="afterEffect">
                                  <p:stCondLst>
                                    <p:cond delay="1000"/>
                                  </p:stCondLst>
                                  <p:childTnLst>
                                    <p:set>
                                      <p:cBhvr>
                                        <p:cTn id="17" dur="1" fill="hold">
                                          <p:stCondLst>
                                            <p:cond delay="0"/>
                                          </p:stCondLst>
                                        </p:cTn>
                                        <p:tgtEl>
                                          <p:spTgt spid="34851"/>
                                        </p:tgtEl>
                                        <p:attrNameLst>
                                          <p:attrName>style.visibility</p:attrName>
                                        </p:attrNameLst>
                                      </p:cBhvr>
                                      <p:to>
                                        <p:strVal val="visible"/>
                                      </p:to>
                                    </p:set>
                                    <p:anim calcmode="lin" valueType="num">
                                      <p:cBhvr>
                                        <p:cTn id="18" dur="500" fill="hold"/>
                                        <p:tgtEl>
                                          <p:spTgt spid="34851"/>
                                        </p:tgtEl>
                                        <p:attrNameLst>
                                          <p:attrName>ppt_x</p:attrName>
                                        </p:attrNameLst>
                                      </p:cBhvr>
                                      <p:tavLst>
                                        <p:tav tm="0">
                                          <p:val>
                                            <p:strVal val="#ppt_x"/>
                                          </p:val>
                                        </p:tav>
                                        <p:tav tm="100000">
                                          <p:val>
                                            <p:strVal val="#ppt_x"/>
                                          </p:val>
                                        </p:tav>
                                      </p:tavLst>
                                    </p:anim>
                                    <p:anim calcmode="lin" valueType="num">
                                      <p:cBhvr>
                                        <p:cTn id="19" dur="500" fill="hold"/>
                                        <p:tgtEl>
                                          <p:spTgt spid="34851"/>
                                        </p:tgtEl>
                                        <p:attrNameLst>
                                          <p:attrName>ppt_y</p:attrName>
                                        </p:attrNameLst>
                                      </p:cBhvr>
                                      <p:tavLst>
                                        <p:tav tm="0">
                                          <p:val>
                                            <p:strVal val="#ppt_y-#ppt_h/2"/>
                                          </p:val>
                                        </p:tav>
                                        <p:tav tm="100000">
                                          <p:val>
                                            <p:strVal val="#ppt_y"/>
                                          </p:val>
                                        </p:tav>
                                      </p:tavLst>
                                    </p:anim>
                                    <p:anim calcmode="lin" valueType="num">
                                      <p:cBhvr>
                                        <p:cTn id="20" dur="500" fill="hold"/>
                                        <p:tgtEl>
                                          <p:spTgt spid="34851"/>
                                        </p:tgtEl>
                                        <p:attrNameLst>
                                          <p:attrName>ppt_w</p:attrName>
                                        </p:attrNameLst>
                                      </p:cBhvr>
                                      <p:tavLst>
                                        <p:tav tm="0">
                                          <p:val>
                                            <p:strVal val="#ppt_w"/>
                                          </p:val>
                                        </p:tav>
                                        <p:tav tm="100000">
                                          <p:val>
                                            <p:strVal val="#ppt_w"/>
                                          </p:val>
                                        </p:tav>
                                      </p:tavLst>
                                    </p:anim>
                                    <p:anim calcmode="lin" valueType="num">
                                      <p:cBhvr>
                                        <p:cTn id="21" dur="500" fill="hold"/>
                                        <p:tgtEl>
                                          <p:spTgt spid="34851"/>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1" presetClass="entr" presetSubtype="0" fill="hold" grpId="0" nodeType="afterEffect">
                                  <p:stCondLst>
                                    <p:cond delay="1000"/>
                                  </p:stCondLst>
                                  <p:childTnLst>
                                    <p:set>
                                      <p:cBhvr>
                                        <p:cTn id="24" dur="1" fill="hold">
                                          <p:stCondLst>
                                            <p:cond delay="499"/>
                                          </p:stCondLst>
                                        </p:cTn>
                                        <p:tgtEl>
                                          <p:spTgt spid="34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9" grpId="0" autoUpdateAnimBg="0"/>
      <p:bldP spid="3485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F5F398-BF5B-48B0-8ACC-33DFC44DA4B1}"/>
              </a:ext>
            </a:extLst>
          </p:cNvPr>
          <p:cNvSpPr>
            <a:spLocks noGrp="1"/>
          </p:cNvSpPr>
          <p:nvPr>
            <p:ph type="title"/>
          </p:nvPr>
        </p:nvSpPr>
        <p:spPr>
          <a:xfrm>
            <a:off x="2064750" y="703204"/>
            <a:ext cx="7950984" cy="1081705"/>
          </a:xfrm>
        </p:spPr>
        <p:txBody>
          <a:bodyPr/>
          <a:lstStyle/>
          <a:p>
            <a:r>
              <a:rPr lang="en-US" dirty="0"/>
              <a:t>IGNORING THE TORAH OF GOD</a:t>
            </a:r>
          </a:p>
        </p:txBody>
      </p:sp>
      <p:pic>
        <p:nvPicPr>
          <p:cNvPr id="13" name="Content Placeholder 12">
            <a:extLst>
              <a:ext uri="{FF2B5EF4-FFF2-40B4-BE49-F238E27FC236}">
                <a16:creationId xmlns:a16="http://schemas.microsoft.com/office/drawing/2014/main" id="{EFA3F060-B8F7-4444-AE02-FD132703A7B6}"/>
              </a:ext>
            </a:extLst>
          </p:cNvPr>
          <p:cNvPicPr>
            <a:picLocks noGrp="1" noChangeAspect="1"/>
          </p:cNvPicPr>
          <p:nvPr>
            <p:ph sz="half" idx="1"/>
          </p:nvPr>
        </p:nvPicPr>
        <p:blipFill>
          <a:blip r:embed="rId2"/>
          <a:stretch>
            <a:fillRect/>
          </a:stretch>
        </p:blipFill>
        <p:spPr>
          <a:xfrm>
            <a:off x="568623" y="2035916"/>
            <a:ext cx="4118880" cy="4118880"/>
          </a:xfrm>
        </p:spPr>
      </p:pic>
      <p:pic>
        <p:nvPicPr>
          <p:cNvPr id="7" name="Content Placeholder 6">
            <a:extLst>
              <a:ext uri="{FF2B5EF4-FFF2-40B4-BE49-F238E27FC236}">
                <a16:creationId xmlns:a16="http://schemas.microsoft.com/office/drawing/2014/main" id="{95595C84-0602-4864-A4D5-39275F8033A0}"/>
              </a:ext>
            </a:extLst>
          </p:cNvPr>
          <p:cNvPicPr>
            <a:picLocks noGrp="1" noChangeAspect="1"/>
          </p:cNvPicPr>
          <p:nvPr>
            <p:ph sz="half" idx="2"/>
          </p:nvPr>
        </p:nvPicPr>
        <p:blipFill>
          <a:blip r:embed="rId3"/>
          <a:stretch>
            <a:fillRect/>
          </a:stretch>
        </p:blipFill>
        <p:spPr>
          <a:xfrm>
            <a:off x="5470803" y="2356542"/>
            <a:ext cx="5675252" cy="3729450"/>
          </a:xfrm>
        </p:spPr>
      </p:pic>
    </p:spTree>
    <p:extLst>
      <p:ext uri="{BB962C8B-B14F-4D97-AF65-F5344CB8AC3E}">
        <p14:creationId xmlns:p14="http://schemas.microsoft.com/office/powerpoint/2010/main" val="1510817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358A29E-A748-44E3-A951-EEDC3B784D42}"/>
              </a:ext>
            </a:extLst>
          </p:cNvPr>
          <p:cNvSpPr>
            <a:spLocks noGrp="1" noChangeArrowheads="1"/>
          </p:cNvSpPr>
          <p:nvPr>
            <p:ph type="title" idx="4294967295"/>
          </p:nvPr>
        </p:nvSpPr>
        <p:spPr>
          <a:xfrm>
            <a:off x="2771775" y="0"/>
            <a:ext cx="7772400" cy="1143000"/>
          </a:xfrm>
        </p:spPr>
        <p:txBody>
          <a:bodyPr/>
          <a:lstStyle/>
          <a:p>
            <a:r>
              <a:rPr lang="en-US" altLang="en-US" dirty="0"/>
              <a:t>Repetition</a:t>
            </a:r>
          </a:p>
        </p:txBody>
      </p:sp>
      <p:sp>
        <p:nvSpPr>
          <p:cNvPr id="58373" name="Text Box 5">
            <a:extLst>
              <a:ext uri="{FF2B5EF4-FFF2-40B4-BE49-F238E27FC236}">
                <a16:creationId xmlns:a16="http://schemas.microsoft.com/office/drawing/2014/main" id="{9C966964-5C04-4CD6-BBF5-CBC75E8E6D51}"/>
              </a:ext>
            </a:extLst>
          </p:cNvPr>
          <p:cNvSpPr txBox="1">
            <a:spLocks noChangeArrowheads="1"/>
          </p:cNvSpPr>
          <p:nvPr/>
        </p:nvSpPr>
        <p:spPr bwMode="auto">
          <a:xfrm>
            <a:off x="1162050" y="1143000"/>
            <a:ext cx="58674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400" dirty="0"/>
              <a:t>I will send fire     (1:4)</a:t>
            </a:r>
          </a:p>
          <a:p>
            <a:r>
              <a:rPr lang="en-US" altLang="en-US" sz="4400" dirty="0"/>
              <a:t>I will send fire     (1:7)</a:t>
            </a:r>
          </a:p>
          <a:p>
            <a:r>
              <a:rPr lang="en-US" altLang="en-US" sz="4400" dirty="0"/>
              <a:t>I will send fire   (1:10)</a:t>
            </a:r>
          </a:p>
          <a:p>
            <a:r>
              <a:rPr lang="en-US" altLang="en-US" sz="4400" dirty="0"/>
              <a:t>I will send fire   (1:12)</a:t>
            </a:r>
          </a:p>
          <a:p>
            <a:r>
              <a:rPr lang="en-US" altLang="en-US" sz="4400" dirty="0">
                <a:solidFill>
                  <a:schemeClr val="hlink"/>
                </a:solidFill>
              </a:rPr>
              <a:t>I will kindle fire (1:14)</a:t>
            </a:r>
          </a:p>
          <a:p>
            <a:r>
              <a:rPr lang="en-US" altLang="en-US" sz="4400" dirty="0"/>
              <a:t>I will send fire     (2:2)</a:t>
            </a:r>
          </a:p>
          <a:p>
            <a:r>
              <a:rPr lang="en-US" altLang="en-US" sz="4400" dirty="0"/>
              <a:t>I will send fire     (2:5)</a:t>
            </a:r>
          </a:p>
        </p:txBody>
      </p:sp>
    </p:spTree>
    <p:extLst>
      <p:ext uri="{BB962C8B-B14F-4D97-AF65-F5344CB8AC3E}">
        <p14:creationId xmlns:p14="http://schemas.microsoft.com/office/powerpoint/2010/main" val="901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373">
                                            <p:txEl>
                                              <p:pRg st="0" end="0"/>
                                            </p:txEl>
                                          </p:spTgt>
                                        </p:tgtEl>
                                        <p:attrNameLst>
                                          <p:attrName>style.visibility</p:attrName>
                                        </p:attrNameLst>
                                      </p:cBhvr>
                                      <p:to>
                                        <p:strVal val="visible"/>
                                      </p:to>
                                    </p:set>
                                    <p:anim calcmode="lin" valueType="num">
                                      <p:cBhvr additive="base">
                                        <p:cTn id="7" dur="500" fill="hold"/>
                                        <p:tgtEl>
                                          <p:spTgt spid="5837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373">
                                            <p:txEl>
                                              <p:pRg st="1" end="1"/>
                                            </p:txEl>
                                          </p:spTgt>
                                        </p:tgtEl>
                                        <p:attrNameLst>
                                          <p:attrName>style.visibility</p:attrName>
                                        </p:attrNameLst>
                                      </p:cBhvr>
                                      <p:to>
                                        <p:strVal val="visible"/>
                                      </p:to>
                                    </p:set>
                                    <p:anim calcmode="lin" valueType="num">
                                      <p:cBhvr additive="base">
                                        <p:cTn id="13" dur="500" fill="hold"/>
                                        <p:tgtEl>
                                          <p:spTgt spid="5837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8373">
                                            <p:txEl>
                                              <p:pRg st="2" end="2"/>
                                            </p:txEl>
                                          </p:spTgt>
                                        </p:tgtEl>
                                        <p:attrNameLst>
                                          <p:attrName>style.visibility</p:attrName>
                                        </p:attrNameLst>
                                      </p:cBhvr>
                                      <p:to>
                                        <p:strVal val="visible"/>
                                      </p:to>
                                    </p:set>
                                    <p:anim calcmode="lin" valueType="num">
                                      <p:cBhvr additive="base">
                                        <p:cTn id="19" dur="500" fill="hold"/>
                                        <p:tgtEl>
                                          <p:spTgt spid="5837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8373">
                                            <p:txEl>
                                              <p:pRg st="3" end="3"/>
                                            </p:txEl>
                                          </p:spTgt>
                                        </p:tgtEl>
                                        <p:attrNameLst>
                                          <p:attrName>style.visibility</p:attrName>
                                        </p:attrNameLst>
                                      </p:cBhvr>
                                      <p:to>
                                        <p:strVal val="visible"/>
                                      </p:to>
                                    </p:set>
                                    <p:anim calcmode="lin" valueType="num">
                                      <p:cBhvr additive="base">
                                        <p:cTn id="25" dur="500" fill="hold"/>
                                        <p:tgtEl>
                                          <p:spTgt spid="5837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8373">
                                            <p:txEl>
                                              <p:pRg st="4" end="4"/>
                                            </p:txEl>
                                          </p:spTgt>
                                        </p:tgtEl>
                                        <p:attrNameLst>
                                          <p:attrName>style.visibility</p:attrName>
                                        </p:attrNameLst>
                                      </p:cBhvr>
                                      <p:to>
                                        <p:strVal val="visible"/>
                                      </p:to>
                                    </p:set>
                                    <p:anim calcmode="lin" valueType="num">
                                      <p:cBhvr additive="base">
                                        <p:cTn id="31" dur="500" fill="hold"/>
                                        <p:tgtEl>
                                          <p:spTgt spid="5837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8373">
                                            <p:txEl>
                                              <p:pRg st="5" end="5"/>
                                            </p:txEl>
                                          </p:spTgt>
                                        </p:tgtEl>
                                        <p:attrNameLst>
                                          <p:attrName>style.visibility</p:attrName>
                                        </p:attrNameLst>
                                      </p:cBhvr>
                                      <p:to>
                                        <p:strVal val="visible"/>
                                      </p:to>
                                    </p:set>
                                    <p:anim calcmode="lin" valueType="num">
                                      <p:cBhvr additive="base">
                                        <p:cTn id="37" dur="500" fill="hold"/>
                                        <p:tgtEl>
                                          <p:spTgt spid="5837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8373">
                                            <p:txEl>
                                              <p:pRg st="6" end="6"/>
                                            </p:txEl>
                                          </p:spTgt>
                                        </p:tgtEl>
                                        <p:attrNameLst>
                                          <p:attrName>style.visibility</p:attrName>
                                        </p:attrNameLst>
                                      </p:cBhvr>
                                      <p:to>
                                        <p:strVal val="visible"/>
                                      </p:to>
                                    </p:set>
                                    <p:anim calcmode="lin" valueType="num">
                                      <p:cBhvr additive="base">
                                        <p:cTn id="43" dur="500" fill="hold"/>
                                        <p:tgtEl>
                                          <p:spTgt spid="5837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D4F68E2-B4AC-43ED-8F93-8C0DE75EA216}"/>
              </a:ext>
            </a:extLst>
          </p:cNvPr>
          <p:cNvSpPr>
            <a:spLocks noGrp="1" noChangeArrowheads="1"/>
          </p:cNvSpPr>
          <p:nvPr>
            <p:ph type="title"/>
          </p:nvPr>
        </p:nvSpPr>
        <p:spPr>
          <a:xfrm>
            <a:off x="2819400" y="0"/>
            <a:ext cx="7772400" cy="1143000"/>
          </a:xfrm>
        </p:spPr>
        <p:txBody>
          <a:bodyPr/>
          <a:lstStyle/>
          <a:p>
            <a:r>
              <a:rPr lang="en-US" altLang="en-US" dirty="0"/>
              <a:t>Modern Interpretations?</a:t>
            </a:r>
          </a:p>
        </p:txBody>
      </p:sp>
      <p:sp>
        <p:nvSpPr>
          <p:cNvPr id="35843" name="Rectangle 3">
            <a:extLst>
              <a:ext uri="{FF2B5EF4-FFF2-40B4-BE49-F238E27FC236}">
                <a16:creationId xmlns:a16="http://schemas.microsoft.com/office/drawing/2014/main" id="{A5328A89-BA66-46E2-9C5A-87C74356227C}"/>
              </a:ext>
            </a:extLst>
          </p:cNvPr>
          <p:cNvSpPr>
            <a:spLocks noGrp="1" noChangeArrowheads="1"/>
          </p:cNvSpPr>
          <p:nvPr>
            <p:ph type="body" sz="half" idx="1"/>
          </p:nvPr>
        </p:nvSpPr>
        <p:spPr>
          <a:xfrm>
            <a:off x="138896" y="806369"/>
            <a:ext cx="6099858" cy="5779625"/>
          </a:xfrm>
        </p:spPr>
        <p:txBody>
          <a:bodyPr>
            <a:noAutofit/>
          </a:bodyPr>
          <a:lstStyle/>
          <a:p>
            <a:r>
              <a:rPr lang="en-US" altLang="en-US" dirty="0"/>
              <a:t>Threshing with iron instruments (1:3)</a:t>
            </a:r>
            <a:br>
              <a:rPr lang="en-US" altLang="en-US" dirty="0"/>
            </a:br>
            <a:endParaRPr lang="en-US" altLang="en-US" dirty="0"/>
          </a:p>
          <a:p>
            <a:r>
              <a:rPr lang="en-US" altLang="en-US" dirty="0"/>
              <a:t>Engaging in slavery for profit (1:6)</a:t>
            </a:r>
          </a:p>
          <a:p>
            <a:r>
              <a:rPr lang="en-US" altLang="en-US" dirty="0"/>
              <a:t>Ignored the covenant of brothers (1:9)</a:t>
            </a:r>
          </a:p>
          <a:p>
            <a:r>
              <a:rPr lang="en-US" altLang="en-US" dirty="0"/>
              <a:t>Waging war without compassion (1:11)</a:t>
            </a:r>
          </a:p>
          <a:p>
            <a:r>
              <a:rPr lang="en-US" altLang="en-US" dirty="0"/>
              <a:t>Genocide against unborn children (1:13)</a:t>
            </a:r>
          </a:p>
          <a:p>
            <a:r>
              <a:rPr lang="en-US" altLang="en-US" dirty="0"/>
              <a:t>Desecrating royal grave and corpse (2:1)</a:t>
            </a:r>
          </a:p>
          <a:p>
            <a:r>
              <a:rPr lang="en-US" altLang="en-US" dirty="0"/>
              <a:t>Disregarding the Torah</a:t>
            </a:r>
            <a:br>
              <a:rPr lang="en-US" altLang="en-US" dirty="0"/>
            </a:br>
            <a:r>
              <a:rPr lang="en-US" altLang="en-US" dirty="0"/>
              <a:t>of Yahweh (2:4)</a:t>
            </a:r>
          </a:p>
          <a:p>
            <a:endParaRPr lang="en-US" altLang="en-US" sz="2400" dirty="0"/>
          </a:p>
        </p:txBody>
      </p:sp>
      <p:sp>
        <p:nvSpPr>
          <p:cNvPr id="35844" name="Rectangle 4">
            <a:extLst>
              <a:ext uri="{FF2B5EF4-FFF2-40B4-BE49-F238E27FC236}">
                <a16:creationId xmlns:a16="http://schemas.microsoft.com/office/drawing/2014/main" id="{2F59EB95-61B0-400F-9109-5437559CF6EA}"/>
              </a:ext>
            </a:extLst>
          </p:cNvPr>
          <p:cNvSpPr>
            <a:spLocks noGrp="1" noChangeArrowheads="1"/>
          </p:cNvSpPr>
          <p:nvPr>
            <p:ph type="body" sz="half" idx="2"/>
          </p:nvPr>
        </p:nvSpPr>
        <p:spPr>
          <a:xfrm>
            <a:off x="6100341" y="848809"/>
            <a:ext cx="5536602" cy="5594431"/>
          </a:xfrm>
        </p:spPr>
        <p:txBody>
          <a:bodyPr>
            <a:normAutofit/>
          </a:bodyPr>
          <a:lstStyle/>
          <a:p>
            <a:r>
              <a:rPr lang="en-US" altLang="en-US" dirty="0">
                <a:solidFill>
                  <a:schemeClr val="accent1">
                    <a:lumMod val="60000"/>
                    <a:lumOff val="40000"/>
                  </a:schemeClr>
                </a:solidFill>
              </a:rPr>
              <a:t>Immoral military technology and actions?</a:t>
            </a:r>
          </a:p>
          <a:p>
            <a:r>
              <a:rPr lang="en-US" altLang="en-US" dirty="0">
                <a:solidFill>
                  <a:schemeClr val="accent1">
                    <a:lumMod val="60000"/>
                    <a:lumOff val="40000"/>
                  </a:schemeClr>
                </a:solidFill>
              </a:rPr>
              <a:t>Abusing dignity at work?</a:t>
            </a:r>
          </a:p>
          <a:p>
            <a:r>
              <a:rPr lang="en-US" altLang="en-US" dirty="0">
                <a:solidFill>
                  <a:schemeClr val="accent1">
                    <a:lumMod val="60000"/>
                    <a:lumOff val="40000"/>
                  </a:schemeClr>
                </a:solidFill>
              </a:rPr>
              <a:t>Diplomatic deceit/treachery?</a:t>
            </a:r>
          </a:p>
          <a:p>
            <a:r>
              <a:rPr lang="en-US" altLang="en-US" dirty="0">
                <a:solidFill>
                  <a:schemeClr val="accent1">
                    <a:lumMod val="60000"/>
                    <a:lumOff val="40000"/>
                  </a:schemeClr>
                </a:solidFill>
              </a:rPr>
              <a:t>Dehumanizing enemies?</a:t>
            </a:r>
          </a:p>
          <a:p>
            <a:r>
              <a:rPr lang="en-US" altLang="en-US" dirty="0">
                <a:solidFill>
                  <a:schemeClr val="accent1">
                    <a:lumMod val="60000"/>
                    <a:lumOff val="40000"/>
                  </a:schemeClr>
                </a:solidFill>
              </a:rPr>
              <a:t>Abusing women and children?</a:t>
            </a:r>
            <a:br>
              <a:rPr lang="en-US" altLang="en-US" dirty="0">
                <a:solidFill>
                  <a:schemeClr val="accent1">
                    <a:lumMod val="60000"/>
                    <a:lumOff val="40000"/>
                  </a:schemeClr>
                </a:solidFill>
              </a:rPr>
            </a:br>
            <a:r>
              <a:rPr lang="en-US" altLang="en-US" dirty="0">
                <a:solidFill>
                  <a:schemeClr val="accent1">
                    <a:lumMod val="60000"/>
                    <a:lumOff val="40000"/>
                  </a:schemeClr>
                </a:solidFill>
              </a:rPr>
              <a:t>No-win social-economic policies?</a:t>
            </a:r>
          </a:p>
          <a:p>
            <a:r>
              <a:rPr lang="en-US" altLang="en-US" dirty="0">
                <a:solidFill>
                  <a:schemeClr val="accent1">
                    <a:lumMod val="60000"/>
                    <a:lumOff val="40000"/>
                  </a:schemeClr>
                </a:solidFill>
              </a:rPr>
              <a:t>Humiliating one</a:t>
            </a:r>
            <a:r>
              <a:rPr lang="en-US" altLang="en-US" dirty="0">
                <a:solidFill>
                  <a:schemeClr val="accent1">
                    <a:lumMod val="60000"/>
                    <a:lumOff val="40000"/>
                  </a:schemeClr>
                </a:solidFill>
                <a:latin typeface="Times New Roman" panose="02020603050405020304" pitchFamily="18" charset="0"/>
              </a:rPr>
              <a:t>’</a:t>
            </a:r>
            <a:r>
              <a:rPr lang="en-US" altLang="en-US" dirty="0">
                <a:solidFill>
                  <a:schemeClr val="accent1">
                    <a:lumMod val="60000"/>
                    <a:lumOff val="40000"/>
                  </a:schemeClr>
                </a:solidFill>
              </a:rPr>
              <a:t>s enemies?</a:t>
            </a:r>
            <a:br>
              <a:rPr lang="en-US" altLang="en-US" dirty="0">
                <a:solidFill>
                  <a:schemeClr val="accent1">
                    <a:lumMod val="60000"/>
                    <a:lumOff val="40000"/>
                  </a:schemeClr>
                </a:solidFill>
              </a:rPr>
            </a:br>
            <a:endParaRPr lang="en-US" altLang="en-US" dirty="0">
              <a:solidFill>
                <a:schemeClr val="accent1">
                  <a:lumMod val="60000"/>
                  <a:lumOff val="40000"/>
                </a:schemeClr>
              </a:solidFill>
            </a:endParaRPr>
          </a:p>
          <a:p>
            <a:r>
              <a:rPr lang="en-US" altLang="en-US" dirty="0">
                <a:solidFill>
                  <a:schemeClr val="accent1">
                    <a:lumMod val="60000"/>
                    <a:lumOff val="40000"/>
                  </a:schemeClr>
                </a:solidFill>
              </a:rPr>
              <a:t>Ignoring God in daily life even though one may attend church?</a:t>
            </a:r>
          </a:p>
        </p:txBody>
      </p:sp>
    </p:spTree>
    <p:extLst>
      <p:ext uri="{BB962C8B-B14F-4D97-AF65-F5344CB8AC3E}">
        <p14:creationId xmlns:p14="http://schemas.microsoft.com/office/powerpoint/2010/main" val="308787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4">
                                            <p:txEl>
                                              <p:pRg st="1" end="1"/>
                                            </p:txEl>
                                          </p:spTgt>
                                        </p:tgtEl>
                                        <p:attrNameLst>
                                          <p:attrName>style.visibility</p:attrName>
                                        </p:attrNameLst>
                                      </p:cBhvr>
                                      <p:to>
                                        <p:strVal val="visible"/>
                                      </p:to>
                                    </p:set>
                                    <p:anim calcmode="lin" valueType="num">
                                      <p:cBhvr additive="base">
                                        <p:cTn id="13"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4">
                                            <p:txEl>
                                              <p:pRg st="2" end="2"/>
                                            </p:txEl>
                                          </p:spTgt>
                                        </p:tgtEl>
                                        <p:attrNameLst>
                                          <p:attrName>style.visibility</p:attrName>
                                        </p:attrNameLst>
                                      </p:cBhvr>
                                      <p:to>
                                        <p:strVal val="visible"/>
                                      </p:to>
                                    </p:set>
                                    <p:anim calcmode="lin" valueType="num">
                                      <p:cBhvr additive="base">
                                        <p:cTn id="19"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4">
                                            <p:txEl>
                                              <p:pRg st="3" end="3"/>
                                            </p:txEl>
                                          </p:spTgt>
                                        </p:tgtEl>
                                        <p:attrNameLst>
                                          <p:attrName>style.visibility</p:attrName>
                                        </p:attrNameLst>
                                      </p:cBhvr>
                                      <p:to>
                                        <p:strVal val="visible"/>
                                      </p:to>
                                    </p:set>
                                    <p:anim calcmode="lin" valueType="num">
                                      <p:cBhvr additive="base">
                                        <p:cTn id="25" dur="500" fill="hold"/>
                                        <p:tgtEl>
                                          <p:spTgt spid="358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4">
                                            <p:txEl>
                                              <p:pRg st="4" end="4"/>
                                            </p:txEl>
                                          </p:spTgt>
                                        </p:tgtEl>
                                        <p:attrNameLst>
                                          <p:attrName>style.visibility</p:attrName>
                                        </p:attrNameLst>
                                      </p:cBhvr>
                                      <p:to>
                                        <p:strVal val="visible"/>
                                      </p:to>
                                    </p:set>
                                    <p:anim calcmode="lin" valueType="num">
                                      <p:cBhvr additive="base">
                                        <p:cTn id="31"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4">
                                            <p:txEl>
                                              <p:pRg st="5" end="5"/>
                                            </p:txEl>
                                          </p:spTgt>
                                        </p:tgtEl>
                                        <p:attrNameLst>
                                          <p:attrName>style.visibility</p:attrName>
                                        </p:attrNameLst>
                                      </p:cBhvr>
                                      <p:to>
                                        <p:strVal val="visible"/>
                                      </p:to>
                                    </p:set>
                                    <p:anim calcmode="lin" valueType="num">
                                      <p:cBhvr additive="base">
                                        <p:cTn id="37" dur="5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4">
                                            <p:txEl>
                                              <p:pRg st="6" end="6"/>
                                            </p:txEl>
                                          </p:spTgt>
                                        </p:tgtEl>
                                        <p:attrNameLst>
                                          <p:attrName>style.visibility</p:attrName>
                                        </p:attrNameLst>
                                      </p:cBhvr>
                                      <p:to>
                                        <p:strVal val="visible"/>
                                      </p:to>
                                    </p:set>
                                    <p:anim calcmode="lin" valueType="num">
                                      <p:cBhvr additive="base">
                                        <p:cTn id="43" dur="5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84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2AB3A5-1EA0-4B35-AFEE-7FC315520E5B}"/>
              </a:ext>
            </a:extLst>
          </p:cNvPr>
          <p:cNvSpPr>
            <a:spLocks noGrp="1"/>
          </p:cNvSpPr>
          <p:nvPr>
            <p:ph type="title"/>
          </p:nvPr>
        </p:nvSpPr>
        <p:spPr>
          <a:xfrm>
            <a:off x="838200" y="85992"/>
            <a:ext cx="10515600" cy="1325563"/>
          </a:xfrm>
        </p:spPr>
        <p:txBody>
          <a:bodyPr/>
          <a:lstStyle/>
          <a:p>
            <a:r>
              <a:rPr lang="en-US" dirty="0"/>
              <a:t>Before We Get To Israel Proper:</a:t>
            </a:r>
          </a:p>
        </p:txBody>
      </p:sp>
      <p:sp>
        <p:nvSpPr>
          <p:cNvPr id="6" name="Content Placeholder 5">
            <a:extLst>
              <a:ext uri="{FF2B5EF4-FFF2-40B4-BE49-F238E27FC236}">
                <a16:creationId xmlns:a16="http://schemas.microsoft.com/office/drawing/2014/main" id="{1FCFC736-5A32-47B1-BC80-C57685E366C0}"/>
              </a:ext>
            </a:extLst>
          </p:cNvPr>
          <p:cNvSpPr>
            <a:spLocks noGrp="1"/>
          </p:cNvSpPr>
          <p:nvPr>
            <p:ph idx="1"/>
          </p:nvPr>
        </p:nvSpPr>
        <p:spPr>
          <a:xfrm>
            <a:off x="404261" y="1222408"/>
            <a:ext cx="11396312" cy="5255394"/>
          </a:xfrm>
        </p:spPr>
        <p:txBody>
          <a:bodyPr>
            <a:normAutofit/>
          </a:bodyPr>
          <a:lstStyle/>
          <a:p>
            <a:pPr marL="0" indent="0">
              <a:buNone/>
            </a:pPr>
            <a:r>
              <a:rPr lang="en-US" sz="3200" i="1" dirty="0"/>
              <a:t>“Truth and justice are very old ideas, but they came to mean something new when they became incarnate in Israel’s history, a history which </a:t>
            </a:r>
            <a:r>
              <a:rPr lang="en-US" sz="3200" i="1" dirty="0">
                <a:solidFill>
                  <a:srgbClr val="FFFF00"/>
                </a:solidFill>
              </a:rPr>
              <a:t>originated in the will of God </a:t>
            </a:r>
            <a:r>
              <a:rPr lang="en-US" sz="3200" i="1" dirty="0"/>
              <a:t>and moved toward a culmination </a:t>
            </a:r>
            <a:r>
              <a:rPr lang="en-US" sz="3200" i="1" dirty="0">
                <a:solidFill>
                  <a:srgbClr val="FFFF00"/>
                </a:solidFill>
              </a:rPr>
              <a:t>determined by the will of God</a:t>
            </a:r>
            <a:r>
              <a:rPr lang="en-US" sz="3200" i="1" dirty="0"/>
              <a:t>. Not in Egypt or Babylon or Assyria, and not even in Greece, could the ethical teaching of the prophets have made its appearance because it is not just the communication of ideas but is the flowering of </a:t>
            </a:r>
            <a:r>
              <a:rPr lang="en-US" sz="3200" i="1" dirty="0">
                <a:solidFill>
                  <a:srgbClr val="FFFF00"/>
                </a:solidFill>
              </a:rPr>
              <a:t>lives lived in conscious fellowship with God and within a human fellowship which had been created by Him</a:t>
            </a:r>
            <a:r>
              <a:rPr lang="en-US" sz="3200" i="1" dirty="0"/>
              <a:t> as a special medium of His revelation.”</a:t>
            </a:r>
            <a:br>
              <a:rPr lang="en-US" dirty="0"/>
            </a:br>
            <a:r>
              <a:rPr lang="en-US" dirty="0"/>
              <a:t>  --Theodore H. Robinson, “The Basis of the Ethical Teaching of the Prophets” in Rowley, H. H. (ed.) </a:t>
            </a:r>
            <a:r>
              <a:rPr lang="en-US" i="1" dirty="0"/>
              <a:t>Studies in Old Testament Prophecy</a:t>
            </a:r>
            <a:r>
              <a:rPr lang="en-US" dirty="0"/>
              <a:t>, p. 156.</a:t>
            </a:r>
          </a:p>
        </p:txBody>
      </p:sp>
    </p:spTree>
    <p:extLst>
      <p:ext uri="{BB962C8B-B14F-4D97-AF65-F5344CB8AC3E}">
        <p14:creationId xmlns:p14="http://schemas.microsoft.com/office/powerpoint/2010/main" val="1466128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5C5BEE3-B277-4124-B4DB-7392F8AB9A2E}"/>
              </a:ext>
            </a:extLst>
          </p:cNvPr>
          <p:cNvSpPr>
            <a:spLocks noGrp="1" noChangeArrowheads="1"/>
          </p:cNvSpPr>
          <p:nvPr>
            <p:ph type="title"/>
          </p:nvPr>
        </p:nvSpPr>
        <p:spPr>
          <a:xfrm>
            <a:off x="2585958" y="127132"/>
            <a:ext cx="7950984" cy="1081705"/>
          </a:xfrm>
        </p:spPr>
        <p:txBody>
          <a:bodyPr/>
          <a:lstStyle/>
          <a:p>
            <a:r>
              <a:rPr lang="en-US" altLang="en-US" dirty="0"/>
              <a:t>Seven Verbs for Israel</a:t>
            </a:r>
            <a:r>
              <a:rPr lang="en-US" altLang="en-US" dirty="0">
                <a:latin typeface="Times New Roman" panose="02020603050405020304" pitchFamily="18" charset="0"/>
              </a:rPr>
              <a:t>’</a:t>
            </a:r>
            <a:r>
              <a:rPr lang="en-US" altLang="en-US" dirty="0"/>
              <a:t>s Sins</a:t>
            </a:r>
          </a:p>
        </p:txBody>
      </p:sp>
      <p:sp>
        <p:nvSpPr>
          <p:cNvPr id="36868" name="Rectangle 4">
            <a:extLst>
              <a:ext uri="{FF2B5EF4-FFF2-40B4-BE49-F238E27FC236}">
                <a16:creationId xmlns:a16="http://schemas.microsoft.com/office/drawing/2014/main" id="{E594D53D-63E9-48CF-ADB6-D58260CB6889}"/>
              </a:ext>
            </a:extLst>
          </p:cNvPr>
          <p:cNvSpPr>
            <a:spLocks noGrp="1" noChangeArrowheads="1"/>
          </p:cNvSpPr>
          <p:nvPr>
            <p:ph sz="half" idx="1"/>
          </p:nvPr>
        </p:nvSpPr>
        <p:spPr>
          <a:xfrm>
            <a:off x="339915" y="1630100"/>
            <a:ext cx="6874701" cy="5063307"/>
          </a:xfrm>
        </p:spPr>
        <p:txBody>
          <a:bodyPr>
            <a:normAutofit/>
          </a:bodyPr>
          <a:lstStyle/>
          <a:p>
            <a:r>
              <a:rPr lang="en-US" altLang="en-US" sz="3600" dirty="0"/>
              <a:t>1)</a:t>
            </a:r>
            <a:r>
              <a:rPr lang="en-US" altLang="en-US" sz="3600" dirty="0">
                <a:latin typeface="Times New Roman" panose="02020603050405020304" pitchFamily="18" charset="0"/>
              </a:rPr>
              <a:t>      “</a:t>
            </a:r>
            <a:r>
              <a:rPr lang="en-US" altLang="en-US" sz="3600" dirty="0"/>
              <a:t>sell</a:t>
            </a:r>
            <a:r>
              <a:rPr lang="en-US" altLang="en-US" sz="3600" dirty="0">
                <a:latin typeface="Times New Roman" panose="02020603050405020304" pitchFamily="18" charset="0"/>
              </a:rPr>
              <a:t>”</a:t>
            </a:r>
            <a:r>
              <a:rPr lang="en-US" altLang="en-US" sz="3600" dirty="0"/>
              <a:t> (v. 6a), </a:t>
            </a:r>
          </a:p>
          <a:p>
            <a:r>
              <a:rPr lang="en-US" altLang="en-US" sz="3600" dirty="0"/>
              <a:t>2)</a:t>
            </a:r>
            <a:r>
              <a:rPr lang="en-US" altLang="en-US" sz="3600" dirty="0">
                <a:latin typeface="Times New Roman" panose="02020603050405020304" pitchFamily="18" charset="0"/>
              </a:rPr>
              <a:t>      “</a:t>
            </a:r>
            <a:r>
              <a:rPr lang="en-US" altLang="en-US" sz="3600" dirty="0"/>
              <a:t>sell</a:t>
            </a:r>
            <a:r>
              <a:rPr lang="en-US" altLang="en-US" sz="3600" dirty="0">
                <a:latin typeface="Times New Roman" panose="02020603050405020304" pitchFamily="18" charset="0"/>
              </a:rPr>
              <a:t>”</a:t>
            </a:r>
            <a:r>
              <a:rPr lang="en-US" altLang="en-US" sz="3600" dirty="0"/>
              <a:t> (implied, v. 6b), </a:t>
            </a:r>
          </a:p>
          <a:p>
            <a:r>
              <a:rPr lang="en-US" altLang="en-US" sz="3600" dirty="0"/>
              <a:t>3)</a:t>
            </a:r>
            <a:r>
              <a:rPr lang="en-US" altLang="en-US" sz="3600" dirty="0">
                <a:latin typeface="Times New Roman" panose="02020603050405020304" pitchFamily="18" charset="0"/>
              </a:rPr>
              <a:t>      “</a:t>
            </a:r>
            <a:r>
              <a:rPr lang="en-US" altLang="en-US" sz="3600" dirty="0"/>
              <a:t>trample</a:t>
            </a:r>
            <a:r>
              <a:rPr lang="en-US" altLang="en-US" sz="3600" dirty="0">
                <a:latin typeface="Times New Roman" panose="02020603050405020304" pitchFamily="18" charset="0"/>
              </a:rPr>
              <a:t>”</a:t>
            </a:r>
            <a:r>
              <a:rPr lang="en-US" altLang="en-US" sz="3600" dirty="0"/>
              <a:t> (v. 7), </a:t>
            </a:r>
          </a:p>
          <a:p>
            <a:r>
              <a:rPr lang="en-US" altLang="en-US" sz="3600" dirty="0"/>
              <a:t>4)</a:t>
            </a:r>
            <a:r>
              <a:rPr lang="en-US" altLang="en-US" sz="3600" dirty="0">
                <a:latin typeface="Times New Roman" panose="02020603050405020304" pitchFamily="18" charset="0"/>
              </a:rPr>
              <a:t>      “</a:t>
            </a:r>
            <a:r>
              <a:rPr lang="en-US" altLang="en-US" sz="3600" dirty="0"/>
              <a:t>turn away</a:t>
            </a:r>
            <a:r>
              <a:rPr lang="en-US" altLang="en-US" sz="3600" dirty="0">
                <a:latin typeface="Times New Roman" panose="02020603050405020304" pitchFamily="18" charset="0"/>
              </a:rPr>
              <a:t>”</a:t>
            </a:r>
            <a:r>
              <a:rPr lang="en-US" altLang="en-US" sz="3600" dirty="0"/>
              <a:t> (v. 7)</a:t>
            </a:r>
          </a:p>
          <a:p>
            <a:r>
              <a:rPr lang="en-US" altLang="en-US" sz="3600" dirty="0"/>
              <a:t>5)</a:t>
            </a:r>
            <a:r>
              <a:rPr lang="en-US" altLang="en-US" sz="3600" dirty="0">
                <a:latin typeface="Times New Roman" panose="02020603050405020304" pitchFamily="18" charset="0"/>
              </a:rPr>
              <a:t>      “</a:t>
            </a:r>
            <a:r>
              <a:rPr lang="en-US" altLang="en-US" sz="3600" dirty="0"/>
              <a:t>go in</a:t>
            </a:r>
            <a:r>
              <a:rPr lang="en-US" altLang="en-US" sz="3600" dirty="0">
                <a:latin typeface="Times New Roman" panose="02020603050405020304" pitchFamily="18" charset="0"/>
              </a:rPr>
              <a:t>”</a:t>
            </a:r>
            <a:r>
              <a:rPr lang="en-US" altLang="en-US" sz="3600" dirty="0"/>
              <a:t> (v. 7) </a:t>
            </a:r>
          </a:p>
          <a:p>
            <a:r>
              <a:rPr lang="en-US" altLang="en-US" sz="3600" dirty="0"/>
              <a:t>6)</a:t>
            </a:r>
            <a:r>
              <a:rPr lang="en-US" altLang="en-US" sz="3600" dirty="0">
                <a:latin typeface="Times New Roman" panose="02020603050405020304" pitchFamily="18" charset="0"/>
              </a:rPr>
              <a:t>      “</a:t>
            </a:r>
            <a:r>
              <a:rPr lang="en-US" altLang="en-US" sz="3600" dirty="0"/>
              <a:t>recline</a:t>
            </a:r>
            <a:r>
              <a:rPr lang="en-US" altLang="en-US" sz="3600" dirty="0">
                <a:latin typeface="Times New Roman" panose="02020603050405020304" pitchFamily="18" charset="0"/>
              </a:rPr>
              <a:t>”</a:t>
            </a:r>
            <a:r>
              <a:rPr lang="en-US" altLang="en-US" sz="3600" dirty="0"/>
              <a:t> (v. 8)</a:t>
            </a:r>
          </a:p>
          <a:p>
            <a:r>
              <a:rPr lang="en-US" altLang="en-US" sz="3600" dirty="0"/>
              <a:t>7)</a:t>
            </a:r>
            <a:r>
              <a:rPr lang="en-US" altLang="en-US" sz="3600" dirty="0">
                <a:latin typeface="Times New Roman" panose="02020603050405020304" pitchFamily="18" charset="0"/>
              </a:rPr>
              <a:t>      “</a:t>
            </a:r>
            <a:r>
              <a:rPr lang="en-US" altLang="en-US" sz="3600" dirty="0"/>
              <a:t>drink</a:t>
            </a:r>
            <a:r>
              <a:rPr lang="en-US" altLang="en-US" sz="3600" dirty="0">
                <a:latin typeface="Times New Roman" panose="02020603050405020304" pitchFamily="18" charset="0"/>
              </a:rPr>
              <a:t>”</a:t>
            </a:r>
            <a:r>
              <a:rPr lang="en-US" altLang="en-US" sz="3600" dirty="0"/>
              <a:t> (v. 8)</a:t>
            </a:r>
          </a:p>
          <a:p>
            <a:endParaRPr lang="en-US" altLang="en-US" sz="2800" dirty="0"/>
          </a:p>
        </p:txBody>
      </p:sp>
      <p:pic>
        <p:nvPicPr>
          <p:cNvPr id="36869" name="Picture 5" descr="C:\Documents and Settings\user\My Documents\My Pictures\scales.bmp">
            <a:extLst>
              <a:ext uri="{FF2B5EF4-FFF2-40B4-BE49-F238E27FC236}">
                <a16:creationId xmlns:a16="http://schemas.microsoft.com/office/drawing/2014/main" id="{ED5A0F01-7077-43C4-AED6-5BDA91873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978" y="1630100"/>
            <a:ext cx="4178745" cy="417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460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970D264-C9C6-4FA5-A73E-6DBEA7E6C921}"/>
              </a:ext>
            </a:extLst>
          </p:cNvPr>
          <p:cNvSpPr>
            <a:spLocks noGrp="1" noChangeArrowheads="1"/>
          </p:cNvSpPr>
          <p:nvPr>
            <p:ph type="title"/>
          </p:nvPr>
        </p:nvSpPr>
        <p:spPr>
          <a:xfrm>
            <a:off x="692226" y="0"/>
            <a:ext cx="10515600" cy="1325563"/>
          </a:xfrm>
        </p:spPr>
        <p:txBody>
          <a:bodyPr/>
          <a:lstStyle/>
          <a:p>
            <a:r>
              <a:rPr lang="en-US" altLang="en-US" dirty="0"/>
              <a:t>Slavery</a:t>
            </a:r>
          </a:p>
        </p:txBody>
      </p:sp>
      <p:sp>
        <p:nvSpPr>
          <p:cNvPr id="37891" name="Rectangle 3">
            <a:extLst>
              <a:ext uri="{FF2B5EF4-FFF2-40B4-BE49-F238E27FC236}">
                <a16:creationId xmlns:a16="http://schemas.microsoft.com/office/drawing/2014/main" id="{5E9353DF-C156-4858-87C0-5D35A9987C05}"/>
              </a:ext>
            </a:extLst>
          </p:cNvPr>
          <p:cNvSpPr>
            <a:spLocks noGrp="1" noChangeArrowheads="1"/>
          </p:cNvSpPr>
          <p:nvPr>
            <p:ph sz="half" idx="1"/>
          </p:nvPr>
        </p:nvSpPr>
        <p:spPr>
          <a:xfrm>
            <a:off x="4089395" y="365126"/>
            <a:ext cx="7118431" cy="6009520"/>
          </a:xfrm>
        </p:spPr>
        <p:txBody>
          <a:bodyPr>
            <a:noAutofit/>
          </a:bodyPr>
          <a:lstStyle/>
          <a:p>
            <a:pPr>
              <a:lnSpc>
                <a:spcPct val="90000"/>
              </a:lnSpc>
            </a:pPr>
            <a:r>
              <a:rPr lang="en-US" altLang="en-US" sz="3600" dirty="0"/>
              <a:t>Prisoners of war were often kept as slaves (Deuteronomy 21:10-14).</a:t>
            </a:r>
          </a:p>
          <a:p>
            <a:pPr>
              <a:lnSpc>
                <a:spcPct val="90000"/>
              </a:lnSpc>
            </a:pPr>
            <a:r>
              <a:rPr lang="en-US" altLang="en-US" sz="3600" dirty="0"/>
              <a:t>The law allowed Israel to purchase foreign slaves (Leviticus 25:44-45).</a:t>
            </a:r>
          </a:p>
          <a:p>
            <a:pPr>
              <a:lnSpc>
                <a:spcPct val="90000"/>
              </a:lnSpc>
            </a:pPr>
            <a:r>
              <a:rPr lang="en-US" altLang="en-US" sz="3600" dirty="0"/>
              <a:t>Israelites could become slaves through special circumstances (Leviticus 25:40).</a:t>
            </a:r>
          </a:p>
          <a:p>
            <a:pPr>
              <a:lnSpc>
                <a:spcPct val="90000"/>
              </a:lnSpc>
            </a:pPr>
            <a:r>
              <a:rPr lang="en-US" altLang="en-US" sz="3600" dirty="0"/>
              <a:t>Slaves are treated differently than employees (Leviticus 25:10-11).</a:t>
            </a:r>
          </a:p>
          <a:p>
            <a:pPr>
              <a:lnSpc>
                <a:spcPct val="90000"/>
              </a:lnSpc>
            </a:pPr>
            <a:r>
              <a:rPr lang="en-US" altLang="en-US" sz="3600" dirty="0"/>
              <a:t>All were to be set free in the Jubilee year (Leviticus 25:40, 51-52).</a:t>
            </a:r>
          </a:p>
        </p:txBody>
      </p:sp>
    </p:spTree>
    <p:extLst>
      <p:ext uri="{BB962C8B-B14F-4D97-AF65-F5344CB8AC3E}">
        <p14:creationId xmlns:p14="http://schemas.microsoft.com/office/powerpoint/2010/main" val="3962792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ox(ou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ox(ou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out)">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ox(out)">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ox(out)">
                                      <p:cBhvr>
                                        <p:cTn id="27" dur="500"/>
                                        <p:tgtEl>
                                          <p:spTgt spid="378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4462DAEE-4D0C-4CDF-BD2C-DBC52364D67E}"/>
              </a:ext>
            </a:extLst>
          </p:cNvPr>
          <p:cNvSpPr>
            <a:spLocks noGrp="1" noChangeArrowheads="1"/>
          </p:cNvSpPr>
          <p:nvPr>
            <p:ph type="title"/>
          </p:nvPr>
        </p:nvSpPr>
        <p:spPr>
          <a:xfrm>
            <a:off x="2677398" y="0"/>
            <a:ext cx="7950984" cy="1081705"/>
          </a:xfrm>
        </p:spPr>
        <p:txBody>
          <a:bodyPr/>
          <a:lstStyle/>
          <a:p>
            <a:r>
              <a:rPr lang="en-US" altLang="en-US" dirty="0"/>
              <a:t>Fertility Cult / Immorality</a:t>
            </a:r>
          </a:p>
        </p:txBody>
      </p:sp>
      <p:sp>
        <p:nvSpPr>
          <p:cNvPr id="96259" name="Rectangle 3">
            <a:extLst>
              <a:ext uri="{FF2B5EF4-FFF2-40B4-BE49-F238E27FC236}">
                <a16:creationId xmlns:a16="http://schemas.microsoft.com/office/drawing/2014/main" id="{B369D976-C6A5-4AF0-A4AB-7BD75D949896}"/>
              </a:ext>
            </a:extLst>
          </p:cNvPr>
          <p:cNvSpPr>
            <a:spLocks noGrp="1" noChangeArrowheads="1"/>
          </p:cNvSpPr>
          <p:nvPr>
            <p:ph sz="half" idx="1"/>
          </p:nvPr>
        </p:nvSpPr>
        <p:spPr>
          <a:xfrm>
            <a:off x="0" y="969264"/>
            <a:ext cx="5956710" cy="5605272"/>
          </a:xfrm>
        </p:spPr>
        <p:txBody>
          <a:bodyPr>
            <a:normAutofit lnSpcReduction="10000"/>
          </a:bodyPr>
          <a:lstStyle/>
          <a:p>
            <a:pPr>
              <a:lnSpc>
                <a:spcPct val="90000"/>
              </a:lnSpc>
            </a:pPr>
            <a:r>
              <a:rPr lang="en-US" altLang="en-US" sz="2800" dirty="0"/>
              <a:t>Used magical rites, often involving sexual intercourse, to </a:t>
            </a:r>
            <a:r>
              <a:rPr lang="en-US" altLang="en-US" sz="2800" dirty="0">
                <a:latin typeface="Times New Roman" panose="02020603050405020304" pitchFamily="18" charset="0"/>
              </a:rPr>
              <a:t>“</a:t>
            </a:r>
            <a:r>
              <a:rPr lang="en-US" altLang="en-US" sz="2800" dirty="0"/>
              <a:t>guarantee</a:t>
            </a:r>
            <a:r>
              <a:rPr lang="en-US" altLang="en-US" sz="2800" dirty="0">
                <a:latin typeface="Times New Roman" panose="02020603050405020304" pitchFamily="18" charset="0"/>
              </a:rPr>
              <a:t>”</a:t>
            </a:r>
            <a:r>
              <a:rPr lang="en-US" altLang="en-US" sz="2800" dirty="0"/>
              <a:t> good crops and plenty of children</a:t>
            </a:r>
          </a:p>
          <a:p>
            <a:pPr>
              <a:lnSpc>
                <a:spcPct val="90000"/>
              </a:lnSpc>
            </a:pPr>
            <a:r>
              <a:rPr lang="en-US" altLang="en-US" sz="2800" dirty="0"/>
              <a:t>Involved temple prostitutes, both male and female, to engage in ritual sex</a:t>
            </a:r>
          </a:p>
          <a:p>
            <a:pPr>
              <a:lnSpc>
                <a:spcPct val="90000"/>
              </a:lnSpc>
            </a:pPr>
            <a:r>
              <a:rPr lang="en-US" altLang="en-US" sz="2800" dirty="0"/>
              <a:t>Practiced ritual laceration to work gods into blood lust or convince them of one</a:t>
            </a:r>
            <a:r>
              <a:rPr lang="en-US" altLang="en-US" sz="2800" dirty="0">
                <a:latin typeface="Times New Roman" panose="02020603050405020304" pitchFamily="18" charset="0"/>
              </a:rPr>
              <a:t>’</a:t>
            </a:r>
            <a:r>
              <a:rPr lang="en-US" altLang="en-US" sz="2800" dirty="0"/>
              <a:t>s sincerity</a:t>
            </a:r>
          </a:p>
          <a:p>
            <a:pPr>
              <a:lnSpc>
                <a:spcPct val="90000"/>
              </a:lnSpc>
            </a:pPr>
            <a:r>
              <a:rPr lang="en-US" altLang="en-US" sz="2800" dirty="0"/>
              <a:t>Usually tied to </a:t>
            </a:r>
            <a:r>
              <a:rPr lang="en-US" altLang="en-US" sz="2800" dirty="0">
                <a:latin typeface="Times New Roman" panose="02020603050405020304" pitchFamily="18" charset="0"/>
              </a:rPr>
              <a:t>“</a:t>
            </a:r>
            <a:r>
              <a:rPr lang="en-US" altLang="en-US" sz="2800" dirty="0"/>
              <a:t>thunder gods</a:t>
            </a:r>
            <a:r>
              <a:rPr lang="en-US" altLang="en-US" sz="2800" dirty="0">
                <a:latin typeface="Times New Roman" panose="02020603050405020304" pitchFamily="18" charset="0"/>
              </a:rPr>
              <a:t>”</a:t>
            </a:r>
            <a:r>
              <a:rPr lang="en-US" altLang="en-US" sz="2800" dirty="0"/>
              <a:t> because of the need for rain. </a:t>
            </a:r>
          </a:p>
          <a:p>
            <a:pPr>
              <a:lnSpc>
                <a:spcPct val="90000"/>
              </a:lnSpc>
            </a:pPr>
            <a:r>
              <a:rPr lang="en-US" altLang="en-US" sz="2800" dirty="0"/>
              <a:t>Tied to both seasonality and to the land, so God forbid Israelites to worship the gods of the land.</a:t>
            </a:r>
          </a:p>
        </p:txBody>
      </p:sp>
      <p:pic>
        <p:nvPicPr>
          <p:cNvPr id="4" name="Content Placeholder 3">
            <a:extLst>
              <a:ext uri="{FF2B5EF4-FFF2-40B4-BE49-F238E27FC236}">
                <a16:creationId xmlns:a16="http://schemas.microsoft.com/office/drawing/2014/main" id="{228F10D9-6AB1-4DBA-AA48-AB8DEC9D4C93}"/>
              </a:ext>
            </a:extLst>
          </p:cNvPr>
          <p:cNvPicPr>
            <a:picLocks noGrp="1" noChangeAspect="1"/>
          </p:cNvPicPr>
          <p:nvPr>
            <p:ph sz="half" idx="2"/>
          </p:nvPr>
        </p:nvPicPr>
        <p:blipFill>
          <a:blip r:embed="rId3"/>
          <a:stretch>
            <a:fillRect/>
          </a:stretch>
        </p:blipFill>
        <p:spPr>
          <a:xfrm>
            <a:off x="6024087" y="1770746"/>
            <a:ext cx="5937483" cy="3316508"/>
          </a:xfrm>
        </p:spPr>
      </p:pic>
    </p:spTree>
    <p:extLst>
      <p:ext uri="{BB962C8B-B14F-4D97-AF65-F5344CB8AC3E}">
        <p14:creationId xmlns:p14="http://schemas.microsoft.com/office/powerpoint/2010/main" val="259520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box(out)">
                                      <p:cBhvr>
                                        <p:cTn id="7" dur="500"/>
                                        <p:tgtEl>
                                          <p:spTgt spid="9625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blip.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6259">
                                            <p:txEl>
                                              <p:pRg st="1" end="1"/>
                                            </p:txEl>
                                          </p:spTgt>
                                        </p:tgtEl>
                                        <p:attrNameLst>
                                          <p:attrName>style.visibility</p:attrName>
                                        </p:attrNameLst>
                                      </p:cBhvr>
                                      <p:to>
                                        <p:strVal val="visible"/>
                                      </p:to>
                                    </p:set>
                                    <p:animEffect transition="in" filter="box(out)">
                                      <p:cBhvr>
                                        <p:cTn id="12" dur="500"/>
                                        <p:tgtEl>
                                          <p:spTgt spid="9625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blip.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96259">
                                            <p:txEl>
                                              <p:pRg st="2" end="2"/>
                                            </p:txEl>
                                          </p:spTgt>
                                        </p:tgtEl>
                                        <p:attrNameLst>
                                          <p:attrName>style.visibility</p:attrName>
                                        </p:attrNameLst>
                                      </p:cBhvr>
                                      <p:to>
                                        <p:strVal val="visible"/>
                                      </p:to>
                                    </p:set>
                                    <p:animEffect transition="in" filter="box(out)">
                                      <p:cBhvr>
                                        <p:cTn id="17" dur="500"/>
                                        <p:tgtEl>
                                          <p:spTgt spid="9625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blip.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6259">
                                            <p:txEl>
                                              <p:pRg st="3" end="3"/>
                                            </p:txEl>
                                          </p:spTgt>
                                        </p:tgtEl>
                                        <p:attrNameLst>
                                          <p:attrName>style.visibility</p:attrName>
                                        </p:attrNameLst>
                                      </p:cBhvr>
                                      <p:to>
                                        <p:strVal val="visible"/>
                                      </p:to>
                                    </p:set>
                                    <p:animEffect transition="in" filter="box(out)">
                                      <p:cBhvr>
                                        <p:cTn id="22" dur="500"/>
                                        <p:tgtEl>
                                          <p:spTgt spid="9625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blip.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6259">
                                            <p:txEl>
                                              <p:pRg st="4" end="4"/>
                                            </p:txEl>
                                          </p:spTgt>
                                        </p:tgtEl>
                                        <p:attrNameLst>
                                          <p:attrName>style.visibility</p:attrName>
                                        </p:attrNameLst>
                                      </p:cBhvr>
                                      <p:to>
                                        <p:strVal val="visible"/>
                                      </p:to>
                                    </p:set>
                                    <p:animEffect transition="in" filter="box(out)">
                                      <p:cBhvr>
                                        <p:cTn id="27" dur="500"/>
                                        <p:tgtEl>
                                          <p:spTgt spid="96259">
                                            <p:txEl>
                                              <p:pRg st="4" end="4"/>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bli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387FC83-412B-4DE5-B2AD-D9BD567E6669}"/>
              </a:ext>
            </a:extLst>
          </p:cNvPr>
          <p:cNvSpPr>
            <a:spLocks noGrp="1" noChangeArrowheads="1"/>
          </p:cNvSpPr>
          <p:nvPr>
            <p:ph type="title"/>
          </p:nvPr>
        </p:nvSpPr>
        <p:spPr/>
        <p:txBody>
          <a:bodyPr/>
          <a:lstStyle/>
          <a:p>
            <a:r>
              <a:rPr lang="en-US" altLang="en-US"/>
              <a:t>The Irony of Israel</a:t>
            </a:r>
            <a:r>
              <a:rPr lang="en-US" altLang="en-US">
                <a:latin typeface="Times New Roman" panose="02020603050405020304" pitchFamily="18" charset="0"/>
              </a:rPr>
              <a:t>’</a:t>
            </a:r>
            <a:r>
              <a:rPr lang="en-US" altLang="en-US"/>
              <a:t>s Rebellion</a:t>
            </a:r>
            <a:br>
              <a:rPr lang="en-US" altLang="en-US"/>
            </a:br>
            <a:r>
              <a:rPr lang="en-US" altLang="en-US"/>
              <a:t>                    and Punishment</a:t>
            </a:r>
          </a:p>
        </p:txBody>
      </p:sp>
      <p:sp>
        <p:nvSpPr>
          <p:cNvPr id="97283" name="Rectangle 3">
            <a:extLst>
              <a:ext uri="{FF2B5EF4-FFF2-40B4-BE49-F238E27FC236}">
                <a16:creationId xmlns:a16="http://schemas.microsoft.com/office/drawing/2014/main" id="{8977CF86-AE39-4F7A-809D-589D4B8C3D9D}"/>
              </a:ext>
            </a:extLst>
          </p:cNvPr>
          <p:cNvSpPr>
            <a:spLocks noGrp="1" noChangeArrowheads="1"/>
          </p:cNvSpPr>
          <p:nvPr>
            <p:ph type="body" sz="half" idx="1"/>
          </p:nvPr>
        </p:nvSpPr>
        <p:spPr>
          <a:xfrm>
            <a:off x="82296" y="1926336"/>
            <a:ext cx="6425184" cy="4931664"/>
          </a:xfrm>
        </p:spPr>
        <p:txBody>
          <a:bodyPr>
            <a:normAutofit/>
          </a:bodyPr>
          <a:lstStyle/>
          <a:p>
            <a:r>
              <a:rPr lang="en-US" altLang="en-US" sz="3200" dirty="0"/>
              <a:t>Called out of slavery</a:t>
            </a:r>
          </a:p>
          <a:p>
            <a:r>
              <a:rPr lang="en-US" altLang="en-US" sz="3200" dirty="0"/>
              <a:t>Called special persons called Nazirites</a:t>
            </a:r>
          </a:p>
          <a:p>
            <a:r>
              <a:rPr lang="en-US" altLang="en-US" sz="3200" dirty="0"/>
              <a:t>Gave great victory over strong warriors</a:t>
            </a:r>
          </a:p>
          <a:p>
            <a:r>
              <a:rPr lang="en-US" altLang="en-US" sz="3200" dirty="0"/>
              <a:t>Led Israel to the land of promise</a:t>
            </a:r>
          </a:p>
        </p:txBody>
      </p:sp>
      <p:sp>
        <p:nvSpPr>
          <p:cNvPr id="97284" name="Rectangle 4">
            <a:extLst>
              <a:ext uri="{FF2B5EF4-FFF2-40B4-BE49-F238E27FC236}">
                <a16:creationId xmlns:a16="http://schemas.microsoft.com/office/drawing/2014/main" id="{D3B23143-BF2E-4F3A-AD0B-3B2EAE14BD82}"/>
              </a:ext>
            </a:extLst>
          </p:cNvPr>
          <p:cNvSpPr>
            <a:spLocks noGrp="1" noChangeArrowheads="1"/>
          </p:cNvSpPr>
          <p:nvPr>
            <p:ph type="body" sz="half" idx="2"/>
          </p:nvPr>
        </p:nvSpPr>
        <p:spPr>
          <a:xfrm>
            <a:off x="5977289" y="2026920"/>
            <a:ext cx="6025414" cy="4114800"/>
          </a:xfrm>
        </p:spPr>
        <p:txBody>
          <a:bodyPr>
            <a:normAutofit/>
          </a:bodyPr>
          <a:lstStyle/>
          <a:p>
            <a:r>
              <a:rPr lang="en-US" altLang="en-US" sz="3200" dirty="0">
                <a:solidFill>
                  <a:srgbClr val="FFFF00"/>
                </a:solidFill>
              </a:rPr>
              <a:t>Engaged in slavery</a:t>
            </a:r>
          </a:p>
          <a:p>
            <a:r>
              <a:rPr lang="en-US" altLang="en-US" sz="3200" dirty="0">
                <a:solidFill>
                  <a:srgbClr val="FFFF00"/>
                </a:solidFill>
              </a:rPr>
              <a:t>Gave wine to those who did not drink</a:t>
            </a:r>
          </a:p>
          <a:p>
            <a:r>
              <a:rPr lang="en-US" altLang="en-US" sz="3200" dirty="0">
                <a:solidFill>
                  <a:srgbClr val="FFFF00"/>
                </a:solidFill>
              </a:rPr>
              <a:t>Strong shall become weak</a:t>
            </a:r>
            <a:br>
              <a:rPr lang="en-US" altLang="en-US" sz="3200" dirty="0">
                <a:solidFill>
                  <a:srgbClr val="FFFF00"/>
                </a:solidFill>
              </a:rPr>
            </a:br>
            <a:endParaRPr lang="en-US" altLang="en-US" sz="3200" dirty="0">
              <a:solidFill>
                <a:srgbClr val="FFFF00"/>
              </a:solidFill>
            </a:endParaRPr>
          </a:p>
          <a:p>
            <a:r>
              <a:rPr lang="en-US" altLang="en-US" sz="3200" dirty="0">
                <a:solidFill>
                  <a:srgbClr val="FFFF00"/>
                </a:solidFill>
              </a:rPr>
              <a:t>Even the warriors shall flee naked</a:t>
            </a:r>
          </a:p>
        </p:txBody>
      </p:sp>
    </p:spTree>
    <p:extLst>
      <p:ext uri="{BB962C8B-B14F-4D97-AF65-F5344CB8AC3E}">
        <p14:creationId xmlns:p14="http://schemas.microsoft.com/office/powerpoint/2010/main" val="380678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4">
                                            <p:txEl>
                                              <p:pRg st="0" end="0"/>
                                            </p:txEl>
                                          </p:spTgt>
                                        </p:tgtEl>
                                        <p:attrNameLst>
                                          <p:attrName>style.visibility</p:attrName>
                                        </p:attrNameLst>
                                      </p:cBhvr>
                                      <p:to>
                                        <p:strVal val="visible"/>
                                      </p:to>
                                    </p:set>
                                    <p:anim calcmode="lin" valueType="num">
                                      <p:cBhvr additive="base">
                                        <p:cTn id="7" dur="500" fill="hold"/>
                                        <p:tgtEl>
                                          <p:spTgt spid="9728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728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7284">
                                            <p:txEl>
                                              <p:pRg st="1" end="1"/>
                                            </p:txEl>
                                          </p:spTgt>
                                        </p:tgtEl>
                                        <p:attrNameLst>
                                          <p:attrName>style.visibility</p:attrName>
                                        </p:attrNameLst>
                                      </p:cBhvr>
                                      <p:to>
                                        <p:strVal val="visible"/>
                                      </p:to>
                                    </p:set>
                                    <p:anim calcmode="lin" valueType="num">
                                      <p:cBhvr additive="base">
                                        <p:cTn id="13" dur="500" fill="hold"/>
                                        <p:tgtEl>
                                          <p:spTgt spid="9728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728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glas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7284">
                                            <p:txEl>
                                              <p:pRg st="2" end="2"/>
                                            </p:txEl>
                                          </p:spTgt>
                                        </p:tgtEl>
                                        <p:attrNameLst>
                                          <p:attrName>style.visibility</p:attrName>
                                        </p:attrNameLst>
                                      </p:cBhvr>
                                      <p:to>
                                        <p:strVal val="visible"/>
                                      </p:to>
                                    </p:set>
                                    <p:anim calcmode="lin" valueType="num">
                                      <p:cBhvr additive="base">
                                        <p:cTn id="19" dur="500" fill="hold"/>
                                        <p:tgtEl>
                                          <p:spTgt spid="9728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728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glas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284">
                                            <p:txEl>
                                              <p:pRg st="3" end="3"/>
                                            </p:txEl>
                                          </p:spTgt>
                                        </p:tgtEl>
                                        <p:attrNameLst>
                                          <p:attrName>style.visibility</p:attrName>
                                        </p:attrNameLst>
                                      </p:cBhvr>
                                      <p:to>
                                        <p:strVal val="visible"/>
                                      </p:to>
                                    </p:set>
                                    <p:anim calcmode="lin" valueType="num">
                                      <p:cBhvr additive="base">
                                        <p:cTn id="25" dur="500" fill="hold"/>
                                        <p:tgtEl>
                                          <p:spTgt spid="9728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728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glas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A676E3-BA4E-4F67-B20B-56E0785901BC}"/>
              </a:ext>
            </a:extLst>
          </p:cNvPr>
          <p:cNvSpPr>
            <a:spLocks noGrp="1"/>
          </p:cNvSpPr>
          <p:nvPr>
            <p:ph type="body" idx="1"/>
          </p:nvPr>
        </p:nvSpPr>
        <p:spPr>
          <a:xfrm>
            <a:off x="1815721" y="340596"/>
            <a:ext cx="3896467" cy="713818"/>
          </a:xfrm>
        </p:spPr>
        <p:txBody>
          <a:bodyPr/>
          <a:lstStyle/>
          <a:p>
            <a:r>
              <a:rPr lang="en-US" dirty="0"/>
              <a:t>Traditional Idea of Security</a:t>
            </a:r>
          </a:p>
        </p:txBody>
      </p:sp>
      <p:sp>
        <p:nvSpPr>
          <p:cNvPr id="12" name="Content Placeholder 11">
            <a:extLst>
              <a:ext uri="{FF2B5EF4-FFF2-40B4-BE49-F238E27FC236}">
                <a16:creationId xmlns:a16="http://schemas.microsoft.com/office/drawing/2014/main" id="{FCD30EF5-A69F-49EA-A24F-1CCF056F4843}"/>
              </a:ext>
            </a:extLst>
          </p:cNvPr>
          <p:cNvSpPr>
            <a:spLocks noGrp="1"/>
          </p:cNvSpPr>
          <p:nvPr>
            <p:ph sz="half" idx="2"/>
          </p:nvPr>
        </p:nvSpPr>
        <p:spPr>
          <a:xfrm>
            <a:off x="309805" y="1188720"/>
            <a:ext cx="5012003" cy="5669280"/>
          </a:xfrm>
        </p:spPr>
        <p:txBody>
          <a:bodyPr>
            <a:normAutofit/>
          </a:bodyPr>
          <a:lstStyle/>
          <a:p>
            <a:pPr marL="457200" indent="-457200">
              <a:buFont typeface="+mj-lt"/>
              <a:buAutoNum type="arabicPeriod"/>
            </a:pPr>
            <a:r>
              <a:rPr lang="en-US" sz="3200" dirty="0"/>
              <a:t>Speed avoids trouble</a:t>
            </a:r>
          </a:p>
          <a:p>
            <a:pPr marL="457200" indent="-457200">
              <a:buFont typeface="+mj-lt"/>
              <a:buAutoNum type="arabicPeriod"/>
            </a:pPr>
            <a:r>
              <a:rPr lang="en-US" sz="3200" dirty="0"/>
              <a:t>Strong get stronger</a:t>
            </a:r>
          </a:p>
          <a:p>
            <a:pPr marL="457200" indent="-457200">
              <a:buFont typeface="+mj-lt"/>
              <a:buAutoNum type="arabicPeriod"/>
            </a:pPr>
            <a:r>
              <a:rPr lang="en-US" sz="3200" dirty="0"/>
              <a:t>Heroes save themselves and others</a:t>
            </a:r>
          </a:p>
          <a:p>
            <a:pPr marL="457200" indent="-457200">
              <a:buFont typeface="+mj-lt"/>
              <a:buAutoNum type="arabicPeriod"/>
            </a:pPr>
            <a:r>
              <a:rPr lang="en-US" sz="3200" dirty="0"/>
              <a:t>Archers in solid position hold off foes at range</a:t>
            </a:r>
          </a:p>
          <a:p>
            <a:pPr marL="457200" indent="-457200">
              <a:buFont typeface="+mj-lt"/>
              <a:buAutoNum type="arabicPeriod"/>
            </a:pPr>
            <a:r>
              <a:rPr lang="en-US" sz="3200" dirty="0"/>
              <a:t>Fast runners retreat easily</a:t>
            </a:r>
          </a:p>
          <a:p>
            <a:pPr marL="457200" indent="-457200">
              <a:buFont typeface="+mj-lt"/>
              <a:buAutoNum type="arabicPeriod"/>
            </a:pPr>
            <a:r>
              <a:rPr lang="en-US" sz="3200" dirty="0"/>
              <a:t>Cavalry retreats easily</a:t>
            </a:r>
          </a:p>
          <a:p>
            <a:pPr marL="457200" indent="-457200">
              <a:buFont typeface="+mj-lt"/>
              <a:buAutoNum type="arabicPeriod"/>
            </a:pPr>
            <a:r>
              <a:rPr lang="en-US" sz="3200" dirty="0"/>
              <a:t>High morale brings success</a:t>
            </a:r>
          </a:p>
        </p:txBody>
      </p:sp>
      <p:sp>
        <p:nvSpPr>
          <p:cNvPr id="13" name="Text Placeholder 12">
            <a:extLst>
              <a:ext uri="{FF2B5EF4-FFF2-40B4-BE49-F238E27FC236}">
                <a16:creationId xmlns:a16="http://schemas.microsoft.com/office/drawing/2014/main" id="{B60F465A-E73E-4036-931A-9E69715ADD95}"/>
              </a:ext>
            </a:extLst>
          </p:cNvPr>
          <p:cNvSpPr>
            <a:spLocks noGrp="1"/>
          </p:cNvSpPr>
          <p:nvPr>
            <p:ph type="body" sz="quarter" idx="3"/>
          </p:nvPr>
        </p:nvSpPr>
        <p:spPr>
          <a:xfrm>
            <a:off x="5712188" y="340596"/>
            <a:ext cx="4021027" cy="713818"/>
          </a:xfrm>
        </p:spPr>
        <p:txBody>
          <a:bodyPr/>
          <a:lstStyle/>
          <a:p>
            <a:r>
              <a:rPr lang="en-US" dirty="0"/>
              <a:t>God’s Upside-Down Judgment</a:t>
            </a:r>
          </a:p>
        </p:txBody>
      </p:sp>
      <p:sp>
        <p:nvSpPr>
          <p:cNvPr id="14" name="Content Placeholder 13">
            <a:extLst>
              <a:ext uri="{FF2B5EF4-FFF2-40B4-BE49-F238E27FC236}">
                <a16:creationId xmlns:a16="http://schemas.microsoft.com/office/drawing/2014/main" id="{5958A16D-1783-4097-8100-269E228D8E65}"/>
              </a:ext>
            </a:extLst>
          </p:cNvPr>
          <p:cNvSpPr>
            <a:spLocks noGrp="1"/>
          </p:cNvSpPr>
          <p:nvPr>
            <p:ph sz="quarter" idx="4"/>
          </p:nvPr>
        </p:nvSpPr>
        <p:spPr>
          <a:xfrm>
            <a:off x="5458967" y="1188720"/>
            <a:ext cx="6649613" cy="5504688"/>
          </a:xfrm>
        </p:spPr>
        <p:txBody>
          <a:bodyPr>
            <a:noAutofit/>
          </a:bodyPr>
          <a:lstStyle/>
          <a:p>
            <a:pPr marL="0" indent="0">
              <a:buNone/>
            </a:pPr>
            <a:r>
              <a:rPr lang="en-US" sz="3200" dirty="0">
                <a:solidFill>
                  <a:srgbClr val="FFFF00"/>
                </a:solidFill>
              </a:rPr>
              <a:t>Speed doesn’t aid escape (v. 14)</a:t>
            </a:r>
          </a:p>
          <a:p>
            <a:pPr marL="0" indent="0">
              <a:buNone/>
            </a:pPr>
            <a:r>
              <a:rPr lang="en-US" sz="3200" dirty="0">
                <a:solidFill>
                  <a:srgbClr val="FFFF00"/>
                </a:solidFill>
              </a:rPr>
              <a:t>Strong have no foundation (v. 14)</a:t>
            </a:r>
          </a:p>
          <a:p>
            <a:pPr marL="0" indent="0">
              <a:buNone/>
            </a:pPr>
            <a:r>
              <a:rPr lang="en-US" sz="3200" dirty="0">
                <a:solidFill>
                  <a:srgbClr val="FFFF00"/>
                </a:solidFill>
              </a:rPr>
              <a:t>Heroes can’t even save themselves </a:t>
            </a:r>
            <a:br>
              <a:rPr lang="en-US" sz="3200" dirty="0">
                <a:solidFill>
                  <a:srgbClr val="FFFF00"/>
                </a:solidFill>
              </a:rPr>
            </a:br>
            <a:r>
              <a:rPr lang="en-US" sz="3200" dirty="0">
                <a:solidFill>
                  <a:srgbClr val="FFFF00"/>
                </a:solidFill>
              </a:rPr>
              <a:t>(v. 14)</a:t>
            </a:r>
          </a:p>
          <a:p>
            <a:pPr marL="0" indent="0">
              <a:buNone/>
            </a:pPr>
            <a:r>
              <a:rPr lang="en-US" sz="3200" dirty="0">
                <a:solidFill>
                  <a:srgbClr val="FFFF00"/>
                </a:solidFill>
              </a:rPr>
              <a:t>Archers don’t have solid position from which to stand and fire (v. 15)</a:t>
            </a:r>
          </a:p>
          <a:p>
            <a:pPr marL="0" indent="0">
              <a:buNone/>
            </a:pPr>
            <a:r>
              <a:rPr lang="en-US" sz="3200" dirty="0">
                <a:solidFill>
                  <a:srgbClr val="FFFF00"/>
                </a:solidFill>
              </a:rPr>
              <a:t>No escape for fast runners (v. 15)</a:t>
            </a:r>
          </a:p>
          <a:p>
            <a:pPr marL="0" indent="0">
              <a:buNone/>
            </a:pPr>
            <a:r>
              <a:rPr lang="en-US" sz="3200" dirty="0">
                <a:solidFill>
                  <a:srgbClr val="FFFF00"/>
                </a:solidFill>
              </a:rPr>
              <a:t>Cavalry can’t get away (v. 15)</a:t>
            </a:r>
          </a:p>
          <a:p>
            <a:pPr marL="0" indent="0">
              <a:buNone/>
            </a:pPr>
            <a:r>
              <a:rPr lang="en-US" sz="3200" dirty="0">
                <a:solidFill>
                  <a:srgbClr val="FFFF00"/>
                </a:solidFill>
              </a:rPr>
              <a:t>High morale will become low and they will run away with nothing (v. 16)</a:t>
            </a:r>
          </a:p>
        </p:txBody>
      </p:sp>
    </p:spTree>
    <p:extLst>
      <p:ext uri="{BB962C8B-B14F-4D97-AF65-F5344CB8AC3E}">
        <p14:creationId xmlns:p14="http://schemas.microsoft.com/office/powerpoint/2010/main" val="29977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righ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right)">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right)">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right)">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right)">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right)">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right)">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147DA-638D-45F4-93DD-3E32032A6215}"/>
              </a:ext>
            </a:extLst>
          </p:cNvPr>
          <p:cNvSpPr>
            <a:spLocks noGrp="1"/>
          </p:cNvSpPr>
          <p:nvPr>
            <p:ph type="title"/>
          </p:nvPr>
        </p:nvSpPr>
        <p:spPr>
          <a:xfrm>
            <a:off x="0" y="9894"/>
            <a:ext cx="10515600" cy="1325563"/>
          </a:xfrm>
        </p:spPr>
        <p:txBody>
          <a:bodyPr/>
          <a:lstStyle/>
          <a:p>
            <a:r>
              <a:rPr lang="en-US" dirty="0"/>
              <a:t>Jeroboam II (786-746) – King of Israel</a:t>
            </a:r>
          </a:p>
        </p:txBody>
      </p:sp>
      <p:pic>
        <p:nvPicPr>
          <p:cNvPr id="6" name="Content Placeholder 5" descr="A close up of a map&#10;&#10;Description automatically generated">
            <a:extLst>
              <a:ext uri="{FF2B5EF4-FFF2-40B4-BE49-F238E27FC236}">
                <a16:creationId xmlns:a16="http://schemas.microsoft.com/office/drawing/2014/main" id="{F369A58B-2DAA-478D-8C61-1A22FE798C8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49290" y="1097281"/>
            <a:ext cx="8912670" cy="5456104"/>
          </a:xfrm>
        </p:spPr>
      </p:pic>
      <p:sp>
        <p:nvSpPr>
          <p:cNvPr id="4" name="Content Placeholder 3">
            <a:extLst>
              <a:ext uri="{FF2B5EF4-FFF2-40B4-BE49-F238E27FC236}">
                <a16:creationId xmlns:a16="http://schemas.microsoft.com/office/drawing/2014/main" id="{DB29D78A-7342-4586-8E3C-854EF71E94D8}"/>
              </a:ext>
            </a:extLst>
          </p:cNvPr>
          <p:cNvSpPr>
            <a:spLocks noGrp="1"/>
          </p:cNvSpPr>
          <p:nvPr>
            <p:ph sz="half" idx="2"/>
          </p:nvPr>
        </p:nvSpPr>
        <p:spPr>
          <a:xfrm>
            <a:off x="3946357" y="4415638"/>
            <a:ext cx="6073542" cy="2137748"/>
          </a:xfrm>
          <a:solidFill>
            <a:srgbClr val="FFFF00">
              <a:alpha val="45000"/>
            </a:srgbClr>
          </a:solidFill>
        </p:spPr>
        <p:txBody>
          <a:bodyPr>
            <a:normAutofit/>
          </a:bodyPr>
          <a:lstStyle/>
          <a:p>
            <a:r>
              <a:rPr lang="en-US" sz="2400" b="1" dirty="0">
                <a:solidFill>
                  <a:schemeClr val="bg1"/>
                </a:solidFill>
              </a:rPr>
              <a:t>Expanded borders from </a:t>
            </a:r>
            <a:r>
              <a:rPr lang="en-US" sz="2400" b="1" dirty="0" err="1">
                <a:solidFill>
                  <a:schemeClr val="bg1"/>
                </a:solidFill>
              </a:rPr>
              <a:t>Hamath</a:t>
            </a:r>
            <a:r>
              <a:rPr lang="en-US" sz="2400" b="1" dirty="0">
                <a:solidFill>
                  <a:schemeClr val="bg1"/>
                </a:solidFill>
              </a:rPr>
              <a:t> to </a:t>
            </a:r>
            <a:br>
              <a:rPr lang="en-US" sz="2400" b="1" dirty="0">
                <a:solidFill>
                  <a:schemeClr val="bg1"/>
                </a:solidFill>
              </a:rPr>
            </a:br>
            <a:r>
              <a:rPr lang="en-US" sz="2400" b="1" dirty="0">
                <a:solidFill>
                  <a:schemeClr val="bg1"/>
                </a:solidFill>
              </a:rPr>
              <a:t>Dead Sea area (II Kings 14:25)</a:t>
            </a:r>
          </a:p>
          <a:p>
            <a:r>
              <a:rPr lang="en-US" sz="2400" b="1" dirty="0">
                <a:solidFill>
                  <a:schemeClr val="bg1"/>
                </a:solidFill>
              </a:rPr>
              <a:t>Pacified the Moabites (II Kings 14:25)</a:t>
            </a:r>
          </a:p>
          <a:p>
            <a:r>
              <a:rPr lang="en-US" sz="2400" b="1" dirty="0">
                <a:solidFill>
                  <a:schemeClr val="bg1"/>
                </a:solidFill>
              </a:rPr>
              <a:t>System of Royal Tribute (wine/oil) as shown</a:t>
            </a:r>
            <a:br>
              <a:rPr lang="en-US" sz="2400" b="1" dirty="0">
                <a:solidFill>
                  <a:schemeClr val="bg1"/>
                </a:solidFill>
              </a:rPr>
            </a:br>
            <a:r>
              <a:rPr lang="en-US" sz="2400" b="1" dirty="0">
                <a:solidFill>
                  <a:schemeClr val="bg1"/>
                </a:solidFill>
              </a:rPr>
              <a:t>in the Samarian </a:t>
            </a:r>
            <a:r>
              <a:rPr lang="en-US" sz="2400" b="1" i="1" dirty="0">
                <a:solidFill>
                  <a:schemeClr val="bg1"/>
                </a:solidFill>
              </a:rPr>
              <a:t>ostraca</a:t>
            </a:r>
          </a:p>
        </p:txBody>
      </p:sp>
      <p:sp>
        <p:nvSpPr>
          <p:cNvPr id="7" name="TextBox 6">
            <a:extLst>
              <a:ext uri="{FF2B5EF4-FFF2-40B4-BE49-F238E27FC236}">
                <a16:creationId xmlns:a16="http://schemas.microsoft.com/office/drawing/2014/main" id="{B932DA4B-A532-4B34-A982-53B15F8CEE8A}"/>
              </a:ext>
            </a:extLst>
          </p:cNvPr>
          <p:cNvSpPr txBox="1"/>
          <p:nvPr/>
        </p:nvSpPr>
        <p:spPr>
          <a:xfrm>
            <a:off x="7940843" y="3640667"/>
            <a:ext cx="840936" cy="369332"/>
          </a:xfrm>
          <a:prstGeom prst="rect">
            <a:avLst/>
          </a:prstGeom>
          <a:solidFill>
            <a:schemeClr val="bg1">
              <a:lumMod val="95000"/>
              <a:lumOff val="5000"/>
            </a:schemeClr>
          </a:solidFill>
        </p:spPr>
        <p:txBody>
          <a:bodyPr wrap="none" rtlCol="0">
            <a:spAutoFit/>
          </a:bodyPr>
          <a:lstStyle/>
          <a:p>
            <a:r>
              <a:rPr lang="en-US" dirty="0"/>
              <a:t>Assyria</a:t>
            </a:r>
          </a:p>
        </p:txBody>
      </p:sp>
      <p:sp>
        <p:nvSpPr>
          <p:cNvPr id="9" name="TextBox 8">
            <a:extLst>
              <a:ext uri="{FF2B5EF4-FFF2-40B4-BE49-F238E27FC236}">
                <a16:creationId xmlns:a16="http://schemas.microsoft.com/office/drawing/2014/main" id="{A102897A-B430-48FA-82B9-FD171C838AEA}"/>
              </a:ext>
            </a:extLst>
          </p:cNvPr>
          <p:cNvSpPr txBox="1"/>
          <p:nvPr/>
        </p:nvSpPr>
        <p:spPr>
          <a:xfrm>
            <a:off x="3607870" y="3570142"/>
            <a:ext cx="931152" cy="369332"/>
          </a:xfrm>
          <a:prstGeom prst="rect">
            <a:avLst/>
          </a:prstGeom>
          <a:solidFill>
            <a:schemeClr val="bg1">
              <a:lumMod val="95000"/>
              <a:lumOff val="5000"/>
            </a:schemeClr>
          </a:solidFill>
        </p:spPr>
        <p:txBody>
          <a:bodyPr wrap="none" rtlCol="0">
            <a:spAutoFit/>
          </a:bodyPr>
          <a:lstStyle/>
          <a:p>
            <a:r>
              <a:rPr lang="en-US" dirty="0" err="1"/>
              <a:t>Hamath</a:t>
            </a:r>
            <a:endParaRPr lang="en-US" dirty="0"/>
          </a:p>
        </p:txBody>
      </p:sp>
      <p:sp>
        <p:nvSpPr>
          <p:cNvPr id="11" name="TextBox 10">
            <a:extLst>
              <a:ext uri="{FF2B5EF4-FFF2-40B4-BE49-F238E27FC236}">
                <a16:creationId xmlns:a16="http://schemas.microsoft.com/office/drawing/2014/main" id="{1E10EB7E-B3EF-4C55-9A4B-E9209C998231}"/>
              </a:ext>
            </a:extLst>
          </p:cNvPr>
          <p:cNvSpPr txBox="1"/>
          <p:nvPr/>
        </p:nvSpPr>
        <p:spPr>
          <a:xfrm>
            <a:off x="1852847" y="5313653"/>
            <a:ext cx="948105" cy="646331"/>
          </a:xfrm>
          <a:prstGeom prst="rect">
            <a:avLst/>
          </a:prstGeom>
          <a:solidFill>
            <a:schemeClr val="bg1">
              <a:lumMod val="95000"/>
              <a:lumOff val="5000"/>
            </a:schemeClr>
          </a:solidFill>
        </p:spPr>
        <p:txBody>
          <a:bodyPr wrap="square" rtlCol="0">
            <a:spAutoFit/>
          </a:bodyPr>
          <a:lstStyle/>
          <a:p>
            <a:r>
              <a:rPr lang="en-US" dirty="0"/>
              <a:t>Sea of Arabah</a:t>
            </a:r>
          </a:p>
        </p:txBody>
      </p:sp>
      <p:sp>
        <p:nvSpPr>
          <p:cNvPr id="13" name="TextBox 12">
            <a:extLst>
              <a:ext uri="{FF2B5EF4-FFF2-40B4-BE49-F238E27FC236}">
                <a16:creationId xmlns:a16="http://schemas.microsoft.com/office/drawing/2014/main" id="{011C3D65-E075-44B5-A402-08CF74FC8C0A}"/>
              </a:ext>
            </a:extLst>
          </p:cNvPr>
          <p:cNvSpPr txBox="1"/>
          <p:nvPr/>
        </p:nvSpPr>
        <p:spPr>
          <a:xfrm>
            <a:off x="3078481" y="5128987"/>
            <a:ext cx="736099" cy="369332"/>
          </a:xfrm>
          <a:prstGeom prst="rect">
            <a:avLst/>
          </a:prstGeom>
          <a:solidFill>
            <a:schemeClr val="bg1">
              <a:lumMod val="95000"/>
              <a:lumOff val="5000"/>
            </a:schemeClr>
          </a:solidFill>
        </p:spPr>
        <p:txBody>
          <a:bodyPr wrap="none" rtlCol="0">
            <a:spAutoFit/>
          </a:bodyPr>
          <a:lstStyle/>
          <a:p>
            <a:r>
              <a:rPr lang="en-US" dirty="0"/>
              <a:t>Moab</a:t>
            </a:r>
          </a:p>
        </p:txBody>
      </p:sp>
      <p:cxnSp>
        <p:nvCxnSpPr>
          <p:cNvPr id="15" name="Straight Arrow Connector 14">
            <a:extLst>
              <a:ext uri="{FF2B5EF4-FFF2-40B4-BE49-F238E27FC236}">
                <a16:creationId xmlns:a16="http://schemas.microsoft.com/office/drawing/2014/main" id="{C144FBA6-FDEA-4E56-BF58-823799423937}"/>
              </a:ext>
            </a:extLst>
          </p:cNvPr>
          <p:cNvCxnSpPr>
            <a:cxnSpLocks/>
          </p:cNvCxnSpPr>
          <p:nvPr/>
        </p:nvCxnSpPr>
        <p:spPr>
          <a:xfrm flipV="1">
            <a:off x="2882349" y="3756991"/>
            <a:ext cx="725521" cy="884583"/>
          </a:xfrm>
          <a:prstGeom prst="straightConnector1">
            <a:avLst/>
          </a:prstGeom>
          <a:ln w="381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853B51A-F1AB-47C7-ADAA-ADFE0C7FAB93}"/>
              </a:ext>
            </a:extLst>
          </p:cNvPr>
          <p:cNvCxnSpPr>
            <a:cxnSpLocks/>
          </p:cNvCxnSpPr>
          <p:nvPr/>
        </p:nvCxnSpPr>
        <p:spPr>
          <a:xfrm>
            <a:off x="2909620" y="4641574"/>
            <a:ext cx="550007" cy="445684"/>
          </a:xfrm>
          <a:prstGeom prst="straightConnector1">
            <a:avLst/>
          </a:prstGeom>
          <a:ln w="381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687A296-24F5-4E38-8DE7-EB074746A2D3}"/>
              </a:ext>
            </a:extLst>
          </p:cNvPr>
          <p:cNvCxnSpPr>
            <a:cxnSpLocks/>
          </p:cNvCxnSpPr>
          <p:nvPr/>
        </p:nvCxnSpPr>
        <p:spPr>
          <a:xfrm>
            <a:off x="2930238" y="4641573"/>
            <a:ext cx="23115" cy="748749"/>
          </a:xfrm>
          <a:prstGeom prst="straightConnector1">
            <a:avLst/>
          </a:prstGeom>
          <a:ln w="3810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A close up of a rock&#10;&#10;Description automatically generated">
            <a:extLst>
              <a:ext uri="{FF2B5EF4-FFF2-40B4-BE49-F238E27FC236}">
                <a16:creationId xmlns:a16="http://schemas.microsoft.com/office/drawing/2014/main" id="{E7D090F4-BC99-41BA-BB1E-2EB5D2CF4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3076" y="29482"/>
            <a:ext cx="3608924" cy="2458580"/>
          </a:xfrm>
          <a:prstGeom prst="rect">
            <a:avLst/>
          </a:prstGeom>
        </p:spPr>
      </p:pic>
    </p:spTree>
    <p:extLst>
      <p:ext uri="{BB962C8B-B14F-4D97-AF65-F5344CB8AC3E}">
        <p14:creationId xmlns:p14="http://schemas.microsoft.com/office/powerpoint/2010/main" val="23696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p:cTn id="35"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2" end="2"/>
                                            </p:txEl>
                                          </p:spTgt>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963544E-88C0-4750-8FD9-4B3000FF1B22}"/>
              </a:ext>
            </a:extLst>
          </p:cNvPr>
          <p:cNvSpPr>
            <a:spLocks noGrp="1" noChangeArrowheads="1"/>
          </p:cNvSpPr>
          <p:nvPr>
            <p:ph type="title"/>
          </p:nvPr>
        </p:nvSpPr>
        <p:spPr/>
        <p:txBody>
          <a:bodyPr/>
          <a:lstStyle/>
          <a:p>
            <a:r>
              <a:rPr lang="en-US" altLang="en-US"/>
              <a:t>Sounds Like</a:t>
            </a:r>
            <a:r>
              <a:rPr lang="en-US" altLang="en-US">
                <a:latin typeface="Times New Roman" panose="02020603050405020304" pitchFamily="18" charset="0"/>
              </a:rPr>
              <a:t>…</a:t>
            </a:r>
            <a:endParaRPr lang="en-US" altLang="en-US"/>
          </a:p>
        </p:txBody>
      </p:sp>
      <p:sp>
        <p:nvSpPr>
          <p:cNvPr id="59395" name="Text Box 3">
            <a:extLst>
              <a:ext uri="{FF2B5EF4-FFF2-40B4-BE49-F238E27FC236}">
                <a16:creationId xmlns:a16="http://schemas.microsoft.com/office/drawing/2014/main" id="{AE54E958-D971-4E56-AF6E-97E956C3770F}"/>
              </a:ext>
            </a:extLst>
          </p:cNvPr>
          <p:cNvSpPr txBox="1">
            <a:spLocks noChangeArrowheads="1"/>
          </p:cNvSpPr>
          <p:nvPr/>
        </p:nvSpPr>
        <p:spPr bwMode="auto">
          <a:xfrm>
            <a:off x="2819400" y="1524001"/>
            <a:ext cx="16995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sz="6000"/>
              <a:t>סופה</a:t>
            </a:r>
            <a:endParaRPr lang="en-US" altLang="en-US" sz="6000"/>
          </a:p>
        </p:txBody>
      </p:sp>
      <p:sp>
        <p:nvSpPr>
          <p:cNvPr id="59396" name="Text Box 4">
            <a:extLst>
              <a:ext uri="{FF2B5EF4-FFF2-40B4-BE49-F238E27FC236}">
                <a16:creationId xmlns:a16="http://schemas.microsoft.com/office/drawing/2014/main" id="{BAB4E683-CFAC-42C0-955D-047C9756846E}"/>
              </a:ext>
            </a:extLst>
          </p:cNvPr>
          <p:cNvSpPr txBox="1">
            <a:spLocks noChangeArrowheads="1"/>
          </p:cNvSpPr>
          <p:nvPr/>
        </p:nvSpPr>
        <p:spPr bwMode="auto">
          <a:xfrm>
            <a:off x="4860925" y="1868489"/>
            <a:ext cx="44165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Two storm words in 1:14 begin with the</a:t>
            </a:r>
            <a:br>
              <a:rPr lang="en-US" altLang="en-US"/>
            </a:br>
            <a:r>
              <a:rPr lang="en-US" altLang="en-US">
                <a:latin typeface="Times New Roman" panose="02020603050405020304" pitchFamily="18" charset="0"/>
              </a:rPr>
              <a:t>“</a:t>
            </a:r>
            <a:r>
              <a:rPr lang="en-US" altLang="en-US"/>
              <a:t>S</a:t>
            </a:r>
            <a:r>
              <a:rPr lang="en-US" altLang="en-US">
                <a:latin typeface="Times New Roman" panose="02020603050405020304" pitchFamily="18" charset="0"/>
              </a:rPr>
              <a:t>”</a:t>
            </a:r>
            <a:r>
              <a:rPr lang="en-US" altLang="en-US"/>
              <a:t> sound, suggesting the whistling wind.</a:t>
            </a:r>
          </a:p>
        </p:txBody>
      </p:sp>
      <p:sp>
        <p:nvSpPr>
          <p:cNvPr id="59397" name="Text Box 5">
            <a:extLst>
              <a:ext uri="{FF2B5EF4-FFF2-40B4-BE49-F238E27FC236}">
                <a16:creationId xmlns:a16="http://schemas.microsoft.com/office/drawing/2014/main" id="{7D72B6CA-0A4D-4513-830B-04C0BBEB5173}"/>
              </a:ext>
            </a:extLst>
          </p:cNvPr>
          <p:cNvSpPr txBox="1">
            <a:spLocks noChangeArrowheads="1"/>
          </p:cNvSpPr>
          <p:nvPr/>
        </p:nvSpPr>
        <p:spPr bwMode="auto">
          <a:xfrm>
            <a:off x="4953000" y="2743200"/>
            <a:ext cx="3698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imes New Roman" panose="02020603050405020304" pitchFamily="18" charset="0"/>
              </a:rPr>
              <a:t>“</a:t>
            </a:r>
            <a:r>
              <a:rPr lang="en-US" altLang="en-US"/>
              <a:t>Soo-fah</a:t>
            </a:r>
            <a:r>
              <a:rPr lang="en-US" altLang="en-US">
                <a:latin typeface="Times New Roman" panose="02020603050405020304" pitchFamily="18" charset="0"/>
              </a:rPr>
              <a:t>”</a:t>
            </a:r>
            <a:r>
              <a:rPr lang="en-US" altLang="en-US"/>
              <a:t> sounds a lot like Safieh.</a:t>
            </a:r>
          </a:p>
        </p:txBody>
      </p:sp>
      <p:sp>
        <p:nvSpPr>
          <p:cNvPr id="59398" name="Text Box 6">
            <a:extLst>
              <a:ext uri="{FF2B5EF4-FFF2-40B4-BE49-F238E27FC236}">
                <a16:creationId xmlns:a16="http://schemas.microsoft.com/office/drawing/2014/main" id="{FF251323-E3A0-485C-B5E0-8928593A22D8}"/>
              </a:ext>
            </a:extLst>
          </p:cNvPr>
          <p:cNvSpPr txBox="1">
            <a:spLocks noChangeArrowheads="1"/>
          </p:cNvSpPr>
          <p:nvPr/>
        </p:nvSpPr>
        <p:spPr bwMode="auto">
          <a:xfrm>
            <a:off x="2819400" y="3200401"/>
            <a:ext cx="239039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sz="6000"/>
              <a:t>מלחמה</a:t>
            </a:r>
            <a:endParaRPr lang="en-US" altLang="en-US" sz="6000"/>
          </a:p>
        </p:txBody>
      </p:sp>
      <p:sp>
        <p:nvSpPr>
          <p:cNvPr id="59399" name="Text Box 7">
            <a:extLst>
              <a:ext uri="{FF2B5EF4-FFF2-40B4-BE49-F238E27FC236}">
                <a16:creationId xmlns:a16="http://schemas.microsoft.com/office/drawing/2014/main" id="{91C7DD45-2A02-45EF-B8FE-90C85F023D63}"/>
              </a:ext>
            </a:extLst>
          </p:cNvPr>
          <p:cNvSpPr txBox="1">
            <a:spLocks noChangeArrowheads="1"/>
          </p:cNvSpPr>
          <p:nvPr/>
        </p:nvSpPr>
        <p:spPr bwMode="auto">
          <a:xfrm>
            <a:off x="4953001" y="3505200"/>
            <a:ext cx="409599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word for </a:t>
            </a:r>
            <a:r>
              <a:rPr lang="en-US" altLang="en-US">
                <a:latin typeface="Times New Roman" panose="02020603050405020304" pitchFamily="18" charset="0"/>
              </a:rPr>
              <a:t>“</a:t>
            </a:r>
            <a:r>
              <a:rPr lang="en-US" altLang="en-US"/>
              <a:t>battle</a:t>
            </a:r>
            <a:r>
              <a:rPr lang="en-US" altLang="en-US">
                <a:latin typeface="Times New Roman" panose="02020603050405020304" pitchFamily="18" charset="0"/>
              </a:rPr>
              <a:t>”</a:t>
            </a:r>
            <a:r>
              <a:rPr lang="en-US" altLang="en-US"/>
              <a:t> sounds a lot like:</a:t>
            </a:r>
          </a:p>
        </p:txBody>
      </p:sp>
      <p:sp>
        <p:nvSpPr>
          <p:cNvPr id="59400" name="Text Box 8">
            <a:extLst>
              <a:ext uri="{FF2B5EF4-FFF2-40B4-BE49-F238E27FC236}">
                <a16:creationId xmlns:a16="http://schemas.microsoft.com/office/drawing/2014/main" id="{DF85DF3C-C5EE-4D73-84EE-FFF043144CE6}"/>
              </a:ext>
            </a:extLst>
          </p:cNvPr>
          <p:cNvSpPr txBox="1">
            <a:spLocks noChangeArrowheads="1"/>
          </p:cNvSpPr>
          <p:nvPr/>
        </p:nvSpPr>
        <p:spPr bwMode="auto">
          <a:xfrm>
            <a:off x="2819400" y="4419601"/>
            <a:ext cx="181812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sz="6000"/>
              <a:t>מלכם</a:t>
            </a:r>
            <a:endParaRPr lang="en-US" altLang="en-US" sz="6000"/>
          </a:p>
        </p:txBody>
      </p:sp>
      <p:sp>
        <p:nvSpPr>
          <p:cNvPr id="59401" name="Text Box 9">
            <a:extLst>
              <a:ext uri="{FF2B5EF4-FFF2-40B4-BE49-F238E27FC236}">
                <a16:creationId xmlns:a16="http://schemas.microsoft.com/office/drawing/2014/main" id="{7EBBD8FA-3AE7-4F16-AC56-8C1976CF25B5}"/>
              </a:ext>
            </a:extLst>
          </p:cNvPr>
          <p:cNvSpPr txBox="1">
            <a:spLocks noChangeArrowheads="1"/>
          </p:cNvSpPr>
          <p:nvPr/>
        </p:nvSpPr>
        <p:spPr bwMode="auto">
          <a:xfrm>
            <a:off x="5029200" y="4648201"/>
            <a:ext cx="36471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word for </a:t>
            </a:r>
            <a:r>
              <a:rPr lang="en-US" altLang="en-US">
                <a:latin typeface="Times New Roman" panose="02020603050405020304" pitchFamily="18" charset="0"/>
              </a:rPr>
              <a:t>“</a:t>
            </a:r>
            <a:r>
              <a:rPr lang="en-US" altLang="en-US"/>
              <a:t>their king</a:t>
            </a:r>
            <a:r>
              <a:rPr lang="en-US" altLang="en-US">
                <a:latin typeface="Times New Roman" panose="02020603050405020304" pitchFamily="18" charset="0"/>
              </a:rPr>
              <a:t>”</a:t>
            </a:r>
            <a:r>
              <a:rPr lang="en-US" altLang="en-US"/>
              <a:t> which, in</a:t>
            </a:r>
            <a:br>
              <a:rPr lang="en-US" altLang="en-US"/>
            </a:br>
            <a:r>
              <a:rPr lang="en-US" altLang="en-US"/>
              <a:t>turn, sounds like</a:t>
            </a:r>
            <a:r>
              <a:rPr lang="en-US" altLang="en-US">
                <a:latin typeface="Times New Roman" panose="02020603050405020304" pitchFamily="18" charset="0"/>
              </a:rPr>
              <a:t>”</a:t>
            </a:r>
            <a:r>
              <a:rPr lang="en-US" altLang="en-US"/>
              <a:t> </a:t>
            </a:r>
          </a:p>
        </p:txBody>
      </p:sp>
      <p:sp>
        <p:nvSpPr>
          <p:cNvPr id="59402" name="Text Box 10">
            <a:extLst>
              <a:ext uri="{FF2B5EF4-FFF2-40B4-BE49-F238E27FC236}">
                <a16:creationId xmlns:a16="http://schemas.microsoft.com/office/drawing/2014/main" id="{B10EB5A2-90FE-4122-A38A-1CB8D94CEEB5}"/>
              </a:ext>
            </a:extLst>
          </p:cNvPr>
          <p:cNvSpPr txBox="1">
            <a:spLocks noChangeArrowheads="1"/>
          </p:cNvSpPr>
          <p:nvPr/>
        </p:nvSpPr>
        <p:spPr bwMode="auto">
          <a:xfrm>
            <a:off x="2819400" y="5562601"/>
            <a:ext cx="181812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en-US" sz="6000"/>
              <a:t>מלכם</a:t>
            </a:r>
            <a:endParaRPr lang="en-US" altLang="en-US" sz="6000"/>
          </a:p>
        </p:txBody>
      </p:sp>
      <p:sp>
        <p:nvSpPr>
          <p:cNvPr id="59403" name="Text Box 11">
            <a:extLst>
              <a:ext uri="{FF2B5EF4-FFF2-40B4-BE49-F238E27FC236}">
                <a16:creationId xmlns:a16="http://schemas.microsoft.com/office/drawing/2014/main" id="{AF4E80F6-8FB2-40B9-937A-B7828BB7113C}"/>
              </a:ext>
            </a:extLst>
          </p:cNvPr>
          <p:cNvSpPr txBox="1">
            <a:spLocks noChangeArrowheads="1"/>
          </p:cNvSpPr>
          <p:nvPr/>
        </p:nvSpPr>
        <p:spPr bwMode="auto">
          <a:xfrm>
            <a:off x="5089526" y="5907088"/>
            <a:ext cx="2890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name of a pagan god.</a:t>
            </a:r>
          </a:p>
        </p:txBody>
      </p:sp>
    </p:spTree>
    <p:extLst>
      <p:ext uri="{BB962C8B-B14F-4D97-AF65-F5344CB8AC3E}">
        <p14:creationId xmlns:p14="http://schemas.microsoft.com/office/powerpoint/2010/main" val="1900110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strips(downLeft)">
                                      <p:cBhvr>
                                        <p:cTn id="7" dur="500"/>
                                        <p:tgtEl>
                                          <p:spTgt spid="59395"/>
                                        </p:tgtEl>
                                      </p:cBhvr>
                                    </p:animEffect>
                                  </p:childTnLst>
                                  <p:subTnLst>
                                    <p:audio>
                                      <p:cMediaNode>
                                        <p:cTn display="0" masterRel="sameClick">
                                          <p:stCondLst>
                                            <p:cond evt="begin" delay="0">
                                              <p:tn val="5"/>
                                            </p:cond>
                                          </p:stCondLst>
                                          <p:endCondLst>
                                            <p:cond evt="onStopAudio" delay="0">
                                              <p:tgtEl>
                                                <p:sldTgt/>
                                              </p:tgtEl>
                                            </p:cond>
                                          </p:endCondLst>
                                        </p:cTn>
                                        <p:tgtEl>
                                          <p:sndTgt r:embed="rId2" name="sufah.wav"/>
                                        </p:tgtEl>
                                      </p:cMediaNode>
                                    </p:audio>
                                  </p:subTnLst>
                                </p:cTn>
                              </p:par>
                            </p:childTnLst>
                          </p:cTn>
                        </p:par>
                        <p:par>
                          <p:cTn id="8" fill="hold" nodeType="afterGroup">
                            <p:stCondLst>
                              <p:cond delay="500"/>
                            </p:stCondLst>
                            <p:childTnLst>
                              <p:par>
                                <p:cTn id="9" presetID="18" presetClass="entr" presetSubtype="6" fill="hold" grpId="0" nodeType="afterEffect">
                                  <p:stCondLst>
                                    <p:cond delay="1000"/>
                                  </p:stCondLst>
                                  <p:childTnLst>
                                    <p:set>
                                      <p:cBhvr>
                                        <p:cTn id="10" dur="1" fill="hold">
                                          <p:stCondLst>
                                            <p:cond delay="0"/>
                                          </p:stCondLst>
                                        </p:cTn>
                                        <p:tgtEl>
                                          <p:spTgt spid="59396"/>
                                        </p:tgtEl>
                                        <p:attrNameLst>
                                          <p:attrName>style.visibility</p:attrName>
                                        </p:attrNameLst>
                                      </p:cBhvr>
                                      <p:to>
                                        <p:strVal val="visible"/>
                                      </p:to>
                                    </p:set>
                                    <p:animEffect transition="in" filter="strips(downRight)">
                                      <p:cBhvr>
                                        <p:cTn id="11" dur="500"/>
                                        <p:tgtEl>
                                          <p:spTgt spid="59396"/>
                                        </p:tgtEl>
                                      </p:cBhvr>
                                    </p:animEffect>
                                  </p:childTnLst>
                                </p:cTn>
                              </p:par>
                            </p:childTnLst>
                          </p:cTn>
                        </p:par>
                        <p:par>
                          <p:cTn id="12" fill="hold" nodeType="afterGroup">
                            <p:stCondLst>
                              <p:cond delay="2000"/>
                            </p:stCondLst>
                            <p:childTnLst>
                              <p:par>
                                <p:cTn id="13" presetID="18" presetClass="entr" presetSubtype="6" fill="hold" grpId="0" nodeType="afterEffect">
                                  <p:stCondLst>
                                    <p:cond delay="1000"/>
                                  </p:stCondLst>
                                  <p:childTnLst>
                                    <p:set>
                                      <p:cBhvr>
                                        <p:cTn id="14" dur="1" fill="hold">
                                          <p:stCondLst>
                                            <p:cond delay="0"/>
                                          </p:stCondLst>
                                        </p:cTn>
                                        <p:tgtEl>
                                          <p:spTgt spid="59397"/>
                                        </p:tgtEl>
                                        <p:attrNameLst>
                                          <p:attrName>style.visibility</p:attrName>
                                        </p:attrNameLst>
                                      </p:cBhvr>
                                      <p:to>
                                        <p:strVal val="visible"/>
                                      </p:to>
                                    </p:set>
                                    <p:animEffect transition="in" filter="strips(downRight)">
                                      <p:cBhvr>
                                        <p:cTn id="15" dur="500"/>
                                        <p:tgtEl>
                                          <p:spTgt spid="5939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59398"/>
                                        </p:tgtEl>
                                        <p:attrNameLst>
                                          <p:attrName>style.visibility</p:attrName>
                                        </p:attrNameLst>
                                      </p:cBhvr>
                                      <p:to>
                                        <p:strVal val="visible"/>
                                      </p:to>
                                    </p:set>
                                    <p:animEffect transition="in" filter="strips(downLeft)">
                                      <p:cBhvr>
                                        <p:cTn id="20" dur="500"/>
                                        <p:tgtEl>
                                          <p:spTgt spid="59398"/>
                                        </p:tgtEl>
                                      </p:cBhvr>
                                    </p:animEffect>
                                  </p:childTnLst>
                                  <p:subTnLst>
                                    <p:audio>
                                      <p:cMediaNode>
                                        <p:cTn display="0" masterRel="sameClick">
                                          <p:stCondLst>
                                            <p:cond evt="begin" delay="0">
                                              <p:tn val="18"/>
                                            </p:cond>
                                          </p:stCondLst>
                                          <p:endCondLst>
                                            <p:cond evt="onStopAudio" delay="0">
                                              <p:tgtEl>
                                                <p:sldTgt/>
                                              </p:tgtEl>
                                            </p:cond>
                                          </p:endCondLst>
                                        </p:cTn>
                                        <p:tgtEl>
                                          <p:sndTgt r:embed="rId3" name="battle.wav"/>
                                        </p:tgtEl>
                                      </p:cMediaNode>
                                    </p:audio>
                                  </p:subTnLst>
                                </p:cTn>
                              </p:par>
                            </p:childTnLst>
                          </p:cTn>
                        </p:par>
                        <p:par>
                          <p:cTn id="21" fill="hold" nodeType="afterGroup">
                            <p:stCondLst>
                              <p:cond delay="500"/>
                            </p:stCondLst>
                            <p:childTnLst>
                              <p:par>
                                <p:cTn id="22" presetID="18" presetClass="entr" presetSubtype="6" fill="hold" grpId="0" nodeType="afterEffect">
                                  <p:stCondLst>
                                    <p:cond delay="1000"/>
                                  </p:stCondLst>
                                  <p:childTnLst>
                                    <p:set>
                                      <p:cBhvr>
                                        <p:cTn id="23" dur="1" fill="hold">
                                          <p:stCondLst>
                                            <p:cond delay="0"/>
                                          </p:stCondLst>
                                        </p:cTn>
                                        <p:tgtEl>
                                          <p:spTgt spid="59399"/>
                                        </p:tgtEl>
                                        <p:attrNameLst>
                                          <p:attrName>style.visibility</p:attrName>
                                        </p:attrNameLst>
                                      </p:cBhvr>
                                      <p:to>
                                        <p:strVal val="visible"/>
                                      </p:to>
                                    </p:set>
                                    <p:animEffect transition="in" filter="strips(downRight)">
                                      <p:cBhvr>
                                        <p:cTn id="24" dur="500"/>
                                        <p:tgtEl>
                                          <p:spTgt spid="59399"/>
                                        </p:tgtEl>
                                      </p:cBhvr>
                                    </p:animEffect>
                                  </p:childTnLst>
                                </p:cTn>
                              </p:par>
                            </p:childTnLst>
                          </p:cTn>
                        </p:par>
                        <p:par>
                          <p:cTn id="25" fill="hold" nodeType="afterGroup">
                            <p:stCondLst>
                              <p:cond delay="2000"/>
                            </p:stCondLst>
                            <p:childTnLst>
                              <p:par>
                                <p:cTn id="26" presetID="18" presetClass="entr" presetSubtype="12" fill="hold" grpId="0" nodeType="afterEffect">
                                  <p:stCondLst>
                                    <p:cond delay="2000"/>
                                  </p:stCondLst>
                                  <p:childTnLst>
                                    <p:set>
                                      <p:cBhvr>
                                        <p:cTn id="27" dur="1" fill="hold">
                                          <p:stCondLst>
                                            <p:cond delay="0"/>
                                          </p:stCondLst>
                                        </p:cTn>
                                        <p:tgtEl>
                                          <p:spTgt spid="59400"/>
                                        </p:tgtEl>
                                        <p:attrNameLst>
                                          <p:attrName>style.visibility</p:attrName>
                                        </p:attrNameLst>
                                      </p:cBhvr>
                                      <p:to>
                                        <p:strVal val="visible"/>
                                      </p:to>
                                    </p:set>
                                    <p:animEffect transition="in" filter="strips(downLeft)">
                                      <p:cBhvr>
                                        <p:cTn id="28" dur="500"/>
                                        <p:tgtEl>
                                          <p:spTgt spid="59400"/>
                                        </p:tgtEl>
                                      </p:cBhvr>
                                    </p:animEffect>
                                  </p:childTnLst>
                                  <p:subTnLst>
                                    <p:audio>
                                      <p:cMediaNode>
                                        <p:cTn display="0" masterRel="sameClick">
                                          <p:stCondLst>
                                            <p:cond evt="begin" delay="0">
                                              <p:tn val="26"/>
                                            </p:cond>
                                          </p:stCondLst>
                                          <p:endCondLst>
                                            <p:cond evt="onStopAudio" delay="0">
                                              <p:tgtEl>
                                                <p:sldTgt/>
                                              </p:tgtEl>
                                            </p:cond>
                                          </p:endCondLst>
                                        </p:cTn>
                                        <p:tgtEl>
                                          <p:sndTgt r:embed="rId4" name="king.wav"/>
                                        </p:tgtEl>
                                      </p:cMediaNode>
                                    </p:audio>
                                  </p:subTnLst>
                                </p:cTn>
                              </p:par>
                            </p:childTnLst>
                          </p:cTn>
                        </p:par>
                        <p:par>
                          <p:cTn id="29" fill="hold" nodeType="afterGroup">
                            <p:stCondLst>
                              <p:cond delay="4500"/>
                            </p:stCondLst>
                            <p:childTnLst>
                              <p:par>
                                <p:cTn id="30" presetID="18" presetClass="entr" presetSubtype="12" fill="hold" grpId="0" nodeType="afterEffect">
                                  <p:stCondLst>
                                    <p:cond delay="1000"/>
                                  </p:stCondLst>
                                  <p:childTnLst>
                                    <p:set>
                                      <p:cBhvr>
                                        <p:cTn id="31" dur="1" fill="hold">
                                          <p:stCondLst>
                                            <p:cond delay="0"/>
                                          </p:stCondLst>
                                        </p:cTn>
                                        <p:tgtEl>
                                          <p:spTgt spid="59401"/>
                                        </p:tgtEl>
                                        <p:attrNameLst>
                                          <p:attrName>style.visibility</p:attrName>
                                        </p:attrNameLst>
                                      </p:cBhvr>
                                      <p:to>
                                        <p:strVal val="visible"/>
                                      </p:to>
                                    </p:set>
                                    <p:animEffect transition="in" filter="strips(downLeft)">
                                      <p:cBhvr>
                                        <p:cTn id="32" dur="500"/>
                                        <p:tgtEl>
                                          <p:spTgt spid="59401"/>
                                        </p:tgtEl>
                                      </p:cBhvr>
                                    </p:animEffect>
                                  </p:childTnLst>
                                </p:cTn>
                              </p:par>
                            </p:childTnLst>
                          </p:cTn>
                        </p:par>
                        <p:par>
                          <p:cTn id="33" fill="hold" nodeType="afterGroup">
                            <p:stCondLst>
                              <p:cond delay="6000"/>
                            </p:stCondLst>
                            <p:childTnLst>
                              <p:par>
                                <p:cTn id="34" presetID="18" presetClass="entr" presetSubtype="6" fill="hold" grpId="0" nodeType="afterEffect">
                                  <p:stCondLst>
                                    <p:cond delay="1000"/>
                                  </p:stCondLst>
                                  <p:childTnLst>
                                    <p:set>
                                      <p:cBhvr>
                                        <p:cTn id="35" dur="1" fill="hold">
                                          <p:stCondLst>
                                            <p:cond delay="0"/>
                                          </p:stCondLst>
                                        </p:cTn>
                                        <p:tgtEl>
                                          <p:spTgt spid="59402"/>
                                        </p:tgtEl>
                                        <p:attrNameLst>
                                          <p:attrName>style.visibility</p:attrName>
                                        </p:attrNameLst>
                                      </p:cBhvr>
                                      <p:to>
                                        <p:strVal val="visible"/>
                                      </p:to>
                                    </p:set>
                                    <p:animEffect transition="in" filter="strips(downRight)">
                                      <p:cBhvr>
                                        <p:cTn id="36" dur="500"/>
                                        <p:tgtEl>
                                          <p:spTgt spid="59402"/>
                                        </p:tgtEl>
                                      </p:cBhvr>
                                    </p:animEffect>
                                  </p:childTnLst>
                                  <p:subTnLst>
                                    <p:audio>
                                      <p:cMediaNode>
                                        <p:cTn display="0" masterRel="sameClick">
                                          <p:stCondLst>
                                            <p:cond evt="begin" delay="0">
                                              <p:tn val="34"/>
                                            </p:cond>
                                          </p:stCondLst>
                                          <p:endCondLst>
                                            <p:cond evt="onStopAudio" delay="0">
                                              <p:tgtEl>
                                                <p:sldTgt/>
                                              </p:tgtEl>
                                            </p:cond>
                                          </p:endCondLst>
                                        </p:cTn>
                                        <p:tgtEl>
                                          <p:sndTgt r:embed="rId5" name="milchom.wav"/>
                                        </p:tgtEl>
                                      </p:cMediaNode>
                                    </p:audio>
                                  </p:subTnLst>
                                </p:cTn>
                              </p:par>
                            </p:childTnLst>
                          </p:cTn>
                        </p:par>
                        <p:par>
                          <p:cTn id="37" fill="hold" nodeType="afterGroup">
                            <p:stCondLst>
                              <p:cond delay="7500"/>
                            </p:stCondLst>
                            <p:childTnLst>
                              <p:par>
                                <p:cTn id="38" presetID="18" presetClass="entr" presetSubtype="12" fill="hold" grpId="0" nodeType="afterEffect">
                                  <p:stCondLst>
                                    <p:cond delay="1000"/>
                                  </p:stCondLst>
                                  <p:childTnLst>
                                    <p:set>
                                      <p:cBhvr>
                                        <p:cTn id="39" dur="1" fill="hold">
                                          <p:stCondLst>
                                            <p:cond delay="0"/>
                                          </p:stCondLst>
                                        </p:cTn>
                                        <p:tgtEl>
                                          <p:spTgt spid="59403"/>
                                        </p:tgtEl>
                                        <p:attrNameLst>
                                          <p:attrName>style.visibility</p:attrName>
                                        </p:attrNameLst>
                                      </p:cBhvr>
                                      <p:to>
                                        <p:strVal val="visible"/>
                                      </p:to>
                                    </p:set>
                                    <p:animEffect transition="in" filter="strips(downLeft)">
                                      <p:cBhvr>
                                        <p:cTn id="40" dur="5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autoUpdateAnimBg="0"/>
      <p:bldP spid="59396" grpId="0" autoUpdateAnimBg="0"/>
      <p:bldP spid="59397" grpId="0" autoUpdateAnimBg="0"/>
      <p:bldP spid="59398" grpId="0" autoUpdateAnimBg="0"/>
      <p:bldP spid="59399" grpId="0" autoUpdateAnimBg="0"/>
      <p:bldP spid="59400" grpId="0" autoUpdateAnimBg="0"/>
      <p:bldP spid="59401" grpId="0" autoUpdateAnimBg="0"/>
      <p:bldP spid="59402" grpId="0" autoUpdateAnimBg="0"/>
      <p:bldP spid="5940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D1006-93F9-4193-8095-5F143E90A023}"/>
              </a:ext>
            </a:extLst>
          </p:cNvPr>
          <p:cNvSpPr>
            <a:spLocks noGrp="1"/>
          </p:cNvSpPr>
          <p:nvPr>
            <p:ph type="title"/>
          </p:nvPr>
        </p:nvSpPr>
        <p:spPr>
          <a:xfrm>
            <a:off x="4506625" y="0"/>
            <a:ext cx="7628823" cy="1040163"/>
          </a:xfrm>
        </p:spPr>
        <p:txBody>
          <a:bodyPr>
            <a:normAutofit/>
          </a:bodyPr>
          <a:lstStyle/>
          <a:p>
            <a:r>
              <a:rPr lang="en-US" sz="3600" dirty="0"/>
              <a:t>Uzziah/Azariah (783-742*) King of Judah</a:t>
            </a:r>
          </a:p>
        </p:txBody>
      </p:sp>
      <p:pic>
        <p:nvPicPr>
          <p:cNvPr id="6" name="Content Placeholder 5" descr="A close up of a map&#10;&#10;Description automatically generated">
            <a:extLst>
              <a:ext uri="{FF2B5EF4-FFF2-40B4-BE49-F238E27FC236}">
                <a16:creationId xmlns:a16="http://schemas.microsoft.com/office/drawing/2014/main" id="{5ADB0E86-6B5C-4422-98C0-05F7B06AE61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5806" y="123919"/>
            <a:ext cx="3834410" cy="6610162"/>
          </a:xfrm>
        </p:spPr>
      </p:pic>
      <p:sp>
        <p:nvSpPr>
          <p:cNvPr id="4" name="Content Placeholder 3">
            <a:extLst>
              <a:ext uri="{FF2B5EF4-FFF2-40B4-BE49-F238E27FC236}">
                <a16:creationId xmlns:a16="http://schemas.microsoft.com/office/drawing/2014/main" id="{2643282B-13ED-4A1A-A695-1C1E59F8DE79}"/>
              </a:ext>
            </a:extLst>
          </p:cNvPr>
          <p:cNvSpPr>
            <a:spLocks noGrp="1"/>
          </p:cNvSpPr>
          <p:nvPr>
            <p:ph sz="half" idx="2"/>
          </p:nvPr>
        </p:nvSpPr>
        <p:spPr>
          <a:xfrm>
            <a:off x="4697124" y="856074"/>
            <a:ext cx="7247823" cy="4351338"/>
          </a:xfrm>
        </p:spPr>
        <p:txBody>
          <a:bodyPr>
            <a:normAutofit fontScale="92500" lnSpcReduction="10000"/>
          </a:bodyPr>
          <a:lstStyle/>
          <a:p>
            <a:r>
              <a:rPr lang="en-US" dirty="0"/>
              <a:t>After short regency* over Jotham, his death triggered Isaiah’s call</a:t>
            </a:r>
          </a:p>
          <a:p>
            <a:r>
              <a:rPr lang="en-US" dirty="0"/>
              <a:t>II Chronicles 26:6 cites conquest of Philistine lands</a:t>
            </a:r>
          </a:p>
          <a:p>
            <a:r>
              <a:rPr lang="en-US" dirty="0"/>
              <a:t>II Chronicles 26:7 recounts his neutralizing of Ammonite and Moabite lands</a:t>
            </a:r>
          </a:p>
          <a:p>
            <a:r>
              <a:rPr lang="en-US" dirty="0"/>
              <a:t>II Kings 15:22 cites rebuilding the seaport of </a:t>
            </a:r>
            <a:r>
              <a:rPr lang="en-US" dirty="0" err="1"/>
              <a:t>Elath</a:t>
            </a:r>
            <a:r>
              <a:rPr lang="en-US" dirty="0"/>
              <a:t> (</a:t>
            </a:r>
            <a:r>
              <a:rPr lang="en-US" dirty="0" err="1"/>
              <a:t>Ezion</a:t>
            </a:r>
            <a:r>
              <a:rPr lang="en-US" dirty="0"/>
              <a:t>-Geber)</a:t>
            </a:r>
          </a:p>
          <a:p>
            <a:r>
              <a:rPr lang="en-US" dirty="0"/>
              <a:t>II Chronicles 26:9-10 states he rebuilt fortifications and expanded agricultural and </a:t>
            </a:r>
            <a:r>
              <a:rPr lang="en-US" dirty="0" err="1"/>
              <a:t>viticultural</a:t>
            </a:r>
            <a:r>
              <a:rPr lang="en-US" dirty="0"/>
              <a:t> wealth</a:t>
            </a:r>
          </a:p>
          <a:p>
            <a:r>
              <a:rPr lang="en-US" dirty="0"/>
              <a:t>        II Chronicles 26:11-15 built military</a:t>
            </a:r>
            <a:br>
              <a:rPr lang="en-US" dirty="0"/>
            </a:br>
            <a:r>
              <a:rPr lang="en-US" dirty="0"/>
              <a:t>        infrastructure</a:t>
            </a:r>
          </a:p>
          <a:p>
            <a:endParaRPr lang="en-US" dirty="0"/>
          </a:p>
        </p:txBody>
      </p:sp>
      <p:cxnSp>
        <p:nvCxnSpPr>
          <p:cNvPr id="7" name="Straight Arrow Connector 6">
            <a:extLst>
              <a:ext uri="{FF2B5EF4-FFF2-40B4-BE49-F238E27FC236}">
                <a16:creationId xmlns:a16="http://schemas.microsoft.com/office/drawing/2014/main" id="{62F40642-1075-43BC-91AA-02558DE2AAFB}"/>
              </a:ext>
            </a:extLst>
          </p:cNvPr>
          <p:cNvCxnSpPr>
            <a:cxnSpLocks/>
          </p:cNvCxnSpPr>
          <p:nvPr/>
        </p:nvCxnSpPr>
        <p:spPr>
          <a:xfrm flipH="1">
            <a:off x="1665171" y="1813082"/>
            <a:ext cx="3104494" cy="144004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0E39709-6422-47FC-8F85-23F3BDFA08ED}"/>
              </a:ext>
            </a:extLst>
          </p:cNvPr>
          <p:cNvSpPr/>
          <p:nvPr/>
        </p:nvSpPr>
        <p:spPr>
          <a:xfrm>
            <a:off x="991402" y="3253338"/>
            <a:ext cx="798897" cy="1001027"/>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F3CCCA7-529F-4E03-BFFB-473E51F60962}"/>
              </a:ext>
            </a:extLst>
          </p:cNvPr>
          <p:cNvCxnSpPr>
            <a:cxnSpLocks/>
          </p:cNvCxnSpPr>
          <p:nvPr/>
        </p:nvCxnSpPr>
        <p:spPr>
          <a:xfrm flipH="1">
            <a:off x="3465089" y="2291808"/>
            <a:ext cx="1280510" cy="692659"/>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B949F37-4DB8-4FC6-A145-9E03B2ADB158}"/>
              </a:ext>
            </a:extLst>
          </p:cNvPr>
          <p:cNvCxnSpPr>
            <a:cxnSpLocks/>
          </p:cNvCxnSpPr>
          <p:nvPr/>
        </p:nvCxnSpPr>
        <p:spPr>
          <a:xfrm flipH="1">
            <a:off x="2453011" y="3339751"/>
            <a:ext cx="2530871" cy="128037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117DC0C4-2361-4BFE-A4B9-8494A0AB540C}"/>
              </a:ext>
            </a:extLst>
          </p:cNvPr>
          <p:cNvSpPr/>
          <p:nvPr/>
        </p:nvSpPr>
        <p:spPr>
          <a:xfrm>
            <a:off x="2117207" y="2747023"/>
            <a:ext cx="1280509" cy="127902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F78C8D-2D18-4972-9765-2286F456AFFE}"/>
              </a:ext>
            </a:extLst>
          </p:cNvPr>
          <p:cNvSpPr/>
          <p:nvPr/>
        </p:nvSpPr>
        <p:spPr>
          <a:xfrm>
            <a:off x="1581349" y="4358714"/>
            <a:ext cx="798897" cy="1001027"/>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beach with palm trees in front of a body of water&#10;&#10;Description automatically generated">
            <a:extLst>
              <a:ext uri="{FF2B5EF4-FFF2-40B4-BE49-F238E27FC236}">
                <a16:creationId xmlns:a16="http://schemas.microsoft.com/office/drawing/2014/main" id="{8C324EB0-B8C5-4CD9-99E3-A582288DC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817" y="4706754"/>
            <a:ext cx="2703102" cy="2027327"/>
          </a:xfrm>
          <a:prstGeom prst="rect">
            <a:avLst/>
          </a:prstGeom>
        </p:spPr>
      </p:pic>
    </p:spTree>
    <p:extLst>
      <p:ext uri="{BB962C8B-B14F-4D97-AF65-F5344CB8AC3E}">
        <p14:creationId xmlns:p14="http://schemas.microsoft.com/office/powerpoint/2010/main" val="209324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righ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right)">
                                      <p:cBhvr>
                                        <p:cTn id="12" dur="500"/>
                                        <p:tgtEl>
                                          <p:spTgt spid="4">
                                            <p:txEl>
                                              <p:pRg st="1" end="1"/>
                                            </p:txEl>
                                          </p:spTgt>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1000"/>
                            </p:stCondLst>
                            <p:childTnLst>
                              <p:par>
                                <p:cTn id="18" presetID="21"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right)">
                                      <p:cBhvr>
                                        <p:cTn id="25" dur="500"/>
                                        <p:tgtEl>
                                          <p:spTgt spid="4">
                                            <p:txEl>
                                              <p:pRg st="2" end="2"/>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1000"/>
                            </p:stCondLst>
                            <p:childTnLst>
                              <p:par>
                                <p:cTn id="31" presetID="21"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heel(1)">
                                      <p:cBhvr>
                                        <p:cTn id="33" dur="2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right)">
                                      <p:cBhvr>
                                        <p:cTn id="38" dur="500"/>
                                        <p:tgtEl>
                                          <p:spTgt spid="4">
                                            <p:txEl>
                                              <p:pRg st="3" end="3"/>
                                            </p:txEl>
                                          </p:spTgt>
                                        </p:tgtEl>
                                      </p:cBhvr>
                                    </p:animEffect>
                                  </p:childTnLst>
                                </p:cTn>
                              </p:par>
                            </p:childTnLst>
                          </p:cTn>
                        </p:par>
                        <p:par>
                          <p:cTn id="39" fill="hold">
                            <p:stCondLst>
                              <p:cond delay="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1000"/>
                            </p:stCondLst>
                            <p:childTnLst>
                              <p:par>
                                <p:cTn id="44" presetID="21"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heel(1)">
                                      <p:cBhvr>
                                        <p:cTn id="46" dur="2000"/>
                                        <p:tgtEl>
                                          <p:spTgt spid="19"/>
                                        </p:tgtEl>
                                      </p:cBhvr>
                                    </p:animEffect>
                                  </p:childTnLst>
                                </p:cTn>
                              </p:par>
                            </p:childTnLst>
                          </p:cTn>
                        </p:par>
                        <p:par>
                          <p:cTn id="47" fill="hold">
                            <p:stCondLst>
                              <p:cond delay="3000"/>
                            </p:stCondLst>
                            <p:childTnLst>
                              <p:par>
                                <p:cTn id="48" presetID="21" presetClass="entr" presetSubtype="4"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4)">
                                      <p:cBhvr>
                                        <p:cTn id="50" dur="20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wipe(right)">
                                      <p:cBhvr>
                                        <p:cTn id="55" dur="500"/>
                                        <p:tgtEl>
                                          <p:spTgt spid="4">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
                                            <p:txEl>
                                              <p:pRg st="5" end="5"/>
                                            </p:txEl>
                                          </p:spTgt>
                                        </p:tgtEl>
                                        <p:attrNameLst>
                                          <p:attrName>style.visibility</p:attrName>
                                        </p:attrNameLst>
                                      </p:cBhvr>
                                      <p:to>
                                        <p:strVal val="visible"/>
                                      </p:to>
                                    </p:set>
                                    <p:animEffect transition="in" filter="wipe(right)">
                                      <p:cBhvr>
                                        <p:cTn id="6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AC232-26C2-47DB-B0F2-AD14EE7B0B0D}"/>
              </a:ext>
            </a:extLst>
          </p:cNvPr>
          <p:cNvSpPr>
            <a:spLocks noGrp="1"/>
          </p:cNvSpPr>
          <p:nvPr>
            <p:ph type="title"/>
          </p:nvPr>
        </p:nvSpPr>
        <p:spPr>
          <a:xfrm>
            <a:off x="838200" y="-183515"/>
            <a:ext cx="10515600" cy="1325563"/>
          </a:xfrm>
        </p:spPr>
        <p:txBody>
          <a:bodyPr>
            <a:normAutofit/>
          </a:bodyPr>
          <a:lstStyle/>
          <a:p>
            <a:pPr algn="ctr"/>
            <a:r>
              <a:rPr lang="en-US" sz="4000" dirty="0"/>
              <a:t>Tiglath-Pileser III (745-727) – Assyrian Emperor</a:t>
            </a:r>
          </a:p>
        </p:txBody>
      </p:sp>
      <p:pic>
        <p:nvPicPr>
          <p:cNvPr id="7" name="Content Placeholder 6" descr="A picture containing text, map&#10;&#10;Description automatically generated">
            <a:extLst>
              <a:ext uri="{FF2B5EF4-FFF2-40B4-BE49-F238E27FC236}">
                <a16:creationId xmlns:a16="http://schemas.microsoft.com/office/drawing/2014/main" id="{84F2BE0C-5E21-462A-B44B-0100E12BC31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1599" y="988227"/>
            <a:ext cx="5149512" cy="4351338"/>
          </a:xfrm>
        </p:spPr>
      </p:pic>
      <p:sp>
        <p:nvSpPr>
          <p:cNvPr id="8" name="Content Placeholder 7">
            <a:extLst>
              <a:ext uri="{FF2B5EF4-FFF2-40B4-BE49-F238E27FC236}">
                <a16:creationId xmlns:a16="http://schemas.microsoft.com/office/drawing/2014/main" id="{09B4627F-D995-47A2-A979-7DDBD8581EDB}"/>
              </a:ext>
            </a:extLst>
          </p:cNvPr>
          <p:cNvSpPr>
            <a:spLocks noGrp="1"/>
          </p:cNvSpPr>
          <p:nvPr>
            <p:ph sz="half" idx="2"/>
          </p:nvPr>
        </p:nvSpPr>
        <p:spPr>
          <a:xfrm>
            <a:off x="6096000" y="988227"/>
            <a:ext cx="5944401" cy="4351338"/>
          </a:xfrm>
        </p:spPr>
        <p:txBody>
          <a:bodyPr/>
          <a:lstStyle/>
          <a:p>
            <a:r>
              <a:rPr lang="en-US" dirty="0"/>
              <a:t>Also known as “</a:t>
            </a:r>
            <a:r>
              <a:rPr lang="en-US" dirty="0" err="1"/>
              <a:t>Pulu</a:t>
            </a:r>
            <a:r>
              <a:rPr lang="en-US" dirty="0"/>
              <a:t>/</a:t>
            </a:r>
            <a:r>
              <a:rPr lang="en-US" dirty="0" err="1"/>
              <a:t>Pul</a:t>
            </a:r>
            <a:r>
              <a:rPr lang="en-US" dirty="0"/>
              <a:t>”</a:t>
            </a:r>
          </a:p>
          <a:p>
            <a:r>
              <a:rPr lang="en-US" dirty="0"/>
              <a:t>Reduced Damascus ca 740</a:t>
            </a:r>
          </a:p>
          <a:p>
            <a:r>
              <a:rPr lang="en-US" dirty="0"/>
              <a:t>Reduced </a:t>
            </a:r>
            <a:r>
              <a:rPr lang="en-US" dirty="0" err="1"/>
              <a:t>Hamath</a:t>
            </a:r>
            <a:r>
              <a:rPr lang="en-US" dirty="0"/>
              <a:t> ca 738</a:t>
            </a:r>
          </a:p>
          <a:p>
            <a:r>
              <a:rPr lang="en-US" dirty="0"/>
              <a:t>Heir required tribute from Samaria (aka Israel, the northern kingdom)</a:t>
            </a:r>
          </a:p>
          <a:p>
            <a:endParaRPr lang="en-US" dirty="0"/>
          </a:p>
        </p:txBody>
      </p:sp>
      <p:pic>
        <p:nvPicPr>
          <p:cNvPr id="13" name="Picture 12" descr="A picture containing building, old, sitting, stone&#10;&#10;Description automatically generated">
            <a:extLst>
              <a:ext uri="{FF2B5EF4-FFF2-40B4-BE49-F238E27FC236}">
                <a16:creationId xmlns:a16="http://schemas.microsoft.com/office/drawing/2014/main" id="{70A7089B-E2B6-4BEE-BDFF-3E6D46D89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9932" y="3429000"/>
            <a:ext cx="5000625" cy="3343275"/>
          </a:xfrm>
          <a:prstGeom prst="rect">
            <a:avLst/>
          </a:prstGeom>
        </p:spPr>
      </p:pic>
      <p:sp>
        <p:nvSpPr>
          <p:cNvPr id="14" name="Oval 13">
            <a:extLst>
              <a:ext uri="{FF2B5EF4-FFF2-40B4-BE49-F238E27FC236}">
                <a16:creationId xmlns:a16="http://schemas.microsoft.com/office/drawing/2014/main" id="{A5016859-BCCB-4DE7-BDF6-4729D67F9CCB}"/>
              </a:ext>
            </a:extLst>
          </p:cNvPr>
          <p:cNvSpPr/>
          <p:nvPr/>
        </p:nvSpPr>
        <p:spPr>
          <a:xfrm>
            <a:off x="1520792" y="3253339"/>
            <a:ext cx="654517" cy="250258"/>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A6A67AF-113B-413C-B859-E6D477C3C73A}"/>
              </a:ext>
            </a:extLst>
          </p:cNvPr>
          <p:cNvSpPr/>
          <p:nvPr/>
        </p:nvSpPr>
        <p:spPr>
          <a:xfrm>
            <a:off x="1596190" y="2896794"/>
            <a:ext cx="654517" cy="250258"/>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A4171E0-718A-417B-BD29-93F5E7356F4F}"/>
              </a:ext>
            </a:extLst>
          </p:cNvPr>
          <p:cNvSpPr/>
          <p:nvPr/>
        </p:nvSpPr>
        <p:spPr>
          <a:xfrm>
            <a:off x="1037925" y="3609884"/>
            <a:ext cx="654517" cy="250258"/>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89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par>
                          <p:cTn id="8" fill="hold">
                            <p:stCondLst>
                              <p:cond delay="500"/>
                            </p:stCondLst>
                            <p:childTnLst>
                              <p:par>
                                <p:cTn id="9" presetID="21"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8)">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6" dur="500"/>
                                        <p:tgtEl>
                                          <p:spTgt spid="8">
                                            <p:txEl>
                                              <p:pRg st="1" end="1"/>
                                            </p:txEl>
                                          </p:spTgt>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randombar(horizontal)">
                                      <p:cBhvr>
                                        <p:cTn id="25" dur="500"/>
                                        <p:tgtEl>
                                          <p:spTgt spid="8">
                                            <p:txEl>
                                              <p:pRg st="2" end="2"/>
                                            </p:txEl>
                                          </p:spTgt>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heel(1)">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4" dur="500"/>
                                        <p:tgtEl>
                                          <p:spTgt spid="8">
                                            <p:txEl>
                                              <p:pRg st="3" end="3"/>
                                            </p:txEl>
                                          </p:spTgt>
                                        </p:tgtEl>
                                      </p:cBhvr>
                                    </p:animEffect>
                                  </p:childTnLst>
                                </p:cTn>
                              </p:par>
                            </p:childTnLst>
                          </p:cTn>
                        </p:par>
                        <p:par>
                          <p:cTn id="35" fill="hold">
                            <p:stCondLst>
                              <p:cond delay="500"/>
                            </p:stCondLst>
                            <p:childTnLst>
                              <p:par>
                                <p:cTn id="36" presetID="21" presetClass="entr" presetSubtype="1"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7D82766-91CD-48DE-8640-A0ADD6994F4C}"/>
              </a:ext>
            </a:extLst>
          </p:cNvPr>
          <p:cNvSpPr>
            <a:spLocks noGrp="1" noChangeArrowheads="1"/>
          </p:cNvSpPr>
          <p:nvPr>
            <p:ph type="title"/>
          </p:nvPr>
        </p:nvSpPr>
        <p:spPr>
          <a:xfrm>
            <a:off x="1537252" y="190500"/>
            <a:ext cx="10363200" cy="1143000"/>
          </a:xfrm>
        </p:spPr>
        <p:txBody>
          <a:bodyPr/>
          <a:lstStyle/>
          <a:p>
            <a:r>
              <a:rPr lang="en-US" altLang="en-US" dirty="0"/>
              <a:t>Scorecard on Israel</a:t>
            </a:r>
          </a:p>
        </p:txBody>
      </p:sp>
      <p:sp>
        <p:nvSpPr>
          <p:cNvPr id="86019" name="Rectangle 3">
            <a:extLst>
              <a:ext uri="{FF2B5EF4-FFF2-40B4-BE49-F238E27FC236}">
                <a16:creationId xmlns:a16="http://schemas.microsoft.com/office/drawing/2014/main" id="{7270DB9C-5475-41CE-B279-9F03B7C6B4D1}"/>
              </a:ext>
            </a:extLst>
          </p:cNvPr>
          <p:cNvSpPr>
            <a:spLocks noGrp="1" noChangeArrowheads="1"/>
          </p:cNvSpPr>
          <p:nvPr>
            <p:ph type="body" sz="half" idx="1"/>
          </p:nvPr>
        </p:nvSpPr>
        <p:spPr>
          <a:xfrm>
            <a:off x="457200" y="1371600"/>
            <a:ext cx="6685722" cy="4114800"/>
          </a:xfrm>
        </p:spPr>
        <p:txBody>
          <a:bodyPr>
            <a:noAutofit/>
          </a:bodyPr>
          <a:lstStyle/>
          <a:p>
            <a:pPr>
              <a:lnSpc>
                <a:spcPct val="90000"/>
              </a:lnSpc>
            </a:pPr>
            <a:r>
              <a:rPr lang="en-US" altLang="en-US" sz="3200" dirty="0"/>
              <a:t>Founded in Jeroboam I</a:t>
            </a:r>
            <a:r>
              <a:rPr lang="en-US" altLang="en-US" sz="3200" dirty="0">
                <a:latin typeface="Times New Roman" panose="02020603050405020304" pitchFamily="18" charset="0"/>
              </a:rPr>
              <a:t>’</a:t>
            </a:r>
            <a:r>
              <a:rPr lang="en-US" altLang="en-US" sz="3200" dirty="0"/>
              <a:t>s revolution ca. 933 B.C.</a:t>
            </a:r>
          </a:p>
          <a:p>
            <a:pPr>
              <a:lnSpc>
                <a:spcPct val="90000"/>
              </a:lnSpc>
            </a:pPr>
            <a:r>
              <a:rPr lang="en-US" altLang="en-US" sz="3200" dirty="0"/>
              <a:t>Oppressed by Syria from 814 B.C. until mid-8</a:t>
            </a:r>
            <a:r>
              <a:rPr lang="en-US" altLang="en-US" sz="3200" baseline="30000" dirty="0"/>
              <a:t>th</a:t>
            </a:r>
            <a:r>
              <a:rPr lang="en-US" altLang="en-US" sz="3200" dirty="0"/>
              <a:t> century B.C. under Jeroboam II</a:t>
            </a:r>
          </a:p>
          <a:p>
            <a:pPr>
              <a:lnSpc>
                <a:spcPct val="90000"/>
              </a:lnSpc>
            </a:pPr>
            <a:r>
              <a:rPr lang="en-US" altLang="en-US" sz="3200" dirty="0"/>
              <a:t>Murderous royal conspiracies until 734 B.C.</a:t>
            </a:r>
          </a:p>
          <a:p>
            <a:pPr>
              <a:lnSpc>
                <a:spcPct val="90000"/>
              </a:lnSpc>
            </a:pPr>
            <a:r>
              <a:rPr lang="en-US" altLang="en-US" sz="3200" dirty="0"/>
              <a:t>Assyria deported residents of Gilead, Galilee and Naphtali in 734 B.C.</a:t>
            </a:r>
          </a:p>
          <a:p>
            <a:pPr>
              <a:lnSpc>
                <a:spcPct val="90000"/>
              </a:lnSpc>
            </a:pPr>
            <a:r>
              <a:rPr lang="en-US" altLang="en-US" sz="3200" dirty="0"/>
              <a:t>Samaria fell in 722-721 B.C.</a:t>
            </a:r>
          </a:p>
        </p:txBody>
      </p:sp>
      <p:pic>
        <p:nvPicPr>
          <p:cNvPr id="86021" name="Picture 5">
            <a:extLst>
              <a:ext uri="{FF2B5EF4-FFF2-40B4-BE49-F238E27FC236}">
                <a16:creationId xmlns:a16="http://schemas.microsoft.com/office/drawing/2014/main" id="{3FB0DAAA-AF4A-4B5F-B83C-5E5C9CF3A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852" y="1070113"/>
            <a:ext cx="3835768" cy="517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6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 calcmode="lin" valueType="num">
                                      <p:cBhvr additive="base">
                                        <p:cTn id="31"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DFA5E9F-54EE-4BE9-BA45-34D446448664}"/>
              </a:ext>
            </a:extLst>
          </p:cNvPr>
          <p:cNvSpPr>
            <a:spLocks noGrp="1" noChangeArrowheads="1"/>
          </p:cNvSpPr>
          <p:nvPr>
            <p:ph type="title"/>
          </p:nvPr>
        </p:nvSpPr>
        <p:spPr>
          <a:xfrm>
            <a:off x="512158" y="122583"/>
            <a:ext cx="10363200" cy="1143000"/>
          </a:xfrm>
        </p:spPr>
        <p:txBody>
          <a:bodyPr/>
          <a:lstStyle/>
          <a:p>
            <a:r>
              <a:rPr lang="en-US" altLang="en-US" dirty="0"/>
              <a:t>Scorecard on Judah</a:t>
            </a:r>
          </a:p>
        </p:txBody>
      </p:sp>
      <p:sp>
        <p:nvSpPr>
          <p:cNvPr id="87044" name="Rectangle 4">
            <a:extLst>
              <a:ext uri="{FF2B5EF4-FFF2-40B4-BE49-F238E27FC236}">
                <a16:creationId xmlns:a16="http://schemas.microsoft.com/office/drawing/2014/main" id="{4F9FA993-A69D-4762-A324-CCCE82B337D4}"/>
              </a:ext>
            </a:extLst>
          </p:cNvPr>
          <p:cNvSpPr>
            <a:spLocks noGrp="1" noChangeArrowheads="1"/>
          </p:cNvSpPr>
          <p:nvPr>
            <p:ph type="body" sz="half" idx="2"/>
          </p:nvPr>
        </p:nvSpPr>
        <p:spPr>
          <a:xfrm>
            <a:off x="4452730" y="1265583"/>
            <a:ext cx="7613374" cy="4114800"/>
          </a:xfrm>
        </p:spPr>
        <p:txBody>
          <a:bodyPr>
            <a:noAutofit/>
          </a:bodyPr>
          <a:lstStyle/>
          <a:p>
            <a:pPr>
              <a:lnSpc>
                <a:spcPct val="90000"/>
              </a:lnSpc>
            </a:pPr>
            <a:r>
              <a:rPr lang="en-US" altLang="en-US" sz="3200" dirty="0"/>
              <a:t>Lost Israel under Rehoboam 933 B.C.</a:t>
            </a:r>
          </a:p>
          <a:p>
            <a:pPr>
              <a:lnSpc>
                <a:spcPct val="90000"/>
              </a:lnSpc>
            </a:pPr>
            <a:r>
              <a:rPr lang="en-US" altLang="en-US" sz="3200" dirty="0"/>
              <a:t>Peace with Israel from 875 B.C. until turn of 8</a:t>
            </a:r>
            <a:r>
              <a:rPr lang="en-US" altLang="en-US" sz="3200" baseline="30000" dirty="0"/>
              <a:t>th</a:t>
            </a:r>
            <a:r>
              <a:rPr lang="en-US" altLang="en-US" sz="3200" dirty="0"/>
              <a:t> century when Jehoash attacked Jerusalem</a:t>
            </a:r>
          </a:p>
          <a:p>
            <a:pPr>
              <a:lnSpc>
                <a:spcPct val="90000"/>
              </a:lnSpc>
            </a:pPr>
            <a:r>
              <a:rPr lang="en-US" altLang="en-US" sz="3200" dirty="0"/>
              <a:t>Uzziah extended borders</a:t>
            </a:r>
          </a:p>
          <a:p>
            <a:pPr>
              <a:lnSpc>
                <a:spcPct val="90000"/>
              </a:lnSpc>
            </a:pPr>
            <a:r>
              <a:rPr lang="en-US" altLang="en-US" sz="3200" dirty="0"/>
              <a:t>Ahaz paid tribute to Tiglath-</a:t>
            </a:r>
            <a:r>
              <a:rPr lang="en-US" altLang="en-US" sz="3200" dirty="0" err="1"/>
              <a:t>pileser</a:t>
            </a:r>
            <a:r>
              <a:rPr lang="en-US" altLang="en-US" sz="3200" dirty="0"/>
              <a:t> III of Assyria in 734 B.C.</a:t>
            </a:r>
          </a:p>
          <a:p>
            <a:pPr>
              <a:lnSpc>
                <a:spcPct val="90000"/>
              </a:lnSpc>
            </a:pPr>
            <a:r>
              <a:rPr lang="en-US" altLang="en-US" sz="3200" dirty="0"/>
              <a:t>Jerusalem conquered circa 597 B.C. by Chaldeans</a:t>
            </a:r>
          </a:p>
        </p:txBody>
      </p:sp>
      <p:pic>
        <p:nvPicPr>
          <p:cNvPr id="87045" name="Picture 5">
            <a:extLst>
              <a:ext uri="{FF2B5EF4-FFF2-40B4-BE49-F238E27FC236}">
                <a16:creationId xmlns:a16="http://schemas.microsoft.com/office/drawing/2014/main" id="{49E9B781-F641-44DB-B278-80421EAA9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58" y="1265583"/>
            <a:ext cx="3692093" cy="4984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39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 calcmode="lin" valueType="num">
                                      <p:cBhvr additive="base">
                                        <p:cTn id="7" dur="500" fill="hold"/>
                                        <p:tgtEl>
                                          <p:spTgt spid="870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7044">
                                            <p:txEl>
                                              <p:pRg st="1" end="1"/>
                                            </p:txEl>
                                          </p:spTgt>
                                        </p:tgtEl>
                                        <p:attrNameLst>
                                          <p:attrName>style.visibility</p:attrName>
                                        </p:attrNameLst>
                                      </p:cBhvr>
                                      <p:to>
                                        <p:strVal val="visible"/>
                                      </p:to>
                                    </p:set>
                                    <p:anim calcmode="lin" valueType="num">
                                      <p:cBhvr additive="base">
                                        <p:cTn id="13" dur="500" fill="hold"/>
                                        <p:tgtEl>
                                          <p:spTgt spid="870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7044">
                                            <p:txEl>
                                              <p:pRg st="2" end="2"/>
                                            </p:txEl>
                                          </p:spTgt>
                                        </p:tgtEl>
                                        <p:attrNameLst>
                                          <p:attrName>style.visibility</p:attrName>
                                        </p:attrNameLst>
                                      </p:cBhvr>
                                      <p:to>
                                        <p:strVal val="visible"/>
                                      </p:to>
                                    </p:set>
                                    <p:anim calcmode="lin" valueType="num">
                                      <p:cBhvr additive="base">
                                        <p:cTn id="19" dur="500" fill="hold"/>
                                        <p:tgtEl>
                                          <p:spTgt spid="8704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7044">
                                            <p:txEl>
                                              <p:pRg st="3" end="3"/>
                                            </p:txEl>
                                          </p:spTgt>
                                        </p:tgtEl>
                                        <p:attrNameLst>
                                          <p:attrName>style.visibility</p:attrName>
                                        </p:attrNameLst>
                                      </p:cBhvr>
                                      <p:to>
                                        <p:strVal val="visible"/>
                                      </p:to>
                                    </p:set>
                                    <p:anim calcmode="lin" valueType="num">
                                      <p:cBhvr additive="base">
                                        <p:cTn id="25" dur="500" fill="hold"/>
                                        <p:tgtEl>
                                          <p:spTgt spid="8704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7044">
                                            <p:txEl>
                                              <p:pRg st="4" end="4"/>
                                            </p:txEl>
                                          </p:spTgt>
                                        </p:tgtEl>
                                        <p:attrNameLst>
                                          <p:attrName>style.visibility</p:attrName>
                                        </p:attrNameLst>
                                      </p:cBhvr>
                                      <p:to>
                                        <p:strVal val="visible"/>
                                      </p:to>
                                    </p:set>
                                    <p:anim calcmode="lin" valueType="num">
                                      <p:cBhvr additive="base">
                                        <p:cTn id="31" dur="500" fill="hold"/>
                                        <p:tgtEl>
                                          <p:spTgt spid="8704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75A94ABE-F580-4B8D-80B8-E9EDCAF87A94}"/>
              </a:ext>
            </a:extLst>
          </p:cNvPr>
          <p:cNvSpPr>
            <a:spLocks noGrp="1" noChangeArrowheads="1"/>
          </p:cNvSpPr>
          <p:nvPr>
            <p:ph type="title"/>
          </p:nvPr>
        </p:nvSpPr>
        <p:spPr/>
        <p:txBody>
          <a:bodyPr/>
          <a:lstStyle/>
          <a:p>
            <a:r>
              <a:rPr lang="en-US" altLang="en-US"/>
              <a:t>Other Players</a:t>
            </a:r>
          </a:p>
        </p:txBody>
      </p:sp>
      <p:sp>
        <p:nvSpPr>
          <p:cNvPr id="88067" name="Rectangle 3">
            <a:extLst>
              <a:ext uri="{FF2B5EF4-FFF2-40B4-BE49-F238E27FC236}">
                <a16:creationId xmlns:a16="http://schemas.microsoft.com/office/drawing/2014/main" id="{D478BD25-FDFE-4B5F-8C48-1A6912A6B1D2}"/>
              </a:ext>
            </a:extLst>
          </p:cNvPr>
          <p:cNvSpPr>
            <a:spLocks noGrp="1" noChangeArrowheads="1"/>
          </p:cNvSpPr>
          <p:nvPr>
            <p:ph type="body" idx="1"/>
          </p:nvPr>
        </p:nvSpPr>
        <p:spPr/>
        <p:txBody>
          <a:bodyPr>
            <a:noAutofit/>
          </a:bodyPr>
          <a:lstStyle/>
          <a:p>
            <a:r>
              <a:rPr lang="en-US" altLang="en-US" sz="4400" dirty="0"/>
              <a:t>Syria not a player after mid-8</a:t>
            </a:r>
            <a:r>
              <a:rPr lang="en-US" altLang="en-US" sz="4400" baseline="30000" dirty="0"/>
              <a:t>th</a:t>
            </a:r>
            <a:r>
              <a:rPr lang="en-US" altLang="en-US" sz="4400" dirty="0"/>
              <a:t> century</a:t>
            </a:r>
          </a:p>
          <a:p>
            <a:r>
              <a:rPr lang="en-US" altLang="en-US" sz="4400" dirty="0"/>
              <a:t>Philistia not a player after mid-8</a:t>
            </a:r>
            <a:r>
              <a:rPr lang="en-US" altLang="en-US" sz="4400" baseline="30000" dirty="0"/>
              <a:t>th</a:t>
            </a:r>
            <a:r>
              <a:rPr lang="en-US" altLang="en-US" sz="4400" dirty="0"/>
              <a:t> c.</a:t>
            </a:r>
          </a:p>
          <a:p>
            <a:r>
              <a:rPr lang="en-US" altLang="en-US" sz="4400" dirty="0"/>
              <a:t>Phoenicia reduced to tributary status after Assyrian rise to power</a:t>
            </a:r>
          </a:p>
          <a:p>
            <a:r>
              <a:rPr lang="en-US" altLang="en-US" sz="4400" dirty="0"/>
              <a:t>Edom reduced in power/influence, but managed to betray Judah during the fall of Jerusalem</a:t>
            </a:r>
          </a:p>
        </p:txBody>
      </p:sp>
    </p:spTree>
    <p:extLst>
      <p:ext uri="{BB962C8B-B14F-4D97-AF65-F5344CB8AC3E}">
        <p14:creationId xmlns:p14="http://schemas.microsoft.com/office/powerpoint/2010/main" val="1570039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300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lion_roar.wav"/>
                                        </p:tgtEl>
                                      </p:cMediaNode>
                                    </p:audio>
                                  </p:subTnLst>
                                </p:cTn>
                              </p:par>
                            </p:childTnLst>
                          </p:cTn>
                        </p:par>
                        <p:par>
                          <p:cTn id="8" fill="hold" nodeType="afterGroup">
                            <p:stCondLst>
                              <p:cond delay="3500"/>
                            </p:stCondLst>
                            <p:childTnLst>
                              <p:par>
                                <p:cTn id="9" presetID="3" presetClass="entr" presetSubtype="10" fill="hold" grpId="0" nodeType="afterEffect">
                                  <p:stCondLst>
                                    <p:cond delay="3000"/>
                                  </p:stCondLst>
                                  <p:childTnLst>
                                    <p:set>
                                      <p:cBhvr>
                                        <p:cTn id="10" dur="1" fill="hold">
                                          <p:stCondLst>
                                            <p:cond delay="0"/>
                                          </p:stCondLst>
                                        </p:cTn>
                                        <p:tgtEl>
                                          <p:spTgt spid="88067">
                                            <p:txEl>
                                              <p:pRg st="1" end="1"/>
                                            </p:txEl>
                                          </p:spTgt>
                                        </p:tgtEl>
                                        <p:attrNameLst>
                                          <p:attrName>style.visibility</p:attrName>
                                        </p:attrNameLst>
                                      </p:cBhvr>
                                      <p:to>
                                        <p:strVal val="visible"/>
                                      </p:to>
                                    </p:set>
                                    <p:animEffect transition="in" filter="blinds(horizontal)">
                                      <p:cBhvr>
                                        <p:cTn id="11" dur="500"/>
                                        <p:tgtEl>
                                          <p:spTgt spid="88067">
                                            <p:txEl>
                                              <p:pRg st="1" end="1"/>
                                            </p:txEl>
                                          </p:spTgt>
                                        </p:tgtEl>
                                      </p:cBhvr>
                                    </p:animEffect>
                                  </p:childTnLst>
                                  <p:subTnLst>
                                    <p:audio>
                                      <p:cMediaNode>
                                        <p:cTn display="0" masterRel="sameClick">
                                          <p:stCondLst>
                                            <p:cond evt="begin" delay="0">
                                              <p:tn val="9"/>
                                            </p:cond>
                                          </p:stCondLst>
                                          <p:endCondLst>
                                            <p:cond evt="onStopAudio" delay="0">
                                              <p:tgtEl>
                                                <p:sldTgt/>
                                              </p:tgtEl>
                                            </p:cond>
                                          </p:endCondLst>
                                        </p:cTn>
                                        <p:tgtEl>
                                          <p:sndTgt r:embed="rId2" name="lion_roar.wav"/>
                                        </p:tgtEl>
                                      </p:cMediaNode>
                                    </p:audio>
                                  </p:subTnLst>
                                </p:cTn>
                              </p:par>
                            </p:childTnLst>
                          </p:cTn>
                        </p:par>
                        <p:par>
                          <p:cTn id="12" fill="hold" nodeType="afterGroup">
                            <p:stCondLst>
                              <p:cond delay="7000"/>
                            </p:stCondLst>
                            <p:childTnLst>
                              <p:par>
                                <p:cTn id="13" presetID="3" presetClass="entr" presetSubtype="10" fill="hold" grpId="0" nodeType="afterEffect">
                                  <p:stCondLst>
                                    <p:cond delay="3000"/>
                                  </p:stCondLst>
                                  <p:childTnLst>
                                    <p:set>
                                      <p:cBhvr>
                                        <p:cTn id="14" dur="1" fill="hold">
                                          <p:stCondLst>
                                            <p:cond delay="0"/>
                                          </p:stCondLst>
                                        </p:cTn>
                                        <p:tgtEl>
                                          <p:spTgt spid="88067">
                                            <p:txEl>
                                              <p:pRg st="2" end="2"/>
                                            </p:txEl>
                                          </p:spTgt>
                                        </p:tgtEl>
                                        <p:attrNameLst>
                                          <p:attrName>style.visibility</p:attrName>
                                        </p:attrNameLst>
                                      </p:cBhvr>
                                      <p:to>
                                        <p:strVal val="visible"/>
                                      </p:to>
                                    </p:set>
                                    <p:animEffect transition="in" filter="blinds(horizontal)">
                                      <p:cBhvr>
                                        <p:cTn id="15" dur="500"/>
                                        <p:tgtEl>
                                          <p:spTgt spid="88067">
                                            <p:txEl>
                                              <p:pRg st="2" end="2"/>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2" name="lion_roar.wav"/>
                                        </p:tgtEl>
                                      </p:cMediaNode>
                                    </p:audio>
                                  </p:subTnLst>
                                </p:cTn>
                              </p:par>
                            </p:childTnLst>
                          </p:cTn>
                        </p:par>
                        <p:par>
                          <p:cTn id="16" fill="hold" nodeType="afterGroup">
                            <p:stCondLst>
                              <p:cond delay="10500"/>
                            </p:stCondLst>
                            <p:childTnLst>
                              <p:par>
                                <p:cTn id="17" presetID="3" presetClass="entr" presetSubtype="10" fill="hold" grpId="0" nodeType="afterEffect">
                                  <p:stCondLst>
                                    <p:cond delay="3000"/>
                                  </p:stCondLst>
                                  <p:childTnLst>
                                    <p:set>
                                      <p:cBhvr>
                                        <p:cTn id="18" dur="1" fill="hold">
                                          <p:stCondLst>
                                            <p:cond delay="0"/>
                                          </p:stCondLst>
                                        </p:cTn>
                                        <p:tgtEl>
                                          <p:spTgt spid="88067">
                                            <p:txEl>
                                              <p:pRg st="3" end="3"/>
                                            </p:txEl>
                                          </p:spTgt>
                                        </p:tgtEl>
                                        <p:attrNameLst>
                                          <p:attrName>style.visibility</p:attrName>
                                        </p:attrNameLst>
                                      </p:cBhvr>
                                      <p:to>
                                        <p:strVal val="visible"/>
                                      </p:to>
                                    </p:set>
                                    <p:animEffect transition="in" filter="blinds(horizontal)">
                                      <p:cBhvr>
                                        <p:cTn id="19" dur="500"/>
                                        <p:tgtEl>
                                          <p:spTgt spid="88067">
                                            <p:txEl>
                                              <p:pRg st="3" end="3"/>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lion_roa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advAuto="3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C:\Documents and Settings\user\My Documents\My Pictures\jar3.bmp">
            <a:extLst>
              <a:ext uri="{FF2B5EF4-FFF2-40B4-BE49-F238E27FC236}">
                <a16:creationId xmlns:a16="http://schemas.microsoft.com/office/drawing/2014/main" id="{5131E4BA-99B2-497D-B363-80A8F3312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1" y="609600"/>
            <a:ext cx="39020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7">
            <a:extLst>
              <a:ext uri="{FF2B5EF4-FFF2-40B4-BE49-F238E27FC236}">
                <a16:creationId xmlns:a16="http://schemas.microsoft.com/office/drawing/2014/main" id="{E9FBF589-312E-4FFC-BBCB-A07D7D7A37BC}"/>
              </a:ext>
            </a:extLst>
          </p:cNvPr>
          <p:cNvSpPr txBox="1">
            <a:spLocks noChangeArrowheads="1"/>
          </p:cNvSpPr>
          <p:nvPr/>
        </p:nvSpPr>
        <p:spPr bwMode="auto">
          <a:xfrm>
            <a:off x="106764" y="186660"/>
            <a:ext cx="56844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US" altLang="en-US" sz="4000" dirty="0">
                <a:solidFill>
                  <a:schemeClr val="hlink"/>
                </a:solidFill>
              </a:rPr>
              <a:t>Simple Outline of Amos</a:t>
            </a:r>
          </a:p>
        </p:txBody>
      </p:sp>
      <p:sp>
        <p:nvSpPr>
          <p:cNvPr id="27656" name="Text Box 8">
            <a:extLst>
              <a:ext uri="{FF2B5EF4-FFF2-40B4-BE49-F238E27FC236}">
                <a16:creationId xmlns:a16="http://schemas.microsoft.com/office/drawing/2014/main" id="{1059A439-D4DA-464F-B40E-8D8459704DB4}"/>
              </a:ext>
            </a:extLst>
          </p:cNvPr>
          <p:cNvSpPr txBox="1">
            <a:spLocks noChangeArrowheads="1"/>
          </p:cNvSpPr>
          <p:nvPr/>
        </p:nvSpPr>
        <p:spPr bwMode="auto">
          <a:xfrm>
            <a:off x="2971801" y="5638801"/>
            <a:ext cx="274626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US" altLang="en-US"/>
              <a:t>Solid Bottom or</a:t>
            </a:r>
            <a:br>
              <a:rPr lang="en-US" altLang="en-US"/>
            </a:br>
            <a:r>
              <a:rPr lang="en-US" altLang="en-US"/>
              <a:t>            Foundation</a:t>
            </a:r>
          </a:p>
        </p:txBody>
      </p:sp>
      <p:sp>
        <p:nvSpPr>
          <p:cNvPr id="27657" name="Line 9">
            <a:extLst>
              <a:ext uri="{FF2B5EF4-FFF2-40B4-BE49-F238E27FC236}">
                <a16:creationId xmlns:a16="http://schemas.microsoft.com/office/drawing/2014/main" id="{CAB9F6A3-A63C-40E6-A6A0-CDECE8D6201B}"/>
              </a:ext>
            </a:extLst>
          </p:cNvPr>
          <p:cNvSpPr>
            <a:spLocks noChangeShapeType="1"/>
          </p:cNvSpPr>
          <p:nvPr/>
        </p:nvSpPr>
        <p:spPr bwMode="auto">
          <a:xfrm>
            <a:off x="5334000" y="5867400"/>
            <a:ext cx="1447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58" name="Text Box 10">
            <a:extLst>
              <a:ext uri="{FF2B5EF4-FFF2-40B4-BE49-F238E27FC236}">
                <a16:creationId xmlns:a16="http://schemas.microsoft.com/office/drawing/2014/main" id="{A0005831-19E7-43DF-8338-CF6AEA1FC3BE}"/>
              </a:ext>
            </a:extLst>
          </p:cNvPr>
          <p:cNvSpPr txBox="1">
            <a:spLocks noChangeArrowheads="1"/>
          </p:cNvSpPr>
          <p:nvPr/>
        </p:nvSpPr>
        <p:spPr bwMode="auto">
          <a:xfrm>
            <a:off x="6248401" y="5638801"/>
            <a:ext cx="3216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dirty="0">
                <a:solidFill>
                  <a:schemeClr val="bg1"/>
                </a:solidFill>
              </a:rPr>
              <a:t>Word of Hope</a:t>
            </a:r>
            <a:br>
              <a:rPr lang="en-US" altLang="en-US" dirty="0">
                <a:solidFill>
                  <a:schemeClr val="bg1"/>
                </a:solidFill>
              </a:rPr>
            </a:br>
            <a:r>
              <a:rPr lang="en-US" altLang="en-US" dirty="0">
                <a:solidFill>
                  <a:schemeClr val="bg1"/>
                </a:solidFill>
              </a:rPr>
              <a:t> </a:t>
            </a:r>
            <a:r>
              <a:rPr lang="en-US" altLang="en-US" sz="1600" dirty="0">
                <a:solidFill>
                  <a:schemeClr val="bg1"/>
                </a:solidFill>
              </a:rPr>
              <a:t>Amos 9:8c-15</a:t>
            </a:r>
          </a:p>
        </p:txBody>
      </p:sp>
      <p:sp>
        <p:nvSpPr>
          <p:cNvPr id="27659" name="Text Box 11">
            <a:extLst>
              <a:ext uri="{FF2B5EF4-FFF2-40B4-BE49-F238E27FC236}">
                <a16:creationId xmlns:a16="http://schemas.microsoft.com/office/drawing/2014/main" id="{338DA2A1-48F1-48C3-B8E8-CE7738E32C65}"/>
              </a:ext>
            </a:extLst>
          </p:cNvPr>
          <p:cNvSpPr txBox="1">
            <a:spLocks noChangeArrowheads="1"/>
          </p:cNvSpPr>
          <p:nvPr/>
        </p:nvSpPr>
        <p:spPr bwMode="auto">
          <a:xfrm>
            <a:off x="2971801" y="1676400"/>
            <a:ext cx="211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US" altLang="en-US"/>
              <a:t>Sealed Tightly</a:t>
            </a:r>
          </a:p>
        </p:txBody>
      </p:sp>
      <p:sp>
        <p:nvSpPr>
          <p:cNvPr id="27660" name="Text Box 12">
            <a:extLst>
              <a:ext uri="{FF2B5EF4-FFF2-40B4-BE49-F238E27FC236}">
                <a16:creationId xmlns:a16="http://schemas.microsoft.com/office/drawing/2014/main" id="{8C1FAD5D-8286-4746-B126-BA6CE610DF68}"/>
              </a:ext>
            </a:extLst>
          </p:cNvPr>
          <p:cNvSpPr txBox="1">
            <a:spLocks noChangeArrowheads="1"/>
          </p:cNvSpPr>
          <p:nvPr/>
        </p:nvSpPr>
        <p:spPr bwMode="auto">
          <a:xfrm>
            <a:off x="6781800" y="762001"/>
            <a:ext cx="2135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dirty="0">
                <a:solidFill>
                  <a:schemeClr val="bg1">
                    <a:lumMod val="95000"/>
                    <a:lumOff val="5000"/>
                  </a:schemeClr>
                </a:solidFill>
              </a:rPr>
              <a:t>Superscription</a:t>
            </a:r>
          </a:p>
          <a:p>
            <a:pPr algn="ctr" eaLnBrk="1" hangingPunct="1"/>
            <a:r>
              <a:rPr lang="en-US" altLang="en-US" sz="1600" dirty="0">
                <a:solidFill>
                  <a:schemeClr val="bg1">
                    <a:lumMod val="95000"/>
                    <a:lumOff val="5000"/>
                  </a:schemeClr>
                </a:solidFill>
              </a:rPr>
              <a:t>Amos 1:1-2</a:t>
            </a:r>
          </a:p>
        </p:txBody>
      </p:sp>
      <p:sp>
        <p:nvSpPr>
          <p:cNvPr id="27661" name="Text Box 13">
            <a:extLst>
              <a:ext uri="{FF2B5EF4-FFF2-40B4-BE49-F238E27FC236}">
                <a16:creationId xmlns:a16="http://schemas.microsoft.com/office/drawing/2014/main" id="{B27DC079-5F47-478F-A8E1-002F1183A8AF}"/>
              </a:ext>
            </a:extLst>
          </p:cNvPr>
          <p:cNvSpPr txBox="1">
            <a:spLocks noChangeArrowheads="1"/>
          </p:cNvSpPr>
          <p:nvPr/>
        </p:nvSpPr>
        <p:spPr bwMode="auto">
          <a:xfrm>
            <a:off x="3048001" y="3200401"/>
            <a:ext cx="19960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eaLnBrk="1" hangingPunct="1"/>
            <a:r>
              <a:rPr lang="en-US" altLang="en-US"/>
              <a:t>Spiritual</a:t>
            </a:r>
            <a:br>
              <a:rPr lang="en-US" altLang="en-US"/>
            </a:br>
            <a:r>
              <a:rPr lang="en-US" altLang="en-US"/>
              <a:t>     Preserves</a:t>
            </a:r>
          </a:p>
        </p:txBody>
      </p:sp>
      <p:sp>
        <p:nvSpPr>
          <p:cNvPr id="27662" name="Line 14">
            <a:extLst>
              <a:ext uri="{FF2B5EF4-FFF2-40B4-BE49-F238E27FC236}">
                <a16:creationId xmlns:a16="http://schemas.microsoft.com/office/drawing/2014/main" id="{C728BA5A-1E37-4D05-8CAA-363543FC8CD0}"/>
              </a:ext>
            </a:extLst>
          </p:cNvPr>
          <p:cNvSpPr>
            <a:spLocks noChangeShapeType="1"/>
          </p:cNvSpPr>
          <p:nvPr/>
        </p:nvSpPr>
        <p:spPr bwMode="auto">
          <a:xfrm flipV="1">
            <a:off x="5105400" y="1143000"/>
            <a:ext cx="13716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63" name="Line 15">
            <a:extLst>
              <a:ext uri="{FF2B5EF4-FFF2-40B4-BE49-F238E27FC236}">
                <a16:creationId xmlns:a16="http://schemas.microsoft.com/office/drawing/2014/main" id="{1376D88F-0226-475B-864C-7212BDA70C9E}"/>
              </a:ext>
            </a:extLst>
          </p:cNvPr>
          <p:cNvSpPr>
            <a:spLocks noChangeShapeType="1"/>
          </p:cNvSpPr>
          <p:nvPr/>
        </p:nvSpPr>
        <p:spPr bwMode="auto">
          <a:xfrm flipV="1">
            <a:off x="4800600" y="2362200"/>
            <a:ext cx="1524000" cy="990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64" name="Text Box 16">
            <a:extLst>
              <a:ext uri="{FF2B5EF4-FFF2-40B4-BE49-F238E27FC236}">
                <a16:creationId xmlns:a16="http://schemas.microsoft.com/office/drawing/2014/main" id="{F1486D60-D037-4B06-8C39-A74CADDBEE10}"/>
              </a:ext>
            </a:extLst>
          </p:cNvPr>
          <p:cNvSpPr txBox="1">
            <a:spLocks noChangeArrowheads="1"/>
          </p:cNvSpPr>
          <p:nvPr/>
        </p:nvSpPr>
        <p:spPr bwMode="auto">
          <a:xfrm>
            <a:off x="6324600" y="2133601"/>
            <a:ext cx="30813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dirty="0">
                <a:solidFill>
                  <a:schemeClr val="bg1"/>
                </a:solidFill>
              </a:rPr>
              <a:t>Oracles vs. Everyone</a:t>
            </a:r>
          </a:p>
          <a:p>
            <a:pPr algn="ctr" eaLnBrk="1" hangingPunct="1"/>
            <a:r>
              <a:rPr lang="en-US" altLang="en-US" sz="1600" dirty="0">
                <a:solidFill>
                  <a:schemeClr val="bg1"/>
                </a:solidFill>
              </a:rPr>
              <a:t>Amos 1:3-2:16</a:t>
            </a:r>
          </a:p>
        </p:txBody>
      </p:sp>
      <p:sp>
        <p:nvSpPr>
          <p:cNvPr id="27665" name="Line 17">
            <a:extLst>
              <a:ext uri="{FF2B5EF4-FFF2-40B4-BE49-F238E27FC236}">
                <a16:creationId xmlns:a16="http://schemas.microsoft.com/office/drawing/2014/main" id="{457C6F56-E6FF-4334-9F31-0D2B965C33BA}"/>
              </a:ext>
            </a:extLst>
          </p:cNvPr>
          <p:cNvSpPr>
            <a:spLocks noChangeShapeType="1"/>
          </p:cNvSpPr>
          <p:nvPr/>
        </p:nvSpPr>
        <p:spPr bwMode="auto">
          <a:xfrm>
            <a:off x="5029200" y="3657600"/>
            <a:ext cx="15240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666" name="Text Box 18">
            <a:extLst>
              <a:ext uri="{FF2B5EF4-FFF2-40B4-BE49-F238E27FC236}">
                <a16:creationId xmlns:a16="http://schemas.microsoft.com/office/drawing/2014/main" id="{F9F38069-61F8-4EBA-8B01-40524A61044D}"/>
              </a:ext>
            </a:extLst>
          </p:cNvPr>
          <p:cNvSpPr txBox="1">
            <a:spLocks noChangeArrowheads="1"/>
          </p:cNvSpPr>
          <p:nvPr/>
        </p:nvSpPr>
        <p:spPr bwMode="auto">
          <a:xfrm>
            <a:off x="6705600" y="3429001"/>
            <a:ext cx="22685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dirty="0">
                <a:solidFill>
                  <a:schemeClr val="bg1"/>
                </a:solidFill>
              </a:rPr>
              <a:t>Sermons for All</a:t>
            </a:r>
          </a:p>
          <a:p>
            <a:pPr algn="ctr" eaLnBrk="1" hangingPunct="1"/>
            <a:r>
              <a:rPr lang="en-US" altLang="en-US" sz="1600" dirty="0">
                <a:solidFill>
                  <a:schemeClr val="bg1"/>
                </a:solidFill>
              </a:rPr>
              <a:t>Amos 3:1-6:14</a:t>
            </a:r>
          </a:p>
        </p:txBody>
      </p:sp>
      <p:sp>
        <p:nvSpPr>
          <p:cNvPr id="27667" name="Text Box 19">
            <a:extLst>
              <a:ext uri="{FF2B5EF4-FFF2-40B4-BE49-F238E27FC236}">
                <a16:creationId xmlns:a16="http://schemas.microsoft.com/office/drawing/2014/main" id="{E7443120-757D-408D-866F-59B2965D7B68}"/>
              </a:ext>
            </a:extLst>
          </p:cNvPr>
          <p:cNvSpPr txBox="1">
            <a:spLocks noChangeArrowheads="1"/>
          </p:cNvSpPr>
          <p:nvPr/>
        </p:nvSpPr>
        <p:spPr bwMode="auto">
          <a:xfrm>
            <a:off x="6781801" y="4572001"/>
            <a:ext cx="23733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cs typeface="Times New Roman" panose="02020603050405020304" pitchFamily="18" charset="0"/>
              </a:defRPr>
            </a:lvl1pPr>
            <a:lvl2pPr marL="742950" indent="-285750">
              <a:defRPr sz="2400">
                <a:solidFill>
                  <a:schemeClr val="tx1"/>
                </a:solidFill>
                <a:latin typeface="Arial" panose="020B0604020202020204" pitchFamily="34" charset="0"/>
                <a:cs typeface="Times New Roman" panose="02020603050405020304" pitchFamily="18" charset="0"/>
              </a:defRPr>
            </a:lvl2pPr>
            <a:lvl3pPr marL="1143000" indent="-228600">
              <a:defRPr sz="2400">
                <a:solidFill>
                  <a:schemeClr val="tx1"/>
                </a:solidFill>
                <a:latin typeface="Arial" panose="020B0604020202020204" pitchFamily="34" charset="0"/>
                <a:cs typeface="Times New Roman" panose="02020603050405020304" pitchFamily="18" charset="0"/>
              </a:defRPr>
            </a:lvl3pPr>
            <a:lvl4pPr marL="1600200" indent="-228600">
              <a:defRPr sz="2400">
                <a:solidFill>
                  <a:schemeClr val="tx1"/>
                </a:solidFill>
                <a:latin typeface="Arial" panose="020B0604020202020204" pitchFamily="34" charset="0"/>
                <a:cs typeface="Times New Roman" panose="02020603050405020304" pitchFamily="18" charset="0"/>
              </a:defRPr>
            </a:lvl4pPr>
            <a:lvl5pPr marL="2057400" indent="-228600">
              <a:defRPr sz="24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Times New Roman" panose="02020603050405020304" pitchFamily="18" charset="0"/>
              </a:defRPr>
            </a:lvl9pPr>
          </a:lstStyle>
          <a:p>
            <a:pPr algn="ctr" eaLnBrk="1" hangingPunct="1"/>
            <a:r>
              <a:rPr lang="en-US" altLang="en-US" dirty="0">
                <a:solidFill>
                  <a:schemeClr val="bg1"/>
                </a:solidFill>
              </a:rPr>
              <a:t>Defining Visions</a:t>
            </a:r>
          </a:p>
          <a:p>
            <a:pPr algn="ctr" eaLnBrk="1" hangingPunct="1"/>
            <a:r>
              <a:rPr lang="en-US" altLang="en-US" sz="1600" dirty="0">
                <a:solidFill>
                  <a:schemeClr val="bg1"/>
                </a:solidFill>
              </a:rPr>
              <a:t>Amos 7:1-9:8b</a:t>
            </a:r>
          </a:p>
        </p:txBody>
      </p:sp>
      <p:sp>
        <p:nvSpPr>
          <p:cNvPr id="27668" name="Line 20">
            <a:extLst>
              <a:ext uri="{FF2B5EF4-FFF2-40B4-BE49-F238E27FC236}">
                <a16:creationId xmlns:a16="http://schemas.microsoft.com/office/drawing/2014/main" id="{D2A3E81B-8427-425C-9491-9F3D27231842}"/>
              </a:ext>
            </a:extLst>
          </p:cNvPr>
          <p:cNvSpPr>
            <a:spLocks noChangeShapeType="1"/>
          </p:cNvSpPr>
          <p:nvPr/>
        </p:nvSpPr>
        <p:spPr bwMode="auto">
          <a:xfrm>
            <a:off x="4876800" y="4038600"/>
            <a:ext cx="1676400" cy="7620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Tree>
    <p:extLst>
      <p:ext uri="{BB962C8B-B14F-4D97-AF65-F5344CB8AC3E}">
        <p14:creationId xmlns:p14="http://schemas.microsoft.com/office/powerpoint/2010/main" val="77764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8" fill="hold" nodeType="clickEffect">
                                  <p:stCondLst>
                                    <p:cond delay="0"/>
                                  </p:stCondLst>
                                  <p:childTnLst>
                                    <p:set>
                                      <p:cBhvr>
                                        <p:cTn id="10" dur="1" fill="hold">
                                          <p:stCondLst>
                                            <p:cond delay="0"/>
                                          </p:stCondLst>
                                        </p:cTn>
                                        <p:tgtEl>
                                          <p:spTgt spid="27657"/>
                                        </p:tgtEl>
                                        <p:attrNameLst>
                                          <p:attrName>style.visibility</p:attrName>
                                        </p:attrNameLst>
                                      </p:cBhvr>
                                      <p:to>
                                        <p:strVal val="visible"/>
                                      </p:to>
                                    </p:set>
                                    <p:anim calcmode="lin" valueType="num">
                                      <p:cBhvr>
                                        <p:cTn id="11" dur="500" fill="hold"/>
                                        <p:tgtEl>
                                          <p:spTgt spid="27657"/>
                                        </p:tgtEl>
                                        <p:attrNameLst>
                                          <p:attrName>ppt_x</p:attrName>
                                        </p:attrNameLst>
                                      </p:cBhvr>
                                      <p:tavLst>
                                        <p:tav tm="0">
                                          <p:val>
                                            <p:strVal val="#ppt_x-#ppt_w/2"/>
                                          </p:val>
                                        </p:tav>
                                        <p:tav tm="100000">
                                          <p:val>
                                            <p:strVal val="#ppt_x"/>
                                          </p:val>
                                        </p:tav>
                                      </p:tavLst>
                                    </p:anim>
                                    <p:anim calcmode="lin" valueType="num">
                                      <p:cBhvr>
                                        <p:cTn id="12" dur="500" fill="hold"/>
                                        <p:tgtEl>
                                          <p:spTgt spid="27657"/>
                                        </p:tgtEl>
                                        <p:attrNameLst>
                                          <p:attrName>ppt_y</p:attrName>
                                        </p:attrNameLst>
                                      </p:cBhvr>
                                      <p:tavLst>
                                        <p:tav tm="0">
                                          <p:val>
                                            <p:strVal val="#ppt_y"/>
                                          </p:val>
                                        </p:tav>
                                        <p:tav tm="100000">
                                          <p:val>
                                            <p:strVal val="#ppt_y"/>
                                          </p:val>
                                        </p:tav>
                                      </p:tavLst>
                                    </p:anim>
                                    <p:anim calcmode="lin" valueType="num">
                                      <p:cBhvr>
                                        <p:cTn id="13" dur="500" fill="hold"/>
                                        <p:tgtEl>
                                          <p:spTgt spid="27657"/>
                                        </p:tgtEl>
                                        <p:attrNameLst>
                                          <p:attrName>ppt_w</p:attrName>
                                        </p:attrNameLst>
                                      </p:cBhvr>
                                      <p:tavLst>
                                        <p:tav tm="0">
                                          <p:val>
                                            <p:fltVal val="0"/>
                                          </p:val>
                                        </p:tav>
                                        <p:tav tm="100000">
                                          <p:val>
                                            <p:strVal val="#ppt_w"/>
                                          </p:val>
                                        </p:tav>
                                      </p:tavLst>
                                    </p:anim>
                                    <p:anim calcmode="lin" valueType="num">
                                      <p:cBhvr>
                                        <p:cTn id="14" dur="500" fill="hold"/>
                                        <p:tgtEl>
                                          <p:spTgt spid="27657"/>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7658"/>
                                        </p:tgtEl>
                                        <p:attrNameLst>
                                          <p:attrName>style.visibility</p:attrName>
                                        </p:attrNameLst>
                                      </p:cBhvr>
                                      <p:to>
                                        <p:strVal val="visible"/>
                                      </p:to>
                                    </p:set>
                                    <p:animEffect transition="in" filter="blinds(horizontal)">
                                      <p:cBhvr>
                                        <p:cTn id="19" dur="500"/>
                                        <p:tgtEl>
                                          <p:spTgt spid="276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766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1" fill="hold" nodeType="clickEffect">
                                  <p:stCondLst>
                                    <p:cond delay="0"/>
                                  </p:stCondLst>
                                  <p:childTnLst>
                                    <p:set>
                                      <p:cBhvr>
                                        <p:cTn id="27" dur="1" fill="hold">
                                          <p:stCondLst>
                                            <p:cond delay="0"/>
                                          </p:stCondLst>
                                        </p:cTn>
                                        <p:tgtEl>
                                          <p:spTgt spid="27668"/>
                                        </p:tgtEl>
                                        <p:attrNameLst>
                                          <p:attrName>style.visibility</p:attrName>
                                        </p:attrNameLst>
                                      </p:cBhvr>
                                      <p:to>
                                        <p:strVal val="visible"/>
                                      </p:to>
                                    </p:set>
                                    <p:anim calcmode="lin" valueType="num">
                                      <p:cBhvr>
                                        <p:cTn id="28" dur="500" fill="hold"/>
                                        <p:tgtEl>
                                          <p:spTgt spid="27668"/>
                                        </p:tgtEl>
                                        <p:attrNameLst>
                                          <p:attrName>ppt_x</p:attrName>
                                        </p:attrNameLst>
                                      </p:cBhvr>
                                      <p:tavLst>
                                        <p:tav tm="0">
                                          <p:val>
                                            <p:strVal val="#ppt_x"/>
                                          </p:val>
                                        </p:tav>
                                        <p:tav tm="100000">
                                          <p:val>
                                            <p:strVal val="#ppt_x"/>
                                          </p:val>
                                        </p:tav>
                                      </p:tavLst>
                                    </p:anim>
                                    <p:anim calcmode="lin" valueType="num">
                                      <p:cBhvr>
                                        <p:cTn id="29" dur="500" fill="hold"/>
                                        <p:tgtEl>
                                          <p:spTgt spid="27668"/>
                                        </p:tgtEl>
                                        <p:attrNameLst>
                                          <p:attrName>ppt_y</p:attrName>
                                        </p:attrNameLst>
                                      </p:cBhvr>
                                      <p:tavLst>
                                        <p:tav tm="0">
                                          <p:val>
                                            <p:strVal val="#ppt_y-#ppt_h/2"/>
                                          </p:val>
                                        </p:tav>
                                        <p:tav tm="100000">
                                          <p:val>
                                            <p:strVal val="#ppt_y"/>
                                          </p:val>
                                        </p:tav>
                                      </p:tavLst>
                                    </p:anim>
                                    <p:anim calcmode="lin" valueType="num">
                                      <p:cBhvr>
                                        <p:cTn id="30" dur="500" fill="hold"/>
                                        <p:tgtEl>
                                          <p:spTgt spid="27668"/>
                                        </p:tgtEl>
                                        <p:attrNameLst>
                                          <p:attrName>ppt_w</p:attrName>
                                        </p:attrNameLst>
                                      </p:cBhvr>
                                      <p:tavLst>
                                        <p:tav tm="0">
                                          <p:val>
                                            <p:strVal val="#ppt_w"/>
                                          </p:val>
                                        </p:tav>
                                        <p:tav tm="100000">
                                          <p:val>
                                            <p:strVal val="#ppt_w"/>
                                          </p:val>
                                        </p:tav>
                                      </p:tavLst>
                                    </p:anim>
                                    <p:anim calcmode="lin" valueType="num">
                                      <p:cBhvr>
                                        <p:cTn id="31" dur="500" fill="hold"/>
                                        <p:tgtEl>
                                          <p:spTgt spid="27668"/>
                                        </p:tgtEl>
                                        <p:attrNameLst>
                                          <p:attrName>ppt_h</p:attrName>
                                        </p:attrNameLst>
                                      </p:cBhvr>
                                      <p:tavLst>
                                        <p:tav tm="0">
                                          <p:val>
                                            <p:fltVal val="0"/>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7667"/>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8" fill="hold" nodeType="clickEffect">
                                  <p:stCondLst>
                                    <p:cond delay="0"/>
                                  </p:stCondLst>
                                  <p:childTnLst>
                                    <p:set>
                                      <p:cBhvr>
                                        <p:cTn id="39" dur="1" fill="hold">
                                          <p:stCondLst>
                                            <p:cond delay="0"/>
                                          </p:stCondLst>
                                        </p:cTn>
                                        <p:tgtEl>
                                          <p:spTgt spid="27665"/>
                                        </p:tgtEl>
                                        <p:attrNameLst>
                                          <p:attrName>style.visibility</p:attrName>
                                        </p:attrNameLst>
                                      </p:cBhvr>
                                      <p:to>
                                        <p:strVal val="visible"/>
                                      </p:to>
                                    </p:set>
                                    <p:anim calcmode="lin" valueType="num">
                                      <p:cBhvr>
                                        <p:cTn id="40" dur="500" fill="hold"/>
                                        <p:tgtEl>
                                          <p:spTgt spid="27665"/>
                                        </p:tgtEl>
                                        <p:attrNameLst>
                                          <p:attrName>ppt_x</p:attrName>
                                        </p:attrNameLst>
                                      </p:cBhvr>
                                      <p:tavLst>
                                        <p:tav tm="0">
                                          <p:val>
                                            <p:strVal val="#ppt_x-#ppt_w/2"/>
                                          </p:val>
                                        </p:tav>
                                        <p:tav tm="100000">
                                          <p:val>
                                            <p:strVal val="#ppt_x"/>
                                          </p:val>
                                        </p:tav>
                                      </p:tavLst>
                                    </p:anim>
                                    <p:anim calcmode="lin" valueType="num">
                                      <p:cBhvr>
                                        <p:cTn id="41" dur="500" fill="hold"/>
                                        <p:tgtEl>
                                          <p:spTgt spid="27665"/>
                                        </p:tgtEl>
                                        <p:attrNameLst>
                                          <p:attrName>ppt_y</p:attrName>
                                        </p:attrNameLst>
                                      </p:cBhvr>
                                      <p:tavLst>
                                        <p:tav tm="0">
                                          <p:val>
                                            <p:strVal val="#ppt_y"/>
                                          </p:val>
                                        </p:tav>
                                        <p:tav tm="100000">
                                          <p:val>
                                            <p:strVal val="#ppt_y"/>
                                          </p:val>
                                        </p:tav>
                                      </p:tavLst>
                                    </p:anim>
                                    <p:anim calcmode="lin" valueType="num">
                                      <p:cBhvr>
                                        <p:cTn id="42" dur="500" fill="hold"/>
                                        <p:tgtEl>
                                          <p:spTgt spid="27665"/>
                                        </p:tgtEl>
                                        <p:attrNameLst>
                                          <p:attrName>ppt_w</p:attrName>
                                        </p:attrNameLst>
                                      </p:cBhvr>
                                      <p:tavLst>
                                        <p:tav tm="0">
                                          <p:val>
                                            <p:fltVal val="0"/>
                                          </p:val>
                                        </p:tav>
                                        <p:tav tm="100000">
                                          <p:val>
                                            <p:strVal val="#ppt_w"/>
                                          </p:val>
                                        </p:tav>
                                      </p:tavLst>
                                    </p:anim>
                                    <p:anim calcmode="lin" valueType="num">
                                      <p:cBhvr>
                                        <p:cTn id="43" dur="500" fill="hold"/>
                                        <p:tgtEl>
                                          <p:spTgt spid="27665"/>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27666"/>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4" fill="hold" nodeType="clickEffect">
                                  <p:stCondLst>
                                    <p:cond delay="0"/>
                                  </p:stCondLst>
                                  <p:childTnLst>
                                    <p:set>
                                      <p:cBhvr>
                                        <p:cTn id="51" dur="1" fill="hold">
                                          <p:stCondLst>
                                            <p:cond delay="0"/>
                                          </p:stCondLst>
                                        </p:cTn>
                                        <p:tgtEl>
                                          <p:spTgt spid="27663"/>
                                        </p:tgtEl>
                                        <p:attrNameLst>
                                          <p:attrName>style.visibility</p:attrName>
                                        </p:attrNameLst>
                                      </p:cBhvr>
                                      <p:to>
                                        <p:strVal val="visible"/>
                                      </p:to>
                                    </p:set>
                                    <p:anim calcmode="lin" valueType="num">
                                      <p:cBhvr>
                                        <p:cTn id="52" dur="500" fill="hold"/>
                                        <p:tgtEl>
                                          <p:spTgt spid="27663"/>
                                        </p:tgtEl>
                                        <p:attrNameLst>
                                          <p:attrName>ppt_x</p:attrName>
                                        </p:attrNameLst>
                                      </p:cBhvr>
                                      <p:tavLst>
                                        <p:tav tm="0">
                                          <p:val>
                                            <p:strVal val="#ppt_x"/>
                                          </p:val>
                                        </p:tav>
                                        <p:tav tm="100000">
                                          <p:val>
                                            <p:strVal val="#ppt_x"/>
                                          </p:val>
                                        </p:tav>
                                      </p:tavLst>
                                    </p:anim>
                                    <p:anim calcmode="lin" valueType="num">
                                      <p:cBhvr>
                                        <p:cTn id="53" dur="500" fill="hold"/>
                                        <p:tgtEl>
                                          <p:spTgt spid="27663"/>
                                        </p:tgtEl>
                                        <p:attrNameLst>
                                          <p:attrName>ppt_y</p:attrName>
                                        </p:attrNameLst>
                                      </p:cBhvr>
                                      <p:tavLst>
                                        <p:tav tm="0">
                                          <p:val>
                                            <p:strVal val="#ppt_y+#ppt_h/2"/>
                                          </p:val>
                                        </p:tav>
                                        <p:tav tm="100000">
                                          <p:val>
                                            <p:strVal val="#ppt_y"/>
                                          </p:val>
                                        </p:tav>
                                      </p:tavLst>
                                    </p:anim>
                                    <p:anim calcmode="lin" valueType="num">
                                      <p:cBhvr>
                                        <p:cTn id="54" dur="500" fill="hold"/>
                                        <p:tgtEl>
                                          <p:spTgt spid="27663"/>
                                        </p:tgtEl>
                                        <p:attrNameLst>
                                          <p:attrName>ppt_w</p:attrName>
                                        </p:attrNameLst>
                                      </p:cBhvr>
                                      <p:tavLst>
                                        <p:tav tm="0">
                                          <p:val>
                                            <p:strVal val="#ppt_w"/>
                                          </p:val>
                                        </p:tav>
                                        <p:tav tm="100000">
                                          <p:val>
                                            <p:strVal val="#ppt_w"/>
                                          </p:val>
                                        </p:tav>
                                      </p:tavLst>
                                    </p:anim>
                                    <p:anim calcmode="lin" valueType="num">
                                      <p:cBhvr>
                                        <p:cTn id="55" dur="500" fill="hold"/>
                                        <p:tgtEl>
                                          <p:spTgt spid="27663"/>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2766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499"/>
                                          </p:stCondLst>
                                        </p:cTn>
                                        <p:tgtEl>
                                          <p:spTgt spid="27659"/>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7" presetClass="entr" presetSubtype="4" fill="hold" nodeType="clickEffect">
                                  <p:stCondLst>
                                    <p:cond delay="0"/>
                                  </p:stCondLst>
                                  <p:childTnLst>
                                    <p:set>
                                      <p:cBhvr>
                                        <p:cTn id="67" dur="1" fill="hold">
                                          <p:stCondLst>
                                            <p:cond delay="0"/>
                                          </p:stCondLst>
                                        </p:cTn>
                                        <p:tgtEl>
                                          <p:spTgt spid="27662"/>
                                        </p:tgtEl>
                                        <p:attrNameLst>
                                          <p:attrName>style.visibility</p:attrName>
                                        </p:attrNameLst>
                                      </p:cBhvr>
                                      <p:to>
                                        <p:strVal val="visible"/>
                                      </p:to>
                                    </p:set>
                                    <p:anim calcmode="lin" valueType="num">
                                      <p:cBhvr>
                                        <p:cTn id="68" dur="500" fill="hold"/>
                                        <p:tgtEl>
                                          <p:spTgt spid="27662"/>
                                        </p:tgtEl>
                                        <p:attrNameLst>
                                          <p:attrName>ppt_x</p:attrName>
                                        </p:attrNameLst>
                                      </p:cBhvr>
                                      <p:tavLst>
                                        <p:tav tm="0">
                                          <p:val>
                                            <p:strVal val="#ppt_x"/>
                                          </p:val>
                                        </p:tav>
                                        <p:tav tm="100000">
                                          <p:val>
                                            <p:strVal val="#ppt_x"/>
                                          </p:val>
                                        </p:tav>
                                      </p:tavLst>
                                    </p:anim>
                                    <p:anim calcmode="lin" valueType="num">
                                      <p:cBhvr>
                                        <p:cTn id="69" dur="500" fill="hold"/>
                                        <p:tgtEl>
                                          <p:spTgt spid="27662"/>
                                        </p:tgtEl>
                                        <p:attrNameLst>
                                          <p:attrName>ppt_y</p:attrName>
                                        </p:attrNameLst>
                                      </p:cBhvr>
                                      <p:tavLst>
                                        <p:tav tm="0">
                                          <p:val>
                                            <p:strVal val="#ppt_y+#ppt_h/2"/>
                                          </p:val>
                                        </p:tav>
                                        <p:tav tm="100000">
                                          <p:val>
                                            <p:strVal val="#ppt_y"/>
                                          </p:val>
                                        </p:tav>
                                      </p:tavLst>
                                    </p:anim>
                                    <p:anim calcmode="lin" valueType="num">
                                      <p:cBhvr>
                                        <p:cTn id="70" dur="500" fill="hold"/>
                                        <p:tgtEl>
                                          <p:spTgt spid="27662"/>
                                        </p:tgtEl>
                                        <p:attrNameLst>
                                          <p:attrName>ppt_w</p:attrName>
                                        </p:attrNameLst>
                                      </p:cBhvr>
                                      <p:tavLst>
                                        <p:tav tm="0">
                                          <p:val>
                                            <p:strVal val="#ppt_w"/>
                                          </p:val>
                                        </p:tav>
                                        <p:tav tm="100000">
                                          <p:val>
                                            <p:strVal val="#ppt_w"/>
                                          </p:val>
                                        </p:tav>
                                      </p:tavLst>
                                    </p:anim>
                                    <p:anim calcmode="lin" valueType="num">
                                      <p:cBhvr>
                                        <p:cTn id="71" dur="500" fill="hold"/>
                                        <p:tgtEl>
                                          <p:spTgt spid="27662"/>
                                        </p:tgtEl>
                                        <p:attrNameLst>
                                          <p:attrName>ppt_h</p:attrName>
                                        </p:attrNameLst>
                                      </p:cBhvr>
                                      <p:tavLst>
                                        <p:tav tm="0">
                                          <p:val>
                                            <p:fltVal val="0"/>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499"/>
                                          </p:stCondLst>
                                        </p:cTn>
                                        <p:tgtEl>
                                          <p:spTgt spid="27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utoUpdateAnimBg="0"/>
      <p:bldP spid="27658" grpId="0" autoUpdateAnimBg="0"/>
      <p:bldP spid="27659" grpId="0" autoUpdateAnimBg="0"/>
      <p:bldP spid="27660" grpId="0" autoUpdateAnimBg="0"/>
      <p:bldP spid="27661" grpId="0" autoUpdateAnimBg="0"/>
      <p:bldP spid="27664" grpId="0" autoUpdateAnimBg="0"/>
      <p:bldP spid="27666" grpId="0" autoUpdateAnimBg="0"/>
      <p:bldP spid="27667" grpId="0"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8EB07B9-4980-40E9-A7FC-B0669FDBB839}" vid="{0651E2F4-E311-4D96-92B5-73C8E8606AA3}"/>
    </a:ext>
  </a:extLst>
</a:theme>
</file>

<file path=docProps/app.xml><?xml version="1.0" encoding="utf-8"?>
<Properties xmlns="http://schemas.openxmlformats.org/officeDocument/2006/extended-properties" xmlns:vt="http://schemas.openxmlformats.org/officeDocument/2006/docPropsVTypes">
  <Template>Basic_Black</Template>
  <TotalTime>2809</TotalTime>
  <Words>1888</Words>
  <Application>Microsoft Office PowerPoint</Application>
  <PresentationFormat>Widescreen</PresentationFormat>
  <Paragraphs>216</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Ungkam</vt:lpstr>
      <vt:lpstr>arial</vt:lpstr>
      <vt:lpstr>arial</vt:lpstr>
      <vt:lpstr>Calibri</vt:lpstr>
      <vt:lpstr>Calibri Light</vt:lpstr>
      <vt:lpstr>Times New Roman</vt:lpstr>
      <vt:lpstr>Office Theme</vt:lpstr>
      <vt:lpstr>Friday Night Justice</vt:lpstr>
      <vt:lpstr>PowerPoint Presentation</vt:lpstr>
      <vt:lpstr>Jeroboam II (786-746) – King of Israel</vt:lpstr>
      <vt:lpstr>Uzziah/Azariah (783-742*) King of Judah</vt:lpstr>
      <vt:lpstr>Tiglath-Pileser III (745-727) – Assyrian Emperor</vt:lpstr>
      <vt:lpstr>Scorecard on Israel</vt:lpstr>
      <vt:lpstr>Scorecard on Judah</vt:lpstr>
      <vt:lpstr>Other Players</vt:lpstr>
      <vt:lpstr>PowerPoint Presentation</vt:lpstr>
      <vt:lpstr>The Sevenfold Structure</vt:lpstr>
      <vt:lpstr>PowerPoint Presentation</vt:lpstr>
      <vt:lpstr>PowerPoint Presentation</vt:lpstr>
      <vt:lpstr>PowerPoint Presentation</vt:lpstr>
      <vt:lpstr>PowerPoint Presentation</vt:lpstr>
      <vt:lpstr>Similar to WWI’s Cambrai</vt:lpstr>
      <vt:lpstr>PowerPoint Presentation</vt:lpstr>
      <vt:lpstr>PowerPoint Presentation</vt:lpstr>
      <vt:lpstr>PowerPoint Presentation</vt:lpstr>
      <vt:lpstr>Ashurnasirpal of Assyria Demonstrates Atrocities</vt:lpstr>
      <vt:lpstr>PowerPoint Presentation</vt:lpstr>
      <vt:lpstr>IGNORING THE TORAH OF GOD</vt:lpstr>
      <vt:lpstr>Repetition</vt:lpstr>
      <vt:lpstr>Modern Interpretations?</vt:lpstr>
      <vt:lpstr>Before We Get To Israel Proper:</vt:lpstr>
      <vt:lpstr>Seven Verbs for Israel’s Sins</vt:lpstr>
      <vt:lpstr>Slavery</vt:lpstr>
      <vt:lpstr>Fertility Cult / Immorality</vt:lpstr>
      <vt:lpstr>The Irony of Israel’s Rebellion                     and Punishment</vt:lpstr>
      <vt:lpstr>PowerPoint Presentation</vt:lpstr>
      <vt:lpstr>Sounds Like…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Johnny Wilson</dc:creator>
  <cp:lastModifiedBy>Johnny Wilson</cp:lastModifiedBy>
  <cp:revision>24</cp:revision>
  <dcterms:created xsi:type="dcterms:W3CDTF">2020-09-10T21:36:05Z</dcterms:created>
  <dcterms:modified xsi:type="dcterms:W3CDTF">2020-09-14T01:14:56Z</dcterms:modified>
</cp:coreProperties>
</file>