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68" r:id="rId9"/>
    <p:sldId id="259" r:id="rId10"/>
    <p:sldId id="273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4C7F-BAC1-FCAF-82D0-E8A355128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71EB0-976A-06C7-75A7-D6075B60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77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11F9-FD4A-3F20-A642-9FD66DD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DD140-33F7-F1D7-2C0E-02B288842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1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7D48A-7604-52B6-5621-C4D4FB661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039BB-E8E9-16CF-E6BE-68531FD1F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49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BB70-F39B-EAEA-E0CE-0F26B18A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9353-4E0C-6604-9961-91C193B1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4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1AC8-D522-FECD-12E3-7909BDFD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5E28E-66D4-1C25-A4C4-922464052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5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1476-AD55-6C65-8C30-14BFFC09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FBF0-7CD0-8DF0-40B8-F702378A7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1D228-9AA4-BA5F-D864-E8F8BFE92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75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087C-B912-AE60-E93C-60A0E91B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9E2C-4D64-7C3E-3271-97340F544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356FB-2B83-D1EA-B9AB-6AE3801CC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7F2EE-EBF2-B31B-B0AB-33CD39E48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90477-6E2B-B50B-3803-0A6AAB1E9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2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A271-448B-9823-670B-4DA8284B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92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15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3291-1BF5-22C1-BE24-BFCAF2D6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75771-F32A-54EF-4379-79E31781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F3524-D3A8-C13D-EB99-7C797D814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5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F945-7C43-86FE-C3E3-40EDA5AA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C7216-007A-955F-72BB-BC6CC6CDE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A7B89-444E-B120-810B-04490F395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66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26400-3783-5223-2CEF-72B1EB34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BA3F1-8747-9CCB-F0DD-CA3603EBE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magnifying glass&#10;&#10;Description automatically generated">
            <a:extLst>
              <a:ext uri="{FF2B5EF4-FFF2-40B4-BE49-F238E27FC236}">
                <a16:creationId xmlns:a16="http://schemas.microsoft.com/office/drawing/2014/main" id="{510D5194-401B-3BAA-576A-5E8C59FA26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3" y="428207"/>
            <a:ext cx="3244077" cy="16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48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D25C-B893-278D-F53A-E03D7477D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 Christ, His Only Son,</a:t>
            </a:r>
            <a:br>
              <a:rPr lang="en-US" dirty="0"/>
            </a:br>
            <a:r>
              <a:rPr lang="en-US" dirty="0"/>
              <a:t>Our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46F1E-F72E-04A8-7EE7-F6E2DD59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Exploring The Apostles’ Creed V</a:t>
            </a:r>
            <a:br>
              <a:rPr lang="en-US" dirty="0"/>
            </a:br>
            <a:r>
              <a:rPr lang="en-US" dirty="0"/>
              <a:t>English Ministry</a:t>
            </a:r>
            <a:br>
              <a:rPr lang="en-US" dirty="0"/>
            </a:br>
            <a:r>
              <a:rPr lang="en-US" dirty="0"/>
              <a:t>Grace Chinese Christian Church</a:t>
            </a:r>
          </a:p>
        </p:txBody>
      </p:sp>
    </p:spTree>
    <p:extLst>
      <p:ext uri="{BB962C8B-B14F-4D97-AF65-F5344CB8AC3E}">
        <p14:creationId xmlns:p14="http://schemas.microsoft.com/office/powerpoint/2010/main" val="51564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A7F127B-0F90-5EE4-0AFA-58D8D5186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5309" y="119061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/>
              <a:t>Philippians 2:6 &amp; 9 (Hymn Verses?)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21C1F32A-AE42-4AEA-EFBC-D994C8B22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236" y="1498599"/>
            <a:ext cx="8593137" cy="1373188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Who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existed in the form of God</a:t>
            </a:r>
            <a:br>
              <a:rPr lang="en-US" altLang="en-US" sz="2800" dirty="0"/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Not as booty to be seized (or prize to be grasped)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To be in equality with God (Philippians 2:6)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856B2D3-2AE2-A221-5CBC-510A832C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5299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35E4BB8E-4C53-807D-1A27-F4ACE390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4367214"/>
            <a:ext cx="7070725" cy="1800225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so, God has </a:t>
            </a: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super-exalted</a:t>
            </a: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him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And given to him 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The name that is above every name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    (Philippians 2:9)</a:t>
            </a: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CC905D49-69B8-2ABD-FBE8-77C27D0AB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752600"/>
            <a:ext cx="381000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A57849C9-EF78-9A8E-E55D-E4D7EF86C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752600"/>
            <a:ext cx="0" cy="2895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BCE69D27-3F4B-B4CA-36DE-AFF8927A1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648200"/>
            <a:ext cx="381000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9749A525-6A9A-C1D6-2CC9-D7A737A3B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209800"/>
            <a:ext cx="457200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D1111914-EAF2-EA76-71F0-F4E47B580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209800"/>
            <a:ext cx="0" cy="2895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CF42B0C2-0EAD-3C15-6F67-72DFC3FBF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105400"/>
            <a:ext cx="457200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AE1072D1-4C22-7AD3-616A-AF4C0801C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905000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89D41C13-8D39-D09F-F1E3-CD986636AC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9050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0" name="Oval 14">
            <a:extLst>
              <a:ext uri="{FF2B5EF4-FFF2-40B4-BE49-F238E27FC236}">
                <a16:creationId xmlns:a16="http://schemas.microsoft.com/office/drawing/2014/main" id="{7D919BAE-847E-882A-A547-E2F333AD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00600"/>
            <a:ext cx="990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B255FF00-1F7E-6926-41EA-5473C3227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7150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C4A219A-CD70-CDB4-EE49-AC3CA3494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38100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3" name="Line 17">
            <a:extLst>
              <a:ext uri="{FF2B5EF4-FFF2-40B4-BE49-F238E27FC236}">
                <a16:creationId xmlns:a16="http://schemas.microsoft.com/office/drawing/2014/main" id="{A914CB80-922B-17F4-B106-BF0FA94DAF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5200" y="28956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1" grpId="0" autoUpdateAnimBg="0"/>
      <p:bldP spid="450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6144CED-4F51-5D14-405F-1F9F31DAB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986" y="304802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A Possible Christology*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8842F909-49A0-2AFF-E140-9D9E750B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57339"/>
            <a:ext cx="8799214" cy="1200329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Kenosis: The idea that the pre-existent Christ negated</a:t>
            </a:r>
            <a:br>
              <a:rPr lang="en-US" altLang="en-US" b="1" dirty="0"/>
            </a:br>
            <a:r>
              <a:rPr lang="en-US" altLang="en-US" b="1" dirty="0"/>
              <a:t>enough divine privilege and power that He could become an authentic human and conquer sin.</a:t>
            </a:r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0C36DC36-91CF-B0AB-25F4-20F0331601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971800"/>
            <a:ext cx="35242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Pre-existent Christ</a:t>
            </a:r>
          </a:p>
        </p:txBody>
      </p:sp>
      <p:sp>
        <p:nvSpPr>
          <p:cNvPr id="53254" name="WordArt 6">
            <a:extLst>
              <a:ext uri="{FF2B5EF4-FFF2-40B4-BE49-F238E27FC236}">
                <a16:creationId xmlns:a16="http://schemas.microsoft.com/office/drawing/2014/main" id="{2FF49A2D-1D80-626F-E793-C84EF325BB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516288">
            <a:off x="3805522" y="4021417"/>
            <a:ext cx="1688476" cy="699914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Emptied</a:t>
            </a:r>
          </a:p>
        </p:txBody>
      </p:sp>
      <p:sp>
        <p:nvSpPr>
          <p:cNvPr id="53255" name="WordArt 7">
            <a:extLst>
              <a:ext uri="{FF2B5EF4-FFF2-40B4-BE49-F238E27FC236}">
                <a16:creationId xmlns:a16="http://schemas.microsoft.com/office/drawing/2014/main" id="{C292A83A-F762-CC57-47DD-7B2BCA8E13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105400"/>
            <a:ext cx="3619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444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Jesus the Man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4BEA186D-A126-972C-AEE5-922020B1D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67400"/>
            <a:ext cx="851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Yet, still One with the Father in holiness, love, righteousness. </a:t>
            </a:r>
          </a:p>
        </p:txBody>
      </p:sp>
      <p:sp>
        <p:nvSpPr>
          <p:cNvPr id="53257" name="WordArt 9">
            <a:extLst>
              <a:ext uri="{FF2B5EF4-FFF2-40B4-BE49-F238E27FC236}">
                <a16:creationId xmlns:a16="http://schemas.microsoft.com/office/drawing/2014/main" id="{1E936AD2-4A5D-5B5C-4DF5-89D3EBF01F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3733800"/>
            <a:ext cx="1676400" cy="1036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Exalted</a:t>
            </a:r>
          </a:p>
        </p:txBody>
      </p:sp>
      <p:sp>
        <p:nvSpPr>
          <p:cNvPr id="53258" name="WordArt 10">
            <a:extLst>
              <a:ext uri="{FF2B5EF4-FFF2-40B4-BE49-F238E27FC236}">
                <a16:creationId xmlns:a16="http://schemas.microsoft.com/office/drawing/2014/main" id="{F77093DB-5ED0-6BDB-410E-9B06C49B1B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1" y="2971800"/>
            <a:ext cx="31718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Lord Jesus Christ</a:t>
            </a:r>
          </a:p>
        </p:txBody>
      </p:sp>
      <p:sp>
        <p:nvSpPr>
          <p:cNvPr id="13322" name="Text Box 11">
            <a:extLst>
              <a:ext uri="{FF2B5EF4-FFF2-40B4-BE49-F238E27FC236}">
                <a16:creationId xmlns:a16="http://schemas.microsoft.com/office/drawing/2014/main" id="{76157110-9EC2-F84F-4FF8-A0267C87A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324601"/>
            <a:ext cx="763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*This classic theology needs some modification to avoid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13316" grpId="0"/>
      <p:bldP spid="53254" grpId="0"/>
      <p:bldP spid="53255" grpId="0"/>
      <p:bldP spid="53256" grpId="0" autoUpdateAnimBg="0"/>
      <p:bldP spid="53256" grpId="1"/>
      <p:bldP spid="53257" grpId="0"/>
      <p:bldP spid="532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233B796-A286-3D01-3B7F-533C1D9E9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Philippians 2:7a* &amp; 10 (Hymn?)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ECDA3628-4565-5BCE-8A47-43C1217D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156" y="1000746"/>
            <a:ext cx="82438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But, he emptied HIMSELF,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Taking the form of a slave,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Becoming in the likeness of humanity (2:7a)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CC99896C-8616-1913-9420-E2C4D6EF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6" y="4648201"/>
            <a:ext cx="8607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order that in the name of Jesus,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Every knee should bow,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The ones in the heavenly dimension, on earth,</a:t>
            </a:r>
            <a:b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           and those beneath (2:10)</a:t>
            </a:r>
          </a:p>
        </p:txBody>
      </p:sp>
      <p:sp>
        <p:nvSpPr>
          <p:cNvPr id="46085" name="Oval 5">
            <a:extLst>
              <a:ext uri="{FF2B5EF4-FFF2-40B4-BE49-F238E27FC236}">
                <a16:creationId xmlns:a16="http://schemas.microsoft.com/office/drawing/2014/main" id="{B2D773D8-C8C2-A71F-91B3-E69232C4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982637"/>
            <a:ext cx="17145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Line 6">
            <a:extLst>
              <a:ext uri="{FF2B5EF4-FFF2-40B4-BE49-F238E27FC236}">
                <a16:creationId xmlns:a16="http://schemas.microsoft.com/office/drawing/2014/main" id="{1D2B164A-1A18-57B0-8017-9521BECDE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199" y="1219200"/>
            <a:ext cx="3432770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id="{8C12328F-D7A2-3A8F-7C72-18C2E601E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8972" y="1219200"/>
            <a:ext cx="0" cy="365760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8" name="Line 8">
            <a:extLst>
              <a:ext uri="{FF2B5EF4-FFF2-40B4-BE49-F238E27FC236}">
                <a16:creationId xmlns:a16="http://schemas.microsoft.com/office/drawing/2014/main" id="{715BB02B-962C-6C35-E3BC-A900D01E3D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876800"/>
            <a:ext cx="3356572" cy="0"/>
          </a:xfrm>
          <a:prstGeom prst="line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DE140B9B-A5FF-6A4A-209C-03E8B6488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449" y="1516037"/>
            <a:ext cx="12192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FAFE621C-1CF9-C93F-0D51-3646CDB1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05400"/>
            <a:ext cx="29718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46A66258-20EA-B0EA-1FBE-96514E447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373933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961F3AF8-439E-BA0E-27B5-9FAB64DB6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943600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3" name="Line 13">
            <a:extLst>
              <a:ext uri="{FF2B5EF4-FFF2-40B4-BE49-F238E27FC236}">
                <a16:creationId xmlns:a16="http://schemas.microsoft.com/office/drawing/2014/main" id="{165AD90F-5E04-4FC6-6316-72D6A60A9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4008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autoUpdateAnimBg="0"/>
      <p:bldP spid="46085" grpId="0" animBg="1"/>
      <p:bldP spid="46089" grpId="0" animBg="1"/>
      <p:bldP spid="460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8682-CFBC-6FFE-D341-8AEBC375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What Jesus the Son Reveals to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C18C-26C4-D276-4749-A8B69FA3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kern="1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Incarnation showed what God is like.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kern="1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Incarnation demonstrated the revealing love of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kern="1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Incarnation showed God reaching out to humanity, seeking them/us.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b="1" kern="1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Incarnation epitomized God’s purpose for all of us as demonstrated in Jesus.</a:t>
            </a:r>
          </a:p>
        </p:txBody>
      </p:sp>
    </p:spTree>
    <p:extLst>
      <p:ext uri="{BB962C8B-B14F-4D97-AF65-F5344CB8AC3E}">
        <p14:creationId xmlns:p14="http://schemas.microsoft.com/office/powerpoint/2010/main" val="3674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F7DB4-6025-4F41-B81A-E6B4D43B55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  <a:alpha val="62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/>
              <a:t>“For no man can lay a foundation other than the one which is laid, which is Jesus Christ.” </a:t>
            </a:r>
            <a:r>
              <a:rPr lang="en-US" sz="3100" b="1" dirty="0"/>
              <a:t>1 Corinthians 3:11 NASB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CD7CEF-CF4D-4C5E-ADB2-EE280F1F9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3145" y="1936461"/>
            <a:ext cx="5488709" cy="4732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“Jesus is God with a human face.”</a:t>
            </a:r>
          </a:p>
          <a:p>
            <a:pPr marL="0" indent="0">
              <a:buNone/>
            </a:pPr>
            <a:r>
              <a:rPr lang="en-US" b="1" i="1" dirty="0"/>
              <a:t>“If theology were a maze, every corner and every turn would lead to Jesus. If anything does not, it is not Evangelical Theology.”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--Michael E. Bird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Evangelical Theology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lectures</a:t>
            </a:r>
          </a:p>
          <a:p>
            <a:pPr marL="0" indent="0">
              <a:buNone/>
            </a:pPr>
            <a:r>
              <a:rPr lang="en-US" b="1" dirty="0"/>
              <a:t>“Christology is key to theology. Christology is a stumbling block to modern consciousness.”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--Richard B. Cunningham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Christology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lectures </a:t>
            </a:r>
            <a:endParaRPr lang="en-US" dirty="0"/>
          </a:p>
        </p:txBody>
      </p:sp>
      <p:pic>
        <p:nvPicPr>
          <p:cNvPr id="8" name="Content Placeholder 7" descr="A person wearing a white robe&#10;&#10;Description automatically generated with medium confidence">
            <a:extLst>
              <a:ext uri="{FF2B5EF4-FFF2-40B4-BE49-F238E27FC236}">
                <a16:creationId xmlns:a16="http://schemas.microsoft.com/office/drawing/2014/main" id="{D3AD9713-D342-4813-B0FD-2765998934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54" y="2218518"/>
            <a:ext cx="3848713" cy="3397818"/>
          </a:xfrm>
          <a:ln w="635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94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2BF4-F32E-9278-E60D-0E9CACA50B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  <a:alpha val="62000"/>
            </a:schemeClr>
          </a:solidFill>
        </p:spPr>
        <p:txBody>
          <a:bodyPr>
            <a:noAutofit/>
          </a:bodyPr>
          <a:lstStyle/>
          <a:p>
            <a:r>
              <a:rPr lang="en-US" sz="3200" b="1" i="1" dirty="0">
                <a:latin typeface="+mn-lt"/>
              </a:rPr>
              <a:t>“In the beginning was the Word, and the Word was in company with God, and the Word was GOD!”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(John 1:1 Pastor Johnny’s Translation)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0104-6102-9265-C227-88B634292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1381"/>
            <a:ext cx="5181600" cy="38955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D. A. Carson says, “God’s own fellow” and “God’s own self”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Udo </a:t>
            </a:r>
            <a:r>
              <a:rPr lang="en-US" dirty="0" err="1"/>
              <a:t>Schnelle</a:t>
            </a:r>
            <a:r>
              <a:rPr lang="en-US" dirty="0"/>
              <a:t> says we understand Jesus Christ through “this perfect unity with God and its expression,” noting that John 10:30 is the exact center of John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Frank Stagg notes that even though Word is used, His nature is declared in John 20:28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6FEDF-A9A6-7A60-1359-CAE1C75D98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“I and the Father, We are one.”</a:t>
            </a:r>
            <a:br>
              <a:rPr lang="en-US" b="1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(John 10:30 PJT)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i="1" dirty="0"/>
              <a:t>“Thomas answered and said to Him, “My Lord and my God!”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(John 20:28 PJT)</a:t>
            </a:r>
          </a:p>
        </p:txBody>
      </p:sp>
      <p:pic>
        <p:nvPicPr>
          <p:cNvPr id="6" name="Picture 5" descr="A person in a robe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210E3C44-B166-8D1C-C1BC-00474026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2681394"/>
            <a:ext cx="3437026" cy="2287770"/>
          </a:xfrm>
          <a:prstGeom prst="rect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25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5614BC-32A4-4259-8537-F77BCFE0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49350"/>
          </a:xfrm>
          <a:solidFill>
            <a:schemeClr val="accent1">
              <a:lumMod val="50000"/>
              <a:alpha val="62000"/>
            </a:schemeClr>
          </a:solidFill>
        </p:spPr>
        <p:txBody>
          <a:bodyPr/>
          <a:lstStyle/>
          <a:p>
            <a:r>
              <a:rPr lang="en-US" b="1" dirty="0"/>
              <a:t>Scriptural Ideas on the Role of Jesus the 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5C2039-82FD-40D2-8D08-61D619C7A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575848"/>
          </a:xfrm>
          <a:solidFill>
            <a:schemeClr val="accent1">
              <a:lumMod val="50000"/>
              <a:alpha val="62000"/>
            </a:schemeClr>
          </a:solidFill>
        </p:spPr>
        <p:txBody>
          <a:bodyPr anchor="ctr"/>
          <a:lstStyle/>
          <a:p>
            <a:r>
              <a:rPr lang="en-US" dirty="0"/>
              <a:t>Scripture Reference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15294-E72A-419A-B248-9D0D9328C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3269"/>
            <a:ext cx="5157787" cy="4226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 Corinthians 8:6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Colossians 1:16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Hebrews 1:2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 Corinthians 10:4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John 3:17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Galatians 4:4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Romans 8:3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 John 4:10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C44E72-C2E4-4454-932D-58A8AEEB7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556384"/>
          </a:xfrm>
          <a:solidFill>
            <a:schemeClr val="accent1">
              <a:lumMod val="50000"/>
              <a:alpha val="62000"/>
            </a:schemeClr>
          </a:solidFill>
        </p:spPr>
        <p:txBody>
          <a:bodyPr anchor="ctr"/>
          <a:lstStyle/>
          <a:p>
            <a:r>
              <a:rPr lang="en-US" dirty="0"/>
              <a:t>Pre-existent Activity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85BABB-C2C9-4D9E-BA04-644EDCD73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3269"/>
            <a:ext cx="5183188" cy="40328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Through whom all made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In whom all created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Also made the world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Supplied Israel in wilderness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Sent to provide salvation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Sent in fullness of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Sent as offering for Sin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FF00"/>
                </a:solidFill>
              </a:rPr>
              <a:t>Sent as propitiation for Sin</a:t>
            </a:r>
          </a:p>
        </p:txBody>
      </p:sp>
    </p:spTree>
    <p:extLst>
      <p:ext uri="{BB962C8B-B14F-4D97-AF65-F5344CB8AC3E}">
        <p14:creationId xmlns:p14="http://schemas.microsoft.com/office/powerpoint/2010/main" val="40245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DEB398-4FC8-4655-8B57-98AC7220EB52}"/>
              </a:ext>
            </a:extLst>
          </p:cNvPr>
          <p:cNvCxnSpPr>
            <a:cxnSpLocks/>
          </p:cNvCxnSpPr>
          <p:nvPr/>
        </p:nvCxnSpPr>
        <p:spPr>
          <a:xfrm>
            <a:off x="545432" y="4523874"/>
            <a:ext cx="443564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D34E1F-D8A8-4963-BCA6-B54A8B06F6DC}"/>
              </a:ext>
            </a:extLst>
          </p:cNvPr>
          <p:cNvCxnSpPr>
            <a:cxnSpLocks/>
          </p:cNvCxnSpPr>
          <p:nvPr/>
        </p:nvCxnSpPr>
        <p:spPr>
          <a:xfrm flipV="1">
            <a:off x="4981074" y="2277980"/>
            <a:ext cx="2887579" cy="224589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1AA337-A1BA-48B7-BDC8-831439B60248}"/>
              </a:ext>
            </a:extLst>
          </p:cNvPr>
          <p:cNvCxnSpPr>
            <a:cxnSpLocks/>
          </p:cNvCxnSpPr>
          <p:nvPr/>
        </p:nvCxnSpPr>
        <p:spPr>
          <a:xfrm>
            <a:off x="7868653" y="2277980"/>
            <a:ext cx="381802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1680DE-47AE-4B79-A4EB-DA99E9DBA96F}"/>
              </a:ext>
            </a:extLst>
          </p:cNvPr>
          <p:cNvSpPr txBox="1"/>
          <p:nvPr/>
        </p:nvSpPr>
        <p:spPr>
          <a:xfrm>
            <a:off x="1628273" y="40006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Human Jesus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B8A73A-2CC0-47DA-8E2D-FF30783FE6AB}"/>
              </a:ext>
            </a:extLst>
          </p:cNvPr>
          <p:cNvSpPr txBox="1"/>
          <p:nvPr/>
        </p:nvSpPr>
        <p:spPr>
          <a:xfrm rot="19219632">
            <a:off x="4384359" y="2525906"/>
            <a:ext cx="3285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Increases in wisdom,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stature, favor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90173E-C412-45DD-A417-B7D5E2C77821}"/>
              </a:ext>
            </a:extLst>
          </p:cNvPr>
          <p:cNvSpPr txBox="1"/>
          <p:nvPr/>
        </p:nvSpPr>
        <p:spPr>
          <a:xfrm>
            <a:off x="7977939" y="1658220"/>
            <a:ext cx="377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Adopted as Christ/Lord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2CA39-5781-41C1-B5BB-E348DBC0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10" y="365125"/>
            <a:ext cx="8845990" cy="1325563"/>
          </a:xfrm>
        </p:spPr>
        <p:txBody>
          <a:bodyPr/>
          <a:lstStyle/>
          <a:p>
            <a:pPr algn="ctr"/>
            <a:r>
              <a:rPr lang="en-US" b="1" dirty="0"/>
              <a:t>“Adoptionism” Diagrammed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1F748A2-6BBC-4AB2-9439-F840E4735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53" y="2605832"/>
            <a:ext cx="2961282" cy="3948376"/>
          </a:xfrm>
          <a:prstGeom prst="rect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4F766-DECC-4D63-80B0-E6D13889834A}"/>
              </a:ext>
            </a:extLst>
          </p:cNvPr>
          <p:cNvSpPr txBox="1"/>
          <p:nvPr/>
        </p:nvSpPr>
        <p:spPr>
          <a:xfrm>
            <a:off x="4908999" y="5456128"/>
            <a:ext cx="28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More pagan than Christian!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56B809-B89D-4AE4-93BF-5E4F0200049C}"/>
              </a:ext>
            </a:extLst>
          </p:cNvPr>
          <p:cNvCxnSpPr/>
          <p:nvPr/>
        </p:nvCxnSpPr>
        <p:spPr>
          <a:xfrm>
            <a:off x="5561814" y="6070862"/>
            <a:ext cx="203440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71417B-8F92-3394-F34D-4AF4CF38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Pagan Versions of </a:t>
            </a:r>
            <a:br>
              <a:rPr lang="en-US" dirty="0"/>
            </a:br>
            <a:r>
              <a:rPr lang="en-US" dirty="0"/>
              <a:t>“Adoption/Apotheosis”</a:t>
            </a:r>
          </a:p>
        </p:txBody>
      </p:sp>
      <p:pic>
        <p:nvPicPr>
          <p:cNvPr id="8" name="Content Placeholder 7" descr="A mosaic of a person and a duck&#10;&#10;Description automatically generated">
            <a:extLst>
              <a:ext uri="{FF2B5EF4-FFF2-40B4-BE49-F238E27FC236}">
                <a16:creationId xmlns:a16="http://schemas.microsoft.com/office/drawing/2014/main" id="{F10A960F-0203-5C7A-2631-43401672F6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66" y="2082619"/>
            <a:ext cx="4342652" cy="4351338"/>
          </a:xfrm>
        </p:spPr>
      </p:pic>
      <p:pic>
        <p:nvPicPr>
          <p:cNvPr id="14" name="Content Placeholder 13" descr="A painting of a person in a helmet and a person in a helmet&#10;&#10;Description automatically generated">
            <a:extLst>
              <a:ext uri="{FF2B5EF4-FFF2-40B4-BE49-F238E27FC236}">
                <a16:creationId xmlns:a16="http://schemas.microsoft.com/office/drawing/2014/main" id="{89A22EB1-3029-A931-12A9-557ED0FF1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93" y="2582945"/>
            <a:ext cx="5345832" cy="2639504"/>
          </a:xfrm>
        </p:spPr>
      </p:pic>
    </p:spTree>
    <p:extLst>
      <p:ext uri="{BB962C8B-B14F-4D97-AF65-F5344CB8AC3E}">
        <p14:creationId xmlns:p14="http://schemas.microsoft.com/office/powerpoint/2010/main" val="23886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1B3D96-0673-4155-0ACB-8AE28A25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02" y="3889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Subordinationism</a:t>
            </a:r>
          </a:p>
        </p:txBody>
      </p:sp>
      <p:pic>
        <p:nvPicPr>
          <p:cNvPr id="10" name="Content Placeholder 9" descr="A group of podiums with numbers&#10;&#10;Description automatically generated">
            <a:extLst>
              <a:ext uri="{FF2B5EF4-FFF2-40B4-BE49-F238E27FC236}">
                <a16:creationId xmlns:a16="http://schemas.microsoft.com/office/drawing/2014/main" id="{198F2C29-0821-1EE3-5917-BFB428044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64" y="744816"/>
            <a:ext cx="7781077" cy="556412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5A4E99-DB3C-058D-2721-CF64E2D5BF20}"/>
              </a:ext>
            </a:extLst>
          </p:cNvPr>
          <p:cNvSpPr txBox="1"/>
          <p:nvPr/>
        </p:nvSpPr>
        <p:spPr>
          <a:xfrm>
            <a:off x="5151421" y="2399169"/>
            <a:ext cx="2313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FATHER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59F6F-0B15-7F02-F0EE-711CF2B9639D}"/>
              </a:ext>
            </a:extLst>
          </p:cNvPr>
          <p:cNvSpPr txBox="1"/>
          <p:nvPr/>
        </p:nvSpPr>
        <p:spPr>
          <a:xfrm>
            <a:off x="3381175" y="2910897"/>
            <a:ext cx="1188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776AC2-3E85-E952-5703-2247A358BA5E}"/>
              </a:ext>
            </a:extLst>
          </p:cNvPr>
          <p:cNvSpPr txBox="1"/>
          <p:nvPr/>
        </p:nvSpPr>
        <p:spPr>
          <a:xfrm>
            <a:off x="7774325" y="3295617"/>
            <a:ext cx="1863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12766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D4D8-8BB5-4B38-A454-48E66F97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Continuity of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DA788-3877-403D-B266-5CCDA7C5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9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“The heavenly Son of God in becoming man did not become someone else. In some deep core of personal existence he must have been as a man what he had been before. And since what he had been before was absolutely unique, there must have been something absolutely unique in the nature of his manhood.” </a:t>
            </a:r>
            <a:br>
              <a:rPr lang="en-US" sz="32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--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John Knox, </a:t>
            </a:r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Humanity and Divinity of Christ: A Study of Pattern in Christology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, p. 43.</a:t>
            </a:r>
            <a:endParaRPr lang="en-US" sz="1800" dirty="0"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1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DEB398-4FC8-4655-8B57-98AC7220EB52}"/>
              </a:ext>
            </a:extLst>
          </p:cNvPr>
          <p:cNvCxnSpPr>
            <a:cxnSpLocks/>
          </p:cNvCxnSpPr>
          <p:nvPr/>
        </p:nvCxnSpPr>
        <p:spPr>
          <a:xfrm>
            <a:off x="3920656" y="4450818"/>
            <a:ext cx="242937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D34E1F-D8A8-4963-BCA6-B54A8B06F6DC}"/>
              </a:ext>
            </a:extLst>
          </p:cNvPr>
          <p:cNvCxnSpPr>
            <a:cxnSpLocks/>
          </p:cNvCxnSpPr>
          <p:nvPr/>
        </p:nvCxnSpPr>
        <p:spPr>
          <a:xfrm flipV="1">
            <a:off x="6290861" y="2436992"/>
            <a:ext cx="2489233" cy="201382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1AA337-A1BA-48B7-BDC8-831439B60248}"/>
              </a:ext>
            </a:extLst>
          </p:cNvPr>
          <p:cNvCxnSpPr>
            <a:cxnSpLocks/>
          </p:cNvCxnSpPr>
          <p:nvPr/>
        </p:nvCxnSpPr>
        <p:spPr>
          <a:xfrm>
            <a:off x="8780094" y="2436992"/>
            <a:ext cx="286195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1680DE-47AE-4B79-A4EB-DA99E9DBA96F}"/>
              </a:ext>
            </a:extLst>
          </p:cNvPr>
          <p:cNvSpPr txBox="1"/>
          <p:nvPr/>
        </p:nvSpPr>
        <p:spPr>
          <a:xfrm>
            <a:off x="4055467" y="3919076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Human Jesus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B8A73A-2CC0-47DA-8E2D-FF30783FE6AB}"/>
              </a:ext>
            </a:extLst>
          </p:cNvPr>
          <p:cNvSpPr txBox="1"/>
          <p:nvPr/>
        </p:nvSpPr>
        <p:spPr>
          <a:xfrm rot="19219632">
            <a:off x="5824246" y="2427716"/>
            <a:ext cx="295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Increases in favor, wisdom, stature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90173E-C412-45DD-A417-B7D5E2C77821}"/>
              </a:ext>
            </a:extLst>
          </p:cNvPr>
          <p:cNvSpPr txBox="1"/>
          <p:nvPr/>
        </p:nvSpPr>
        <p:spPr>
          <a:xfrm>
            <a:off x="9118091" y="1843903"/>
            <a:ext cx="186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Christ/Lord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FE1017-16EF-4F9B-9247-41F3261BCD68}"/>
              </a:ext>
            </a:extLst>
          </p:cNvPr>
          <p:cNvCxnSpPr>
            <a:cxnSpLocks/>
          </p:cNvCxnSpPr>
          <p:nvPr/>
        </p:nvCxnSpPr>
        <p:spPr>
          <a:xfrm>
            <a:off x="284174" y="2532612"/>
            <a:ext cx="271211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41A4BE-695E-4843-B63B-91B7E2E5559C}"/>
              </a:ext>
            </a:extLst>
          </p:cNvPr>
          <p:cNvCxnSpPr>
            <a:cxnSpLocks/>
          </p:cNvCxnSpPr>
          <p:nvPr/>
        </p:nvCxnSpPr>
        <p:spPr>
          <a:xfrm>
            <a:off x="2982296" y="2532612"/>
            <a:ext cx="971550" cy="191599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17E8B5-EEE8-496D-948B-4A0A27825521}"/>
              </a:ext>
            </a:extLst>
          </p:cNvPr>
          <p:cNvSpPr txBox="1"/>
          <p:nvPr/>
        </p:nvSpPr>
        <p:spPr>
          <a:xfrm rot="3767009">
            <a:off x="1716682" y="3612957"/>
            <a:ext cx="295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Empties Divine Attributes/Power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3E4EA3-A933-4B59-BA9C-ED0FD2A2A89C}"/>
              </a:ext>
            </a:extLst>
          </p:cNvPr>
          <p:cNvSpPr txBox="1"/>
          <p:nvPr/>
        </p:nvSpPr>
        <p:spPr>
          <a:xfrm>
            <a:off x="284174" y="1984836"/>
            <a:ext cx="2611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Pre-existent 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62D78-B056-4775-AA4A-3AE9C8F30B1D}"/>
              </a:ext>
            </a:extLst>
          </p:cNvPr>
          <p:cNvSpPr txBox="1"/>
          <p:nvPr/>
        </p:nvSpPr>
        <p:spPr>
          <a:xfrm>
            <a:off x="4058647" y="4417454"/>
            <a:ext cx="1989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Divine Jesus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78F95-11C1-4B1B-AE86-7FF01A77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Philippians 2:5-7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CD1F3-0148-3853-1EE1-5CE7420666B4}"/>
              </a:ext>
            </a:extLst>
          </p:cNvPr>
          <p:cNvSpPr txBox="1"/>
          <p:nvPr/>
        </p:nvSpPr>
        <p:spPr>
          <a:xfrm>
            <a:off x="341735" y="4833074"/>
            <a:ext cx="905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BA547C-5155-8169-03E5-CCD417A25D1B}"/>
              </a:ext>
            </a:extLst>
          </p:cNvPr>
          <p:cNvCxnSpPr>
            <a:endCxn id="3" idx="0"/>
          </p:cNvCxnSpPr>
          <p:nvPr/>
        </p:nvCxnSpPr>
        <p:spPr>
          <a:xfrm>
            <a:off x="794423" y="2845168"/>
            <a:ext cx="0" cy="1987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1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F81DCA-D1EF-4CFE-9ACE-7FEE3FEB9558}" vid="{771CD0D0-4F53-4EC4-B950-37A2EB1A9A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Mystery</Template>
  <TotalTime>454</TotalTime>
  <Words>742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Algerian</vt:lpstr>
      <vt:lpstr>Arial</vt:lpstr>
      <vt:lpstr>Arial Black</vt:lpstr>
      <vt:lpstr>Calibri</vt:lpstr>
      <vt:lpstr>Calibri Light</vt:lpstr>
      <vt:lpstr>Impact</vt:lpstr>
      <vt:lpstr>Times New Roman</vt:lpstr>
      <vt:lpstr>Wingdings</vt:lpstr>
      <vt:lpstr>Office Theme</vt:lpstr>
      <vt:lpstr>Jesus Christ, His Only Son, Our Lord</vt:lpstr>
      <vt:lpstr>“For no man can lay a foundation other than the one which is laid, which is Jesus Christ.” 1 Corinthians 3:11 NASB</vt:lpstr>
      <vt:lpstr>“In the beginning was the Word, and the Word was in company with God, and the Word was GOD!”  (John 1:1 Pastor Johnny’s Translation)</vt:lpstr>
      <vt:lpstr>Scriptural Ideas on the Role of Jesus the Son</vt:lpstr>
      <vt:lpstr>“Adoptionism” Diagrammed</vt:lpstr>
      <vt:lpstr>Pagan Versions of  “Adoption/Apotheosis”</vt:lpstr>
      <vt:lpstr>Subordinationism</vt:lpstr>
      <vt:lpstr>Continuity of PERSON</vt:lpstr>
      <vt:lpstr>Philippians 2:5-7</vt:lpstr>
      <vt:lpstr>Philippians 2:6 &amp; 9 (Hymn Verses?)</vt:lpstr>
      <vt:lpstr>A Possible Christology*</vt:lpstr>
      <vt:lpstr>Philippians 2:7a* &amp; 10 (Hymn?)</vt:lpstr>
      <vt:lpstr>What Jesus the Son Reveals to 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Christ, His Only Son, Our Lord</dc:title>
  <dc:creator>Johnny Wilson</dc:creator>
  <cp:lastModifiedBy>Johnny Wilson</cp:lastModifiedBy>
  <cp:revision>6</cp:revision>
  <dcterms:created xsi:type="dcterms:W3CDTF">2024-01-26T20:05:52Z</dcterms:created>
  <dcterms:modified xsi:type="dcterms:W3CDTF">2024-01-27T03:40:00Z</dcterms:modified>
</cp:coreProperties>
</file>