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83" r:id="rId5"/>
    <p:sldId id="278" r:id="rId6"/>
    <p:sldId id="279" r:id="rId7"/>
    <p:sldId id="280" r:id="rId8"/>
    <p:sldId id="284" r:id="rId9"/>
    <p:sldId id="291" r:id="rId10"/>
    <p:sldId id="285" r:id="rId11"/>
    <p:sldId id="281" r:id="rId12"/>
    <p:sldId id="286" r:id="rId13"/>
    <p:sldId id="282" r:id="rId14"/>
    <p:sldId id="287" r:id="rId15"/>
    <p:sldId id="288"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1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7F32-ADB7-4C78-8433-F53C894D0848}"/>
              </a:ext>
            </a:extLst>
          </p:cNvPr>
          <p:cNvSpPr>
            <a:spLocks noGrp="1"/>
          </p:cNvSpPr>
          <p:nvPr>
            <p:ph type="ctrTitle"/>
          </p:nvPr>
        </p:nvSpPr>
        <p:spPr>
          <a:xfrm>
            <a:off x="1524000" y="510112"/>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41A040-ADCE-4B35-8808-5411F6545981}"/>
              </a:ext>
            </a:extLst>
          </p:cNvPr>
          <p:cNvSpPr>
            <a:spLocks noGrp="1"/>
          </p:cNvSpPr>
          <p:nvPr>
            <p:ph type="subTitle" idx="1"/>
          </p:nvPr>
        </p:nvSpPr>
        <p:spPr>
          <a:xfrm>
            <a:off x="1524000" y="289771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0E62EE41-50F8-45B5-8909-146F2E627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44641"/>
            <a:ext cx="12192000" cy="3010468"/>
          </a:xfrm>
          <a:prstGeom prst="rect">
            <a:avLst/>
          </a:prstGeom>
        </p:spPr>
      </p:pic>
    </p:spTree>
    <p:extLst>
      <p:ext uri="{BB962C8B-B14F-4D97-AF65-F5344CB8AC3E}">
        <p14:creationId xmlns:p14="http://schemas.microsoft.com/office/powerpoint/2010/main" val="199395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FF06-373C-4CDC-BFF1-630EFBEE87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7D8A5-3C54-4242-84A9-DC2E7B30B8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09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186FA-73B8-490D-A0C9-2CAF09DDD1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777DC-6FA1-42EE-A979-E2198A04D6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16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F87C-6D75-49D9-8FDB-1776F56747D5}"/>
              </a:ext>
            </a:extLst>
          </p:cNvPr>
          <p:cNvSpPr>
            <a:spLocks noGrp="1"/>
          </p:cNvSpPr>
          <p:nvPr>
            <p:ph type="title"/>
          </p:nvPr>
        </p:nvSpPr>
        <p:spPr>
          <a:xfrm>
            <a:off x="1676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48C86-0153-492E-B8BB-176294F3AAE1}"/>
              </a:ext>
            </a:extLst>
          </p:cNvPr>
          <p:cNvSpPr>
            <a:spLocks noGrp="1"/>
          </p:cNvSpPr>
          <p:nvPr>
            <p:ph type="body" sz="half" idx="1"/>
          </p:nvPr>
        </p:nvSpPr>
        <p:spPr>
          <a:xfrm>
            <a:off x="1676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D7CCAA46-0434-461E-B2B5-04A3A0C0649B}"/>
              </a:ext>
            </a:extLst>
          </p:cNvPr>
          <p:cNvSpPr>
            <a:spLocks noGrp="1"/>
          </p:cNvSpPr>
          <p:nvPr>
            <p:ph type="clipArt" sz="half" idx="2"/>
          </p:nvPr>
        </p:nvSpPr>
        <p:spPr>
          <a:xfrm>
            <a:off x="6959600" y="1981200"/>
            <a:ext cx="5080000" cy="4114800"/>
          </a:xfrm>
        </p:spPr>
        <p:txBody>
          <a:bodyPr/>
          <a:lstStyle/>
          <a:p>
            <a:endParaRPr lang="en-US"/>
          </a:p>
        </p:txBody>
      </p:sp>
      <p:sp>
        <p:nvSpPr>
          <p:cNvPr id="5" name="Date Placeholder 4">
            <a:extLst>
              <a:ext uri="{FF2B5EF4-FFF2-40B4-BE49-F238E27FC236}">
                <a16:creationId xmlns:a16="http://schemas.microsoft.com/office/drawing/2014/main" id="{4421BF27-1F6A-4F6B-9655-4EBA86953CA2}"/>
              </a:ext>
            </a:extLst>
          </p:cNvPr>
          <p:cNvSpPr>
            <a:spLocks noGrp="1"/>
          </p:cNvSpPr>
          <p:nvPr>
            <p:ph type="dt" sz="half" idx="10"/>
          </p:nvPr>
        </p:nvSpPr>
        <p:spPr>
          <a:xfrm>
            <a:off x="1676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F792950-36A6-4686-9E8C-07B3AB4EC146}"/>
              </a:ext>
            </a:extLst>
          </p:cNvPr>
          <p:cNvSpPr>
            <a:spLocks noGrp="1"/>
          </p:cNvSpPr>
          <p:nvPr>
            <p:ph type="ftr" sz="quarter" idx="11"/>
          </p:nvPr>
        </p:nvSpPr>
        <p:spPr>
          <a:xfrm>
            <a:off x="4927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EAED361-B0CA-4A67-82DF-EB08756760BD}"/>
              </a:ext>
            </a:extLst>
          </p:cNvPr>
          <p:cNvSpPr>
            <a:spLocks noGrp="1"/>
          </p:cNvSpPr>
          <p:nvPr>
            <p:ph type="sldNum" sz="quarter" idx="12"/>
          </p:nvPr>
        </p:nvSpPr>
        <p:spPr>
          <a:xfrm>
            <a:off x="9499600" y="6248400"/>
            <a:ext cx="2540000" cy="457200"/>
          </a:xfrm>
        </p:spPr>
        <p:txBody>
          <a:bodyPr/>
          <a:lstStyle>
            <a:lvl1pPr>
              <a:defRPr/>
            </a:lvl1pPr>
          </a:lstStyle>
          <a:p>
            <a:fld id="{0C63A28B-2700-485C-9A56-581E1BD7A91B}" type="slidenum">
              <a:rPr lang="en-US" altLang="en-US"/>
              <a:pPr/>
              <a:t>‹#›</a:t>
            </a:fld>
            <a:endParaRPr lang="en-US" altLang="en-US"/>
          </a:p>
        </p:txBody>
      </p:sp>
    </p:spTree>
    <p:extLst>
      <p:ext uri="{BB962C8B-B14F-4D97-AF65-F5344CB8AC3E}">
        <p14:creationId xmlns:p14="http://schemas.microsoft.com/office/powerpoint/2010/main" val="351588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1DE-8E3D-4104-BF48-3FB75608D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C3000-3195-4545-BDDE-5593CBC50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761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9B62-DBBE-4AEA-86ED-A4E288189E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983E85-0F8D-4F87-9CE5-F7C9C490A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902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49B6-CCD3-442A-AC68-97F3F912D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5EA3D-6D10-49E0-B3C8-E94875DF2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76672-01D7-4D71-842B-B3B7B8E6D8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1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0EC1-7617-4D82-8844-5565BC012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FCFE7-B8FD-448D-8C22-FDFDA39B8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EA4FCC-02AA-4AF3-8102-0B223A6E84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17A6F-3C74-4702-8C64-A4108211E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513E46-1C55-4765-B89D-0750C25317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32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83F0-7F57-4127-AC3B-31309AEA9A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010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1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577F-B33F-4EC1-AFDB-23908BD6D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0CC8DA-46E4-40DB-B537-271D16BCB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5F058A-DEA1-46AB-9979-566033E97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324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893-9B19-4707-8F5D-E64593D73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837E35-48A7-4EEE-AEA9-C19E38CA0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3FD203F-7775-4F49-80FA-1D1D4F3AD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9572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8C734-F52C-42ED-8A49-2465D7FB9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C14941-9CCB-49D6-8F2B-39819C6EF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1009781F-3D7F-4D9A-B7A6-744F4D9FC00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493484"/>
            <a:ext cx="12192000" cy="1366958"/>
          </a:xfrm>
          <a:prstGeom prst="rect">
            <a:avLst/>
          </a:prstGeom>
        </p:spPr>
      </p:pic>
    </p:spTree>
    <p:extLst>
      <p:ext uri="{BB962C8B-B14F-4D97-AF65-F5344CB8AC3E}">
        <p14:creationId xmlns:p14="http://schemas.microsoft.com/office/powerpoint/2010/main" val="64031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2700-4C05-41B6-932F-0F8998FE89EA}"/>
              </a:ext>
            </a:extLst>
          </p:cNvPr>
          <p:cNvSpPr>
            <a:spLocks noGrp="1"/>
          </p:cNvSpPr>
          <p:nvPr>
            <p:ph type="ctrTitle"/>
          </p:nvPr>
        </p:nvSpPr>
        <p:spPr/>
        <p:txBody>
          <a:bodyPr/>
          <a:lstStyle/>
          <a:p>
            <a:r>
              <a:rPr lang="en-US" dirty="0"/>
              <a:t>Luxurious Shallowness</a:t>
            </a:r>
          </a:p>
        </p:txBody>
      </p:sp>
      <p:sp>
        <p:nvSpPr>
          <p:cNvPr id="3" name="Subtitle 2">
            <a:extLst>
              <a:ext uri="{FF2B5EF4-FFF2-40B4-BE49-F238E27FC236}">
                <a16:creationId xmlns:a16="http://schemas.microsoft.com/office/drawing/2014/main" id="{1D4F7456-B547-4E93-A452-72CC4F164140}"/>
              </a:ext>
            </a:extLst>
          </p:cNvPr>
          <p:cNvSpPr>
            <a:spLocks noGrp="1"/>
          </p:cNvSpPr>
          <p:nvPr>
            <p:ph type="subTitle" idx="1"/>
          </p:nvPr>
        </p:nvSpPr>
        <p:spPr/>
        <p:txBody>
          <a:bodyPr>
            <a:normAutofit/>
          </a:bodyPr>
          <a:lstStyle/>
          <a:p>
            <a:r>
              <a:rPr lang="en-US" sz="2800" b="1" dirty="0"/>
              <a:t>Friday Night Justice</a:t>
            </a:r>
            <a:br>
              <a:rPr lang="en-US" sz="2800" b="1" dirty="0"/>
            </a:br>
            <a:r>
              <a:rPr lang="en-US" sz="2800" b="1" dirty="0"/>
              <a:t>Amos 4:1-13</a:t>
            </a:r>
          </a:p>
        </p:txBody>
      </p:sp>
    </p:spTree>
    <p:extLst>
      <p:ext uri="{BB962C8B-B14F-4D97-AF65-F5344CB8AC3E}">
        <p14:creationId xmlns:p14="http://schemas.microsoft.com/office/powerpoint/2010/main" val="99139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1F41-E3E9-45D5-8C07-13F7203E7541}"/>
              </a:ext>
            </a:extLst>
          </p:cNvPr>
          <p:cNvSpPr>
            <a:spLocks noGrp="1"/>
          </p:cNvSpPr>
          <p:nvPr>
            <p:ph type="title"/>
          </p:nvPr>
        </p:nvSpPr>
        <p:spPr>
          <a:xfrm>
            <a:off x="212558" y="209629"/>
            <a:ext cx="10515600" cy="1325563"/>
          </a:xfrm>
        </p:spPr>
        <p:txBody>
          <a:bodyPr/>
          <a:lstStyle/>
          <a:p>
            <a:r>
              <a:rPr lang="en-US" b="1" dirty="0">
                <a:solidFill>
                  <a:srgbClr val="002060"/>
                </a:solidFill>
              </a:rPr>
              <a:t>Come to Church and Sin!</a:t>
            </a:r>
          </a:p>
        </p:txBody>
      </p:sp>
      <p:pic>
        <p:nvPicPr>
          <p:cNvPr id="6" name="Content Placeholder 5">
            <a:extLst>
              <a:ext uri="{FF2B5EF4-FFF2-40B4-BE49-F238E27FC236}">
                <a16:creationId xmlns:a16="http://schemas.microsoft.com/office/drawing/2014/main" id="{5CA3B2BB-678E-401D-8DB3-4E36DE1B178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841" y="1535192"/>
            <a:ext cx="5717157" cy="3787616"/>
          </a:xfrm>
          <a:ln w="50800">
            <a:solidFill>
              <a:schemeClr val="accent2"/>
            </a:solidFill>
          </a:ln>
        </p:spPr>
      </p:pic>
      <p:pic>
        <p:nvPicPr>
          <p:cNvPr id="7" name="Content Placeholder 6" descr="A group of people standing in front of a crowd&#10;&#10;Description automatically generated">
            <a:extLst>
              <a:ext uri="{FF2B5EF4-FFF2-40B4-BE49-F238E27FC236}">
                <a16:creationId xmlns:a16="http://schemas.microsoft.com/office/drawing/2014/main" id="{6FFCA5CC-ECCF-40F1-8557-2046FF19B6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5075" y="1608048"/>
            <a:ext cx="5473442" cy="3641903"/>
          </a:xfrm>
          <a:ln w="50800">
            <a:solidFill>
              <a:schemeClr val="accent2"/>
            </a:solidFill>
          </a:ln>
        </p:spPr>
      </p:pic>
    </p:spTree>
    <p:extLst>
      <p:ext uri="{BB962C8B-B14F-4D97-AF65-F5344CB8AC3E}">
        <p14:creationId xmlns:p14="http://schemas.microsoft.com/office/powerpoint/2010/main" val="19937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4ED90D0-6363-4CFF-900F-EBF77363409D}"/>
              </a:ext>
            </a:extLst>
          </p:cNvPr>
          <p:cNvSpPr>
            <a:spLocks noGrp="1" noChangeArrowheads="1"/>
          </p:cNvSpPr>
          <p:nvPr>
            <p:ph type="title"/>
          </p:nvPr>
        </p:nvSpPr>
        <p:spPr>
          <a:xfrm>
            <a:off x="460513" y="0"/>
            <a:ext cx="10515600" cy="1325563"/>
          </a:xfrm>
        </p:spPr>
        <p:txBody>
          <a:bodyPr/>
          <a:lstStyle/>
          <a:p>
            <a:r>
              <a:rPr lang="en-US" altLang="en-US" b="1" dirty="0">
                <a:solidFill>
                  <a:srgbClr val="002060"/>
                </a:solidFill>
              </a:rPr>
              <a:t>Come to Church and Sin!</a:t>
            </a:r>
          </a:p>
        </p:txBody>
      </p:sp>
      <p:sp>
        <p:nvSpPr>
          <p:cNvPr id="50179" name="Rectangle 3">
            <a:extLst>
              <a:ext uri="{FF2B5EF4-FFF2-40B4-BE49-F238E27FC236}">
                <a16:creationId xmlns:a16="http://schemas.microsoft.com/office/drawing/2014/main" id="{7A997B91-8C8B-4482-9F5D-FA5A03E6F400}"/>
              </a:ext>
            </a:extLst>
          </p:cNvPr>
          <p:cNvSpPr>
            <a:spLocks noGrp="1" noChangeArrowheads="1"/>
          </p:cNvSpPr>
          <p:nvPr>
            <p:ph type="body" sz="half" idx="1"/>
          </p:nvPr>
        </p:nvSpPr>
        <p:spPr>
          <a:xfrm>
            <a:off x="6649278" y="1255643"/>
            <a:ext cx="5675244" cy="4953000"/>
          </a:xfrm>
        </p:spPr>
        <p:txBody>
          <a:bodyPr>
            <a:noAutofit/>
          </a:bodyPr>
          <a:lstStyle/>
          <a:p>
            <a:r>
              <a:rPr lang="en-US" altLang="en-US" b="1" dirty="0">
                <a:solidFill>
                  <a:srgbClr val="002060"/>
                </a:solidFill>
              </a:rPr>
              <a:t>Why do we pray?</a:t>
            </a:r>
          </a:p>
          <a:p>
            <a:r>
              <a:rPr lang="en-US" altLang="en-US" b="1" dirty="0">
                <a:solidFill>
                  <a:srgbClr val="002060"/>
                </a:solidFill>
              </a:rPr>
              <a:t>Why do we sing?</a:t>
            </a:r>
          </a:p>
          <a:p>
            <a:r>
              <a:rPr lang="en-US" altLang="en-US" b="1" dirty="0">
                <a:solidFill>
                  <a:srgbClr val="002060"/>
                </a:solidFill>
              </a:rPr>
              <a:t>Why do we praise? Thank?</a:t>
            </a:r>
            <a:br>
              <a:rPr lang="en-US" altLang="en-US" b="1" dirty="0">
                <a:solidFill>
                  <a:srgbClr val="002060"/>
                </a:solidFill>
              </a:rPr>
            </a:br>
            <a:endParaRPr lang="en-US" altLang="en-US" b="1" dirty="0">
              <a:solidFill>
                <a:srgbClr val="002060"/>
              </a:solidFill>
            </a:endParaRPr>
          </a:p>
          <a:p>
            <a:r>
              <a:rPr lang="en-US" altLang="en-US" b="1" dirty="0">
                <a:solidFill>
                  <a:srgbClr val="002060"/>
                </a:solidFill>
              </a:rPr>
              <a:t>Why do we say prayers and creeds? Baptize? Take Communion?</a:t>
            </a:r>
          </a:p>
          <a:p>
            <a:r>
              <a:rPr lang="en-US" altLang="en-US" b="1" dirty="0">
                <a:solidFill>
                  <a:srgbClr val="002060"/>
                </a:solidFill>
              </a:rPr>
              <a:t>Why do we have an offering?</a:t>
            </a:r>
          </a:p>
        </p:txBody>
      </p:sp>
      <p:sp>
        <p:nvSpPr>
          <p:cNvPr id="50180" name="Rectangle 4">
            <a:extLst>
              <a:ext uri="{FF2B5EF4-FFF2-40B4-BE49-F238E27FC236}">
                <a16:creationId xmlns:a16="http://schemas.microsoft.com/office/drawing/2014/main" id="{05F78867-3413-4919-8250-C50479CA8A30}"/>
              </a:ext>
            </a:extLst>
          </p:cNvPr>
          <p:cNvSpPr>
            <a:spLocks noGrp="1" noChangeArrowheads="1"/>
          </p:cNvSpPr>
          <p:nvPr>
            <p:ph type="body" sz="half" idx="2"/>
          </p:nvPr>
        </p:nvSpPr>
        <p:spPr>
          <a:xfrm>
            <a:off x="288235" y="1255643"/>
            <a:ext cx="6453809" cy="4114800"/>
          </a:xfrm>
        </p:spPr>
        <p:txBody>
          <a:bodyPr>
            <a:noAutofit/>
          </a:bodyPr>
          <a:lstStyle/>
          <a:p>
            <a:pPr>
              <a:lnSpc>
                <a:spcPct val="90000"/>
              </a:lnSpc>
            </a:pPr>
            <a:r>
              <a:rPr lang="en-US" altLang="en-US" dirty="0">
                <a:latin typeface="AR BERKLEY" panose="02000000000000000000" pitchFamily="2" charset="0"/>
              </a:rPr>
              <a:t>Israel profaned God’s name</a:t>
            </a:r>
          </a:p>
          <a:p>
            <a:pPr>
              <a:lnSpc>
                <a:spcPct val="90000"/>
              </a:lnSpc>
            </a:pPr>
            <a:r>
              <a:rPr lang="en-US" altLang="en-US" dirty="0">
                <a:latin typeface="AR BERKLEY" panose="02000000000000000000" pitchFamily="2" charset="0"/>
              </a:rPr>
              <a:t>Israel hedged her “faith” with other beliefs</a:t>
            </a:r>
          </a:p>
          <a:p>
            <a:pPr>
              <a:lnSpc>
                <a:spcPct val="90000"/>
              </a:lnSpc>
            </a:pPr>
            <a:r>
              <a:rPr lang="en-US" altLang="en-US" dirty="0">
                <a:latin typeface="AR BERKLEY" panose="02000000000000000000" pitchFamily="2" charset="0"/>
              </a:rPr>
              <a:t>Israel proclaimed God’s blessing while disobeying God</a:t>
            </a:r>
          </a:p>
          <a:p>
            <a:pPr>
              <a:lnSpc>
                <a:spcPct val="90000"/>
              </a:lnSpc>
            </a:pPr>
            <a:r>
              <a:rPr lang="en-US" altLang="en-US" dirty="0">
                <a:latin typeface="AR BERKLEY" panose="02000000000000000000" pitchFamily="2" charset="0"/>
              </a:rPr>
              <a:t>Israel’s priests said that God would never judge her for her sins</a:t>
            </a:r>
          </a:p>
          <a:p>
            <a:pPr>
              <a:lnSpc>
                <a:spcPct val="90000"/>
              </a:lnSpc>
            </a:pPr>
            <a:r>
              <a:rPr lang="en-US" altLang="en-US" dirty="0">
                <a:latin typeface="AR BERKLEY" panose="02000000000000000000" pitchFamily="2" charset="0"/>
              </a:rPr>
              <a:t>Israel brought tithes and offerings as insurance against crop failure and bad business deals</a:t>
            </a:r>
          </a:p>
        </p:txBody>
      </p:sp>
      <p:sp>
        <p:nvSpPr>
          <p:cNvPr id="50181" name="Text Box 5">
            <a:extLst>
              <a:ext uri="{FF2B5EF4-FFF2-40B4-BE49-F238E27FC236}">
                <a16:creationId xmlns:a16="http://schemas.microsoft.com/office/drawing/2014/main" id="{81988EFC-3A27-4606-A908-B978B6532C85}"/>
              </a:ext>
            </a:extLst>
          </p:cNvPr>
          <p:cNvSpPr txBox="1">
            <a:spLocks noChangeArrowheads="1"/>
          </p:cNvSpPr>
          <p:nvPr/>
        </p:nvSpPr>
        <p:spPr bwMode="auto">
          <a:xfrm>
            <a:off x="1736725" y="628808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25</a:t>
            </a:r>
          </a:p>
        </p:txBody>
      </p:sp>
    </p:spTree>
    <p:extLst>
      <p:ext uri="{BB962C8B-B14F-4D97-AF65-F5344CB8AC3E}">
        <p14:creationId xmlns:p14="http://schemas.microsoft.com/office/powerpoint/2010/main" val="279658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100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p:tgtEl>
                                          <p:spTgt spid="50179">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50179">
                                            <p:txEl>
                                              <p:pRg st="0" end="0"/>
                                            </p:txEl>
                                          </p:spTgt>
                                        </p:tgtEl>
                                      </p:cBhvr>
                                    </p:animEffect>
                                  </p:childTnLst>
                                </p:cTn>
                              </p:par>
                            </p:childTnLst>
                          </p:cTn>
                        </p:par>
                        <p:par>
                          <p:cTn id="9" fill="hold" nodeType="afterGroup">
                            <p:stCondLst>
                              <p:cond delay="1500"/>
                            </p:stCondLst>
                            <p:childTnLst>
                              <p:par>
                                <p:cTn id="10" presetID="12" presetClass="entr" presetSubtype="2" fill="hold" grpId="0" nodeType="afterEffect">
                                  <p:stCondLst>
                                    <p:cond delay="1000"/>
                                  </p:stCondLst>
                                  <p:childTnLst>
                                    <p:set>
                                      <p:cBhvr>
                                        <p:cTn id="11" dur="1" fill="hold">
                                          <p:stCondLst>
                                            <p:cond delay="0"/>
                                          </p:stCondLst>
                                        </p:cTn>
                                        <p:tgtEl>
                                          <p:spTgt spid="50179">
                                            <p:txEl>
                                              <p:pRg st="1" end="1"/>
                                            </p:txEl>
                                          </p:spTgt>
                                        </p:tgtEl>
                                        <p:attrNameLst>
                                          <p:attrName>style.visibility</p:attrName>
                                        </p:attrNameLst>
                                      </p:cBhvr>
                                      <p:to>
                                        <p:strVal val="visible"/>
                                      </p:to>
                                    </p:set>
                                    <p:anim calcmode="lin" valueType="num">
                                      <p:cBhvr additive="base">
                                        <p:cTn id="12" dur="500"/>
                                        <p:tgtEl>
                                          <p:spTgt spid="50179">
                                            <p:txEl>
                                              <p:pRg st="1" end="1"/>
                                            </p:txEl>
                                          </p:spTgt>
                                        </p:tgtEl>
                                        <p:attrNameLst>
                                          <p:attrName>ppt_x</p:attrName>
                                        </p:attrNameLst>
                                      </p:cBhvr>
                                      <p:tavLst>
                                        <p:tav tm="0">
                                          <p:val>
                                            <p:strVal val="#ppt_x+#ppt_w*1.125000"/>
                                          </p:val>
                                        </p:tav>
                                        <p:tav tm="100000">
                                          <p:val>
                                            <p:strVal val="#ppt_x"/>
                                          </p:val>
                                        </p:tav>
                                      </p:tavLst>
                                    </p:anim>
                                    <p:animEffect transition="in" filter="wipe(left)">
                                      <p:cBhvr>
                                        <p:cTn id="13" dur="500"/>
                                        <p:tgtEl>
                                          <p:spTgt spid="50179">
                                            <p:txEl>
                                              <p:pRg st="1" end="1"/>
                                            </p:txEl>
                                          </p:spTgt>
                                        </p:tgtEl>
                                      </p:cBhvr>
                                    </p:animEffect>
                                  </p:childTnLst>
                                </p:cTn>
                              </p:par>
                            </p:childTnLst>
                          </p:cTn>
                        </p:par>
                        <p:par>
                          <p:cTn id="14" fill="hold" nodeType="afterGroup">
                            <p:stCondLst>
                              <p:cond delay="3000"/>
                            </p:stCondLst>
                            <p:childTnLst>
                              <p:par>
                                <p:cTn id="15" presetID="12" presetClass="entr" presetSubtype="2" fill="hold" grpId="0" nodeType="afterEffect">
                                  <p:stCondLst>
                                    <p:cond delay="1000"/>
                                  </p:stCondLst>
                                  <p:childTnLst>
                                    <p:set>
                                      <p:cBhvr>
                                        <p:cTn id="16" dur="1" fill="hold">
                                          <p:stCondLst>
                                            <p:cond delay="0"/>
                                          </p:stCondLst>
                                        </p:cTn>
                                        <p:tgtEl>
                                          <p:spTgt spid="50179">
                                            <p:txEl>
                                              <p:pRg st="2" end="2"/>
                                            </p:txEl>
                                          </p:spTgt>
                                        </p:tgtEl>
                                        <p:attrNameLst>
                                          <p:attrName>style.visibility</p:attrName>
                                        </p:attrNameLst>
                                      </p:cBhvr>
                                      <p:to>
                                        <p:strVal val="visible"/>
                                      </p:to>
                                    </p:set>
                                    <p:anim calcmode="lin" valueType="num">
                                      <p:cBhvr additive="base">
                                        <p:cTn id="17" dur="500"/>
                                        <p:tgtEl>
                                          <p:spTgt spid="50179">
                                            <p:txEl>
                                              <p:pRg st="2" end="2"/>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50179">
                                            <p:txEl>
                                              <p:pRg st="2" end="2"/>
                                            </p:txEl>
                                          </p:spTgt>
                                        </p:tgtEl>
                                      </p:cBhvr>
                                    </p:animEffect>
                                  </p:childTnLst>
                                </p:cTn>
                              </p:par>
                            </p:childTnLst>
                          </p:cTn>
                        </p:par>
                        <p:par>
                          <p:cTn id="19" fill="hold" nodeType="afterGroup">
                            <p:stCondLst>
                              <p:cond delay="4500"/>
                            </p:stCondLst>
                            <p:childTnLst>
                              <p:par>
                                <p:cTn id="20" presetID="12" presetClass="entr" presetSubtype="2" fill="hold" grpId="0" nodeType="afterEffect">
                                  <p:stCondLst>
                                    <p:cond delay="1000"/>
                                  </p:stCondLst>
                                  <p:childTnLst>
                                    <p:set>
                                      <p:cBhvr>
                                        <p:cTn id="21" dur="1" fill="hold">
                                          <p:stCondLst>
                                            <p:cond delay="0"/>
                                          </p:stCondLst>
                                        </p:cTn>
                                        <p:tgtEl>
                                          <p:spTgt spid="50179">
                                            <p:txEl>
                                              <p:pRg st="3" end="3"/>
                                            </p:txEl>
                                          </p:spTgt>
                                        </p:tgtEl>
                                        <p:attrNameLst>
                                          <p:attrName>style.visibility</p:attrName>
                                        </p:attrNameLst>
                                      </p:cBhvr>
                                      <p:to>
                                        <p:strVal val="visible"/>
                                      </p:to>
                                    </p:set>
                                    <p:anim calcmode="lin" valueType="num">
                                      <p:cBhvr additive="base">
                                        <p:cTn id="22" dur="500"/>
                                        <p:tgtEl>
                                          <p:spTgt spid="50179">
                                            <p:txEl>
                                              <p:pRg st="3" end="3"/>
                                            </p:txEl>
                                          </p:spTgt>
                                        </p:tgtEl>
                                        <p:attrNameLst>
                                          <p:attrName>ppt_x</p:attrName>
                                        </p:attrNameLst>
                                      </p:cBhvr>
                                      <p:tavLst>
                                        <p:tav tm="0">
                                          <p:val>
                                            <p:strVal val="#ppt_x+#ppt_w*1.125000"/>
                                          </p:val>
                                        </p:tav>
                                        <p:tav tm="100000">
                                          <p:val>
                                            <p:strVal val="#ppt_x"/>
                                          </p:val>
                                        </p:tav>
                                      </p:tavLst>
                                    </p:anim>
                                    <p:animEffect transition="in" filter="wipe(left)">
                                      <p:cBhvr>
                                        <p:cTn id="23" dur="500"/>
                                        <p:tgtEl>
                                          <p:spTgt spid="50179">
                                            <p:txEl>
                                              <p:pRg st="3" end="3"/>
                                            </p:txEl>
                                          </p:spTgt>
                                        </p:tgtEl>
                                      </p:cBhvr>
                                    </p:animEffect>
                                  </p:childTnLst>
                                </p:cTn>
                              </p:par>
                            </p:childTnLst>
                          </p:cTn>
                        </p:par>
                        <p:par>
                          <p:cTn id="24" fill="hold" nodeType="afterGroup">
                            <p:stCondLst>
                              <p:cond delay="6000"/>
                            </p:stCondLst>
                            <p:childTnLst>
                              <p:par>
                                <p:cTn id="25" presetID="12" presetClass="entr" presetSubtype="2" fill="hold" grpId="0" nodeType="afterEffect">
                                  <p:stCondLst>
                                    <p:cond delay="1000"/>
                                  </p:stCondLst>
                                  <p:childTnLst>
                                    <p:set>
                                      <p:cBhvr>
                                        <p:cTn id="26" dur="1" fill="hold">
                                          <p:stCondLst>
                                            <p:cond delay="0"/>
                                          </p:stCondLst>
                                        </p:cTn>
                                        <p:tgtEl>
                                          <p:spTgt spid="50179">
                                            <p:txEl>
                                              <p:pRg st="4" end="4"/>
                                            </p:txEl>
                                          </p:spTgt>
                                        </p:tgtEl>
                                        <p:attrNameLst>
                                          <p:attrName>style.visibility</p:attrName>
                                        </p:attrNameLst>
                                      </p:cBhvr>
                                      <p:to>
                                        <p:strVal val="visible"/>
                                      </p:to>
                                    </p:set>
                                    <p:anim calcmode="lin" valueType="num">
                                      <p:cBhvr additive="base">
                                        <p:cTn id="27" dur="500"/>
                                        <p:tgtEl>
                                          <p:spTgt spid="50179">
                                            <p:txEl>
                                              <p:pRg st="4" end="4"/>
                                            </p:txEl>
                                          </p:spTgt>
                                        </p:tgtEl>
                                        <p:attrNameLst>
                                          <p:attrName>ppt_x</p:attrName>
                                        </p:attrNameLst>
                                      </p:cBhvr>
                                      <p:tavLst>
                                        <p:tav tm="0">
                                          <p:val>
                                            <p:strVal val="#ppt_x+#ppt_w*1.125000"/>
                                          </p:val>
                                        </p:tav>
                                        <p:tav tm="100000">
                                          <p:val>
                                            <p:strVal val="#ppt_x"/>
                                          </p:val>
                                        </p:tav>
                                      </p:tavLst>
                                    </p:anim>
                                    <p:animEffect transition="in" filter="wipe(left)">
                                      <p:cBhvr>
                                        <p:cTn id="28"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52D83-AEB2-4B18-96D7-789B4BA7468E}"/>
              </a:ext>
            </a:extLst>
          </p:cNvPr>
          <p:cNvSpPr>
            <a:spLocks noGrp="1"/>
          </p:cNvSpPr>
          <p:nvPr>
            <p:ph type="title"/>
          </p:nvPr>
        </p:nvSpPr>
        <p:spPr/>
        <p:txBody>
          <a:bodyPr/>
          <a:lstStyle/>
          <a:p>
            <a:r>
              <a:rPr lang="en-US" b="1" dirty="0">
                <a:solidFill>
                  <a:srgbClr val="002060"/>
                </a:solidFill>
              </a:rPr>
              <a:t>“Go Over The Line” and …</a:t>
            </a:r>
          </a:p>
        </p:txBody>
      </p:sp>
      <p:sp>
        <p:nvSpPr>
          <p:cNvPr id="6" name="Content Placeholder 5">
            <a:extLst>
              <a:ext uri="{FF2B5EF4-FFF2-40B4-BE49-F238E27FC236}">
                <a16:creationId xmlns:a16="http://schemas.microsoft.com/office/drawing/2014/main" id="{BE7A5335-B2D0-4835-B500-943C172EF6EF}"/>
              </a:ext>
            </a:extLst>
          </p:cNvPr>
          <p:cNvSpPr>
            <a:spLocks noGrp="1"/>
          </p:cNvSpPr>
          <p:nvPr>
            <p:ph idx="1"/>
          </p:nvPr>
        </p:nvSpPr>
        <p:spPr>
          <a:xfrm>
            <a:off x="1007167" y="1510748"/>
            <a:ext cx="9601200" cy="4343400"/>
          </a:xfrm>
        </p:spPr>
        <p:txBody>
          <a:bodyPr>
            <a:normAutofit/>
          </a:bodyPr>
          <a:lstStyle/>
          <a:p>
            <a:r>
              <a:rPr lang="en-US" sz="3600" b="1" dirty="0">
                <a:latin typeface="AR BERKLEY" panose="02000000000000000000" pitchFamily="2" charset="0"/>
              </a:rPr>
              <a:t>…Gossip</a:t>
            </a:r>
          </a:p>
          <a:p>
            <a:r>
              <a:rPr lang="en-US" sz="3600" b="1" dirty="0">
                <a:latin typeface="AR BERKLEY" panose="02000000000000000000" pitchFamily="2" charset="0"/>
              </a:rPr>
              <a:t>…Judge</a:t>
            </a:r>
          </a:p>
          <a:p>
            <a:r>
              <a:rPr lang="en-US" sz="3600" b="1" dirty="0">
                <a:latin typeface="AR BERKLEY" panose="02000000000000000000" pitchFamily="2" charset="0"/>
              </a:rPr>
              <a:t>…Commit Idolatry (People, Doctrine, Tradition)</a:t>
            </a:r>
          </a:p>
          <a:p>
            <a:r>
              <a:rPr lang="en-US" sz="3600" b="1" dirty="0">
                <a:latin typeface="AR BERKLEY" panose="02000000000000000000" pitchFamily="2" charset="0"/>
              </a:rPr>
              <a:t>…Fantasize (Power, Influence, Wealth, Sex)</a:t>
            </a:r>
          </a:p>
          <a:p>
            <a:r>
              <a:rPr lang="en-US" sz="3600" b="1" dirty="0">
                <a:latin typeface="AR BERKLEY" panose="02000000000000000000" pitchFamily="2" charset="0"/>
              </a:rPr>
              <a:t>…Steal (from God or even each other)</a:t>
            </a:r>
          </a:p>
          <a:p>
            <a:r>
              <a:rPr lang="en-US" sz="3600" b="1" dirty="0">
                <a:latin typeface="AR BERKLEY" panose="02000000000000000000" pitchFamily="2" charset="0"/>
              </a:rPr>
              <a:t>…Rebel (reject God’s guidance/commands)</a:t>
            </a:r>
          </a:p>
        </p:txBody>
      </p:sp>
    </p:spTree>
    <p:extLst>
      <p:ext uri="{BB962C8B-B14F-4D97-AF65-F5344CB8AC3E}">
        <p14:creationId xmlns:p14="http://schemas.microsoft.com/office/powerpoint/2010/main" val="142919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226C6A59-ACCC-4741-A661-E2475C8CDE2A}"/>
              </a:ext>
            </a:extLst>
          </p:cNvPr>
          <p:cNvSpPr>
            <a:spLocks noGrp="1" noChangeArrowheads="1"/>
          </p:cNvSpPr>
          <p:nvPr>
            <p:ph type="title"/>
          </p:nvPr>
        </p:nvSpPr>
        <p:spPr>
          <a:xfrm>
            <a:off x="950843" y="200029"/>
            <a:ext cx="10515600" cy="1325563"/>
          </a:xfrm>
        </p:spPr>
        <p:txBody>
          <a:bodyPr/>
          <a:lstStyle/>
          <a:p>
            <a:r>
              <a:rPr lang="en-US" altLang="en-US" b="1" dirty="0">
                <a:solidFill>
                  <a:srgbClr val="002060"/>
                </a:solidFill>
              </a:rPr>
              <a:t>Consequences of Failures to Return</a:t>
            </a:r>
          </a:p>
        </p:txBody>
      </p:sp>
      <p:sp>
        <p:nvSpPr>
          <p:cNvPr id="96259" name="Rectangle 3">
            <a:extLst>
              <a:ext uri="{FF2B5EF4-FFF2-40B4-BE49-F238E27FC236}">
                <a16:creationId xmlns:a16="http://schemas.microsoft.com/office/drawing/2014/main" id="{9E159784-3D2C-47A6-9C3B-829A885EBC58}"/>
              </a:ext>
            </a:extLst>
          </p:cNvPr>
          <p:cNvSpPr>
            <a:spLocks noGrp="1" noChangeArrowheads="1"/>
          </p:cNvSpPr>
          <p:nvPr>
            <p:ph type="body" sz="half" idx="1"/>
          </p:nvPr>
        </p:nvSpPr>
        <p:spPr>
          <a:xfrm>
            <a:off x="950843" y="1617801"/>
            <a:ext cx="4000500" cy="4724400"/>
          </a:xfrm>
        </p:spPr>
        <p:txBody>
          <a:bodyPr/>
          <a:lstStyle/>
          <a:p>
            <a:r>
              <a:rPr lang="en-US" altLang="en-US" b="1" dirty="0">
                <a:solidFill>
                  <a:srgbClr val="002060"/>
                </a:solidFill>
              </a:rPr>
              <a:t>Famine (4:6)</a:t>
            </a:r>
          </a:p>
          <a:p>
            <a:r>
              <a:rPr lang="en-US" altLang="en-US" b="1" dirty="0">
                <a:solidFill>
                  <a:srgbClr val="002060"/>
                </a:solidFill>
              </a:rPr>
              <a:t>Drought </a:t>
            </a:r>
            <a:r>
              <a:rPr lang="en-US" altLang="en-US" b="1">
                <a:solidFill>
                  <a:srgbClr val="002060"/>
                </a:solidFill>
              </a:rPr>
              <a:t>(4:7)</a:t>
            </a:r>
            <a:endParaRPr lang="en-US" altLang="en-US" b="1" dirty="0">
              <a:solidFill>
                <a:srgbClr val="002060"/>
              </a:solidFill>
            </a:endParaRPr>
          </a:p>
          <a:p>
            <a:r>
              <a:rPr lang="en-US" altLang="en-US" b="1" dirty="0">
                <a:solidFill>
                  <a:srgbClr val="002060"/>
                </a:solidFill>
              </a:rPr>
              <a:t>Blight and Insects (4:9)</a:t>
            </a:r>
            <a:br>
              <a:rPr lang="en-US" altLang="en-US" b="1" dirty="0">
                <a:solidFill>
                  <a:srgbClr val="002060"/>
                </a:solidFill>
              </a:rPr>
            </a:br>
            <a:r>
              <a:rPr lang="en-US" altLang="en-US" b="1" dirty="0">
                <a:solidFill>
                  <a:schemeClr val="accent6">
                    <a:lumMod val="75000"/>
                  </a:schemeClr>
                </a:solidFill>
              </a:rPr>
              <a:t>(Green is not “liberal”)</a:t>
            </a:r>
          </a:p>
          <a:p>
            <a:r>
              <a:rPr lang="en-US" altLang="en-US" b="1" dirty="0">
                <a:solidFill>
                  <a:srgbClr val="002060"/>
                </a:solidFill>
              </a:rPr>
              <a:t>Plague (4:10)</a:t>
            </a:r>
            <a:br>
              <a:rPr lang="en-US" altLang="en-US" b="1" dirty="0">
                <a:solidFill>
                  <a:srgbClr val="002060"/>
                </a:solidFill>
              </a:rPr>
            </a:br>
            <a:endParaRPr lang="en-US" altLang="en-US" b="1" dirty="0">
              <a:solidFill>
                <a:srgbClr val="002060"/>
              </a:solidFill>
            </a:endParaRPr>
          </a:p>
          <a:p>
            <a:r>
              <a:rPr lang="en-US" altLang="en-US" b="1" dirty="0">
                <a:solidFill>
                  <a:srgbClr val="002060"/>
                </a:solidFill>
              </a:rPr>
              <a:t>Revolution (4:11)</a:t>
            </a:r>
          </a:p>
        </p:txBody>
      </p:sp>
      <p:sp>
        <p:nvSpPr>
          <p:cNvPr id="96260" name="Rectangle 4">
            <a:extLst>
              <a:ext uri="{FF2B5EF4-FFF2-40B4-BE49-F238E27FC236}">
                <a16:creationId xmlns:a16="http://schemas.microsoft.com/office/drawing/2014/main" id="{FF5831CB-584F-479F-99CE-2651E00A56FB}"/>
              </a:ext>
            </a:extLst>
          </p:cNvPr>
          <p:cNvSpPr>
            <a:spLocks noGrp="1" noChangeArrowheads="1"/>
          </p:cNvSpPr>
          <p:nvPr>
            <p:ph type="body" sz="half" idx="2"/>
          </p:nvPr>
        </p:nvSpPr>
        <p:spPr>
          <a:xfrm>
            <a:off x="6255026" y="1612211"/>
            <a:ext cx="3962400" cy="4724400"/>
          </a:xfrm>
        </p:spPr>
        <p:txBody>
          <a:bodyPr/>
          <a:lstStyle/>
          <a:p>
            <a:r>
              <a:rPr lang="en-US" altLang="en-US" dirty="0"/>
              <a:t>I Kings 17:1</a:t>
            </a:r>
          </a:p>
          <a:p>
            <a:r>
              <a:rPr lang="en-US" altLang="en-US" dirty="0"/>
              <a:t>I Kings 17:1</a:t>
            </a:r>
          </a:p>
          <a:p>
            <a:r>
              <a:rPr lang="en-US" altLang="en-US" dirty="0"/>
              <a:t>See God</a:t>
            </a:r>
            <a:r>
              <a:rPr lang="en-US" altLang="en-US" dirty="0">
                <a:latin typeface="Times New Roman" panose="02020603050405020304" pitchFamily="18" charset="0"/>
              </a:rPr>
              <a:t>’</a:t>
            </a:r>
            <a:r>
              <a:rPr lang="en-US" altLang="en-US" dirty="0"/>
              <a:t>s promise I II Chronicles 7:13-14</a:t>
            </a:r>
          </a:p>
          <a:p>
            <a:r>
              <a:rPr lang="en-US" altLang="en-US" dirty="0"/>
              <a:t>King David DID return in II Samuel 24:21</a:t>
            </a:r>
          </a:p>
          <a:p>
            <a:r>
              <a:rPr lang="en-US" altLang="en-US" dirty="0"/>
              <a:t>Jeroboam I and King Jehu of Israel</a:t>
            </a:r>
          </a:p>
        </p:txBody>
      </p:sp>
      <p:sp>
        <p:nvSpPr>
          <p:cNvPr id="96261" name="Text Box 5">
            <a:extLst>
              <a:ext uri="{FF2B5EF4-FFF2-40B4-BE49-F238E27FC236}">
                <a16:creationId xmlns:a16="http://schemas.microsoft.com/office/drawing/2014/main" id="{D215F2D8-6DE2-47BD-85D3-0F9ABAD4DD16}"/>
              </a:ext>
            </a:extLst>
          </p:cNvPr>
          <p:cNvSpPr txBox="1">
            <a:spLocks noChangeArrowheads="1"/>
          </p:cNvSpPr>
          <p:nvPr/>
        </p:nvSpPr>
        <p:spPr bwMode="auto">
          <a:xfrm>
            <a:off x="1736725" y="605948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26</a:t>
            </a:r>
          </a:p>
        </p:txBody>
      </p:sp>
    </p:spTree>
    <p:extLst>
      <p:ext uri="{BB962C8B-B14F-4D97-AF65-F5344CB8AC3E}">
        <p14:creationId xmlns:p14="http://schemas.microsoft.com/office/powerpoint/2010/main" val="1237711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60">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hunder.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60">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hun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260">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hund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6260">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hunder.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6260">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hu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724E0C-1FF9-4375-8A2A-77D96D6E8E0C}"/>
              </a:ext>
            </a:extLst>
          </p:cNvPr>
          <p:cNvSpPr>
            <a:spLocks noGrp="1"/>
          </p:cNvSpPr>
          <p:nvPr>
            <p:ph type="title"/>
          </p:nvPr>
        </p:nvSpPr>
        <p:spPr>
          <a:xfrm>
            <a:off x="299185" y="-125128"/>
            <a:ext cx="10515600" cy="1325563"/>
          </a:xfrm>
        </p:spPr>
        <p:txBody>
          <a:bodyPr/>
          <a:lstStyle/>
          <a:p>
            <a:r>
              <a:rPr lang="en-US" b="1" dirty="0">
                <a:solidFill>
                  <a:srgbClr val="002060"/>
                </a:solidFill>
              </a:rPr>
              <a:t>What Was God’s Purpose?</a:t>
            </a:r>
          </a:p>
        </p:txBody>
      </p:sp>
      <p:sp>
        <p:nvSpPr>
          <p:cNvPr id="8" name="Content Placeholder 7">
            <a:extLst>
              <a:ext uri="{FF2B5EF4-FFF2-40B4-BE49-F238E27FC236}">
                <a16:creationId xmlns:a16="http://schemas.microsoft.com/office/drawing/2014/main" id="{6AFED28E-671A-4D43-AF71-913BF8C6AD93}"/>
              </a:ext>
            </a:extLst>
          </p:cNvPr>
          <p:cNvSpPr>
            <a:spLocks noGrp="1"/>
          </p:cNvSpPr>
          <p:nvPr>
            <p:ph idx="1"/>
          </p:nvPr>
        </p:nvSpPr>
        <p:spPr>
          <a:xfrm>
            <a:off x="299185" y="1028700"/>
            <a:ext cx="11201400" cy="4800600"/>
          </a:xfrm>
        </p:spPr>
        <p:txBody>
          <a:bodyPr>
            <a:normAutofit/>
          </a:bodyPr>
          <a:lstStyle/>
          <a:p>
            <a:pPr>
              <a:buFont typeface="Wingdings" panose="05000000000000000000" pitchFamily="2" charset="2"/>
              <a:buChar char="ü"/>
            </a:pPr>
            <a:r>
              <a:rPr lang="en-US" dirty="0"/>
              <a:t> </a:t>
            </a:r>
            <a:r>
              <a:rPr lang="en-US" b="1" dirty="0"/>
              <a:t>(v.  6) But you didn’t return to me – The very word of God </a:t>
            </a:r>
            <a:br>
              <a:rPr lang="en-US" b="1" dirty="0"/>
            </a:br>
            <a:r>
              <a:rPr lang="en-US" b="1" dirty="0"/>
              <a:t>						</a:t>
            </a:r>
            <a:r>
              <a:rPr lang="en-US" b="1" dirty="0">
                <a:solidFill>
                  <a:srgbClr val="C00000"/>
                </a:solidFill>
              </a:rPr>
              <a:t>[“A saying of Yahweh”]</a:t>
            </a:r>
            <a:r>
              <a:rPr lang="en-US" b="1" dirty="0"/>
              <a:t>!</a:t>
            </a:r>
          </a:p>
          <a:p>
            <a:pPr>
              <a:buFont typeface="Wingdings" panose="05000000000000000000" pitchFamily="2" charset="2"/>
              <a:buChar char="ü"/>
            </a:pPr>
            <a:r>
              <a:rPr lang="en-US" b="1" dirty="0"/>
              <a:t> (v.  8) But you didn’t return to me – The very word of God </a:t>
            </a:r>
            <a:br>
              <a:rPr lang="en-US" b="1" dirty="0"/>
            </a:br>
            <a:r>
              <a:rPr lang="en-US" b="1" dirty="0"/>
              <a:t>						</a:t>
            </a:r>
            <a:r>
              <a:rPr lang="en-US" b="1" dirty="0">
                <a:solidFill>
                  <a:srgbClr val="C00000"/>
                </a:solidFill>
              </a:rPr>
              <a:t>[“A saying of Yahweh”]</a:t>
            </a:r>
            <a:r>
              <a:rPr lang="en-US" b="1" dirty="0"/>
              <a:t>!</a:t>
            </a:r>
          </a:p>
          <a:p>
            <a:pPr>
              <a:buFont typeface="Wingdings" panose="05000000000000000000" pitchFamily="2" charset="2"/>
              <a:buChar char="ü"/>
            </a:pPr>
            <a:r>
              <a:rPr lang="en-US" b="1" dirty="0"/>
              <a:t> (v.  9) But you didn’t return to me – The very word of God </a:t>
            </a:r>
            <a:br>
              <a:rPr lang="en-US" b="1" dirty="0"/>
            </a:br>
            <a:r>
              <a:rPr lang="en-US" b="1" dirty="0"/>
              <a:t>						</a:t>
            </a:r>
            <a:r>
              <a:rPr lang="en-US" b="1" dirty="0">
                <a:solidFill>
                  <a:srgbClr val="C00000"/>
                </a:solidFill>
              </a:rPr>
              <a:t>[“A saying of Yahweh”]</a:t>
            </a:r>
            <a:r>
              <a:rPr lang="en-US" b="1" dirty="0"/>
              <a:t>!</a:t>
            </a:r>
          </a:p>
          <a:p>
            <a:pPr>
              <a:buFont typeface="Wingdings" panose="05000000000000000000" pitchFamily="2" charset="2"/>
              <a:buChar char="ü"/>
            </a:pPr>
            <a:r>
              <a:rPr lang="en-US" b="1" dirty="0"/>
              <a:t>(v. 10) But you didn’t return to me – The very word of God </a:t>
            </a:r>
            <a:br>
              <a:rPr lang="en-US" b="1" dirty="0"/>
            </a:br>
            <a:r>
              <a:rPr lang="en-US" b="1" dirty="0"/>
              <a:t>						</a:t>
            </a:r>
            <a:r>
              <a:rPr lang="en-US" b="1" dirty="0">
                <a:solidFill>
                  <a:srgbClr val="C00000"/>
                </a:solidFill>
              </a:rPr>
              <a:t>[“A saying of Yahweh”]</a:t>
            </a:r>
            <a:r>
              <a:rPr lang="en-US" b="1" dirty="0"/>
              <a:t>!</a:t>
            </a:r>
          </a:p>
          <a:p>
            <a:pPr>
              <a:buFont typeface="Wingdings" panose="05000000000000000000" pitchFamily="2" charset="2"/>
              <a:buChar char="ü"/>
            </a:pPr>
            <a:r>
              <a:rPr lang="en-US" b="1" dirty="0"/>
              <a:t>(v. 11) But you didn’t return to me – The very word of God </a:t>
            </a:r>
            <a:br>
              <a:rPr lang="en-US" b="1" dirty="0"/>
            </a:br>
            <a:r>
              <a:rPr lang="en-US" b="1" dirty="0"/>
              <a:t>						</a:t>
            </a:r>
            <a:r>
              <a:rPr lang="en-US" b="1" dirty="0">
                <a:solidFill>
                  <a:srgbClr val="C00000"/>
                </a:solidFill>
              </a:rPr>
              <a:t>[“A saying of Yahweh”]</a:t>
            </a:r>
            <a:r>
              <a:rPr lang="en-US" b="1" dirty="0"/>
              <a:t>!</a:t>
            </a:r>
          </a:p>
        </p:txBody>
      </p:sp>
    </p:spTree>
    <p:extLst>
      <p:ext uri="{BB962C8B-B14F-4D97-AF65-F5344CB8AC3E}">
        <p14:creationId xmlns:p14="http://schemas.microsoft.com/office/powerpoint/2010/main" val="211743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6C46-1D99-4A7F-A8E0-4997330A36F0}"/>
              </a:ext>
            </a:extLst>
          </p:cNvPr>
          <p:cNvSpPr>
            <a:spLocks noGrp="1"/>
          </p:cNvSpPr>
          <p:nvPr>
            <p:ph type="title"/>
          </p:nvPr>
        </p:nvSpPr>
        <p:spPr>
          <a:xfrm>
            <a:off x="139566" y="0"/>
            <a:ext cx="9601200" cy="1143000"/>
          </a:xfrm>
        </p:spPr>
        <p:txBody>
          <a:bodyPr/>
          <a:lstStyle/>
          <a:p>
            <a:r>
              <a:rPr lang="en-US" b="1" dirty="0">
                <a:solidFill>
                  <a:srgbClr val="002060"/>
                </a:solidFill>
              </a:rPr>
              <a:t>Repentance / Turning Back</a:t>
            </a:r>
          </a:p>
        </p:txBody>
      </p:sp>
      <p:sp>
        <p:nvSpPr>
          <p:cNvPr id="3" name="Content Placeholder 2">
            <a:extLst>
              <a:ext uri="{FF2B5EF4-FFF2-40B4-BE49-F238E27FC236}">
                <a16:creationId xmlns:a16="http://schemas.microsoft.com/office/drawing/2014/main" id="{0C17A7A1-7354-4C42-AA4E-98EAB0C754D4}"/>
              </a:ext>
            </a:extLst>
          </p:cNvPr>
          <p:cNvSpPr>
            <a:spLocks noGrp="1"/>
          </p:cNvSpPr>
          <p:nvPr>
            <p:ph idx="1"/>
          </p:nvPr>
        </p:nvSpPr>
        <p:spPr>
          <a:xfrm>
            <a:off x="139566" y="967339"/>
            <a:ext cx="11353800" cy="5257800"/>
          </a:xfrm>
        </p:spPr>
        <p:txBody>
          <a:bodyPr/>
          <a:lstStyle/>
          <a:p>
            <a:r>
              <a:rPr lang="en-US" dirty="0"/>
              <a:t>Real repentance requires confession</a:t>
            </a:r>
          </a:p>
          <a:p>
            <a:r>
              <a:rPr lang="en-US" dirty="0"/>
              <a:t>Confession may be secret (sins vs. God)</a:t>
            </a:r>
            <a:br>
              <a:rPr lang="en-US" dirty="0"/>
            </a:br>
            <a:r>
              <a:rPr lang="en-US" dirty="0"/>
              <a:t>                                private (sins vs. individuals, a few)</a:t>
            </a:r>
            <a:br>
              <a:rPr lang="en-US" dirty="0"/>
            </a:br>
            <a:r>
              <a:rPr lang="en-US" dirty="0"/>
              <a:t>                                public (sin vs. the church)</a:t>
            </a:r>
          </a:p>
          <a:p>
            <a:r>
              <a:rPr lang="en-US" sz="3200" b="1" i="1" dirty="0"/>
              <a:t>“The reason why we are to uncover our sins is not only that God may forgive them, but that we may forsake them. There is a closer link than we often realize between confessing of sins and the forsaking of them. How can we expect to overcome in the future if we do not deal seriously with our failures of the past?”</a:t>
            </a:r>
            <a:br>
              <a:rPr lang="en-US" dirty="0"/>
            </a:br>
            <a:r>
              <a:rPr lang="en-US" dirty="0"/>
              <a:t>             </a:t>
            </a:r>
            <a:r>
              <a:rPr lang="en-US" sz="1800" b="1" dirty="0"/>
              <a:t>--John R.W. Stott, </a:t>
            </a:r>
            <a:r>
              <a:rPr lang="en-US" sz="1800" b="1" i="1" dirty="0"/>
              <a:t>Confess Your Sins: The Way of Reconciliation</a:t>
            </a:r>
            <a:r>
              <a:rPr lang="en-US" sz="1800" b="1" dirty="0"/>
              <a:t>, p. 19</a:t>
            </a:r>
            <a:r>
              <a:rPr lang="en-US" b="1" dirty="0"/>
              <a:t> </a:t>
            </a:r>
          </a:p>
        </p:txBody>
      </p:sp>
    </p:spTree>
    <p:extLst>
      <p:ext uri="{BB962C8B-B14F-4D97-AF65-F5344CB8AC3E}">
        <p14:creationId xmlns:p14="http://schemas.microsoft.com/office/powerpoint/2010/main" val="81872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E9801-0F73-4D79-AB36-A7764CBA0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3" name="Content Placeholder 2">
            <a:extLst>
              <a:ext uri="{FF2B5EF4-FFF2-40B4-BE49-F238E27FC236}">
                <a16:creationId xmlns:a16="http://schemas.microsoft.com/office/drawing/2014/main" id="{AE4E4E3C-432F-4025-B17F-E81649152AC6}"/>
              </a:ext>
            </a:extLst>
          </p:cNvPr>
          <p:cNvSpPr>
            <a:spLocks noGrp="1"/>
          </p:cNvSpPr>
          <p:nvPr>
            <p:ph idx="1"/>
          </p:nvPr>
        </p:nvSpPr>
        <p:spPr>
          <a:xfrm>
            <a:off x="619224" y="103471"/>
            <a:ext cx="11431605" cy="6477000"/>
          </a:xfrm>
        </p:spPr>
        <p:txBody>
          <a:bodyPr>
            <a:normAutofit/>
          </a:bodyPr>
          <a:lstStyle/>
          <a:p>
            <a:pPr marL="0" indent="0">
              <a:buNone/>
            </a:pPr>
            <a:r>
              <a:rPr lang="en-US" sz="3200" b="1" i="1" dirty="0">
                <a:solidFill>
                  <a:schemeClr val="bg1"/>
                </a:solidFill>
              </a:rPr>
              <a:t>13) BECAUSE, check it out, the One who sculpted the mountains,</a:t>
            </a:r>
            <a:br>
              <a:rPr lang="en-US" sz="3200" b="1" i="1" dirty="0">
                <a:solidFill>
                  <a:schemeClr val="bg1"/>
                </a:solidFill>
              </a:rPr>
            </a:br>
            <a:r>
              <a:rPr lang="en-US" sz="3200" b="1" i="1" dirty="0">
                <a:solidFill>
                  <a:schemeClr val="bg1"/>
                </a:solidFill>
              </a:rPr>
              <a:t>       the One who created, as only God can, the wind,</a:t>
            </a:r>
            <a:br>
              <a:rPr lang="en-US" sz="3200" b="1" i="1" dirty="0">
                <a:solidFill>
                  <a:schemeClr val="bg1"/>
                </a:solidFill>
              </a:rPr>
            </a:br>
            <a:r>
              <a:rPr lang="en-US" sz="3200" b="1" i="1" dirty="0">
                <a:solidFill>
                  <a:schemeClr val="bg1"/>
                </a:solidFill>
              </a:rPr>
              <a:t>      And the One who revealed to humanity what [were] His thoughts, the One who made the dawn, brightness,</a:t>
            </a:r>
            <a:br>
              <a:rPr lang="en-US" sz="3200" b="1" i="1" dirty="0">
                <a:solidFill>
                  <a:schemeClr val="bg1"/>
                </a:solidFill>
              </a:rPr>
            </a:br>
            <a:r>
              <a:rPr lang="en-US" sz="3200" b="1" i="1" dirty="0">
                <a:solidFill>
                  <a:schemeClr val="bg1"/>
                </a:solidFill>
              </a:rPr>
              <a:t>      And the One who travels on the high places of the earth--</a:t>
            </a:r>
            <a:br>
              <a:rPr lang="en-US" sz="3200" b="1" i="1" dirty="0">
                <a:solidFill>
                  <a:schemeClr val="bg1"/>
                </a:solidFill>
              </a:rPr>
            </a:br>
            <a:r>
              <a:rPr lang="en-US" sz="3200" b="1" i="1" dirty="0">
                <a:solidFill>
                  <a:schemeClr val="bg1"/>
                </a:solidFill>
              </a:rPr>
              <a:t>                                                     Yahweh, God of Armies, is His name.</a:t>
            </a:r>
            <a:br>
              <a:rPr lang="en-US" sz="3200" b="1" i="1" dirty="0">
                <a:solidFill>
                  <a:schemeClr val="bg1"/>
                </a:solidFill>
              </a:rPr>
            </a:br>
            <a:r>
              <a:rPr lang="en-US" sz="3200" b="1" i="1" dirty="0">
                <a:solidFill>
                  <a:schemeClr val="bg1"/>
                </a:solidFill>
              </a:rPr>
              <a:t>                                                                                </a:t>
            </a:r>
            <a:r>
              <a:rPr lang="en-US" sz="2400" b="1" i="1" dirty="0">
                <a:solidFill>
                  <a:schemeClr val="bg1"/>
                </a:solidFill>
              </a:rPr>
              <a:t>(Pastor Johnny’s Translation)</a:t>
            </a:r>
          </a:p>
          <a:p>
            <a:pPr marL="0" indent="0">
              <a:buNone/>
            </a:pPr>
            <a:endParaRPr lang="en-US" dirty="0"/>
          </a:p>
        </p:txBody>
      </p:sp>
    </p:spTree>
    <p:extLst>
      <p:ext uri="{BB962C8B-B14F-4D97-AF65-F5344CB8AC3E}">
        <p14:creationId xmlns:p14="http://schemas.microsoft.com/office/powerpoint/2010/main" val="28914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par>
                          <p:cTn id="8" fill="hold">
                            <p:stCondLst>
                              <p:cond delay="3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35FC8B-A7A0-4120-BE02-0E43E062A2B4}"/>
              </a:ext>
            </a:extLst>
          </p:cNvPr>
          <p:cNvSpPr>
            <a:spLocks noGrp="1"/>
          </p:cNvSpPr>
          <p:nvPr>
            <p:ph type="title"/>
          </p:nvPr>
        </p:nvSpPr>
        <p:spPr>
          <a:xfrm>
            <a:off x="838200" y="0"/>
            <a:ext cx="10515600" cy="1325563"/>
          </a:xfrm>
        </p:spPr>
        <p:txBody>
          <a:bodyPr/>
          <a:lstStyle/>
          <a:p>
            <a:r>
              <a:rPr lang="en-US" b="1" dirty="0">
                <a:solidFill>
                  <a:srgbClr val="002060"/>
                </a:solidFill>
              </a:rPr>
              <a:t>Comparing Amos and Hosea</a:t>
            </a:r>
          </a:p>
        </p:txBody>
      </p:sp>
      <p:graphicFrame>
        <p:nvGraphicFramePr>
          <p:cNvPr id="7" name="Table 7">
            <a:extLst>
              <a:ext uri="{FF2B5EF4-FFF2-40B4-BE49-F238E27FC236}">
                <a16:creationId xmlns:a16="http://schemas.microsoft.com/office/drawing/2014/main" id="{1EBCAF97-7AA6-4A04-A5B3-0C10C25D7070}"/>
              </a:ext>
            </a:extLst>
          </p:cNvPr>
          <p:cNvGraphicFramePr>
            <a:graphicFrameLocks noGrp="1"/>
          </p:cNvGraphicFramePr>
          <p:nvPr>
            <p:ph idx="1"/>
            <p:extLst>
              <p:ext uri="{D42A27DB-BD31-4B8C-83A1-F6EECF244321}">
                <p14:modId xmlns:p14="http://schemas.microsoft.com/office/powerpoint/2010/main" val="1257048727"/>
              </p:ext>
            </p:extLst>
          </p:nvPr>
        </p:nvGraphicFramePr>
        <p:xfrm>
          <a:off x="838200" y="1325563"/>
          <a:ext cx="10792328" cy="3608386"/>
        </p:xfrm>
        <a:graphic>
          <a:graphicData uri="http://schemas.openxmlformats.org/drawingml/2006/table">
            <a:tbl>
              <a:tblPr firstRow="1" bandRow="1">
                <a:tableStyleId>{5C22544A-7EE6-4342-B048-85BDC9FD1C3A}</a:tableStyleId>
              </a:tblPr>
              <a:tblGrid>
                <a:gridCol w="2698082">
                  <a:extLst>
                    <a:ext uri="{9D8B030D-6E8A-4147-A177-3AD203B41FA5}">
                      <a16:colId xmlns:a16="http://schemas.microsoft.com/office/drawing/2014/main" val="285563575"/>
                    </a:ext>
                  </a:extLst>
                </a:gridCol>
                <a:gridCol w="2698082">
                  <a:extLst>
                    <a:ext uri="{9D8B030D-6E8A-4147-A177-3AD203B41FA5}">
                      <a16:colId xmlns:a16="http://schemas.microsoft.com/office/drawing/2014/main" val="3139933235"/>
                    </a:ext>
                  </a:extLst>
                </a:gridCol>
                <a:gridCol w="2698082">
                  <a:extLst>
                    <a:ext uri="{9D8B030D-6E8A-4147-A177-3AD203B41FA5}">
                      <a16:colId xmlns:a16="http://schemas.microsoft.com/office/drawing/2014/main" val="3826448647"/>
                    </a:ext>
                  </a:extLst>
                </a:gridCol>
                <a:gridCol w="2698082">
                  <a:extLst>
                    <a:ext uri="{9D8B030D-6E8A-4147-A177-3AD203B41FA5}">
                      <a16:colId xmlns:a16="http://schemas.microsoft.com/office/drawing/2014/main" val="3397561316"/>
                    </a:ext>
                  </a:extLst>
                </a:gridCol>
              </a:tblGrid>
              <a:tr h="430500">
                <a:tc>
                  <a:txBody>
                    <a:bodyPr/>
                    <a:lstStyle/>
                    <a:p>
                      <a:pPr algn="ctr" fontAlgn="b"/>
                      <a:r>
                        <a:rPr lang="en-US" sz="1400" b="1" i="0" u="none" strike="noStrike" dirty="0">
                          <a:solidFill>
                            <a:schemeClr val="bg1"/>
                          </a:solidFill>
                          <a:effectLst/>
                          <a:latin typeface="Calibri" panose="020F0502020204030204" pitchFamily="34" charset="0"/>
                        </a:rPr>
                        <a:t>Amos Reference</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Amos Accusation</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Hosea Reference</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Hosea Accusation</a:t>
                      </a:r>
                    </a:p>
                  </a:txBody>
                  <a:tcPr marL="9525" marR="9525" marT="9525" marB="0" anchor="ctr"/>
                </a:tc>
                <a:extLst>
                  <a:ext uri="{0D108BD9-81ED-4DB2-BD59-A6C34878D82A}">
                    <a16:rowId xmlns:a16="http://schemas.microsoft.com/office/drawing/2014/main" val="929018421"/>
                  </a:ext>
                </a:extLst>
              </a:tr>
              <a:tr h="430500">
                <a:tc>
                  <a:txBody>
                    <a:bodyPr/>
                    <a:lstStyle/>
                    <a:p>
                      <a:pPr algn="ctr" fontAlgn="ctr"/>
                      <a:r>
                        <a:rPr lang="en-US" sz="1100" b="1" i="0" u="none" strike="noStrike">
                          <a:solidFill>
                            <a:srgbClr val="000000"/>
                          </a:solidFill>
                          <a:effectLst/>
                          <a:latin typeface="Calibri" panose="020F0502020204030204" pitchFamily="34" charset="0"/>
                        </a:rPr>
                        <a:t>Amos 3:5</a:t>
                      </a:r>
                    </a:p>
                  </a:txBody>
                  <a:tcPr marL="9525" marR="9525" marT="9525" marB="0" anchor="ctr"/>
                </a:tc>
                <a:tc>
                  <a:txBody>
                    <a:bodyPr/>
                    <a:lstStyle/>
                    <a:p>
                      <a:pPr algn="l" fontAlgn="ctr"/>
                      <a:r>
                        <a:rPr lang="en-US" sz="1100" b="1" i="0" u="none" strike="noStrike" dirty="0">
                          <a:solidFill>
                            <a:srgbClr val="000000"/>
                          </a:solidFill>
                          <a:effectLst/>
                          <a:latin typeface="Calibri" panose="020F0502020204030204" pitchFamily="34" charset="0"/>
                        </a:rPr>
                        <a:t>There is a cause and effect when a bird is snared in a trap or net.</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Hosea 7:11-12</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God's people are as dumb as doves, so God will use a net of judgment to snare them.</a:t>
                      </a:r>
                    </a:p>
                  </a:txBody>
                  <a:tcPr marL="9525" marR="9525" marT="9525" marB="0" anchor="ctr"/>
                </a:tc>
                <a:extLst>
                  <a:ext uri="{0D108BD9-81ED-4DB2-BD59-A6C34878D82A}">
                    <a16:rowId xmlns:a16="http://schemas.microsoft.com/office/drawing/2014/main" val="396733876"/>
                  </a:ext>
                </a:extLst>
              </a:tr>
              <a:tr h="430500">
                <a:tc>
                  <a:txBody>
                    <a:bodyPr/>
                    <a:lstStyle/>
                    <a:p>
                      <a:pPr algn="ctr" fontAlgn="ctr"/>
                      <a:r>
                        <a:rPr lang="en-US" sz="1100" b="1" i="0" u="none" strike="noStrike">
                          <a:solidFill>
                            <a:srgbClr val="000000"/>
                          </a:solidFill>
                          <a:effectLst/>
                          <a:latin typeface="Calibri" panose="020F0502020204030204" pitchFamily="34" charset="0"/>
                        </a:rPr>
                        <a:t>Amos 3:4, 8</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Yahweh is a lion poised to rend Israel limb-by-limb if she doesn't repent</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Hosea 13:7</a:t>
                      </a:r>
                    </a:p>
                  </a:txBody>
                  <a:tcPr marL="9525" marR="9525" marT="9525" marB="0" anchor="ctr"/>
                </a:tc>
                <a:tc>
                  <a:txBody>
                    <a:bodyPr/>
                    <a:lstStyle/>
                    <a:p>
                      <a:pPr algn="l" fontAlgn="ctr"/>
                      <a:r>
                        <a:rPr lang="en-US" sz="1100" b="1"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178913167"/>
                  </a:ext>
                </a:extLst>
              </a:tr>
              <a:tr h="430500">
                <a:tc>
                  <a:txBody>
                    <a:bodyPr/>
                    <a:lstStyle/>
                    <a:p>
                      <a:pPr algn="ctr" fontAlgn="ctr"/>
                      <a:r>
                        <a:rPr lang="en-US" sz="1100" b="1" i="0" u="none" strike="noStrike">
                          <a:solidFill>
                            <a:srgbClr val="000000"/>
                          </a:solidFill>
                          <a:effectLst/>
                          <a:latin typeface="Calibri" panose="020F0502020204030204" pitchFamily="34" charset="0"/>
                        </a:rPr>
                        <a:t>Amos 4:1</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oppression for the sake of supporting a luxurious lifestyle</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Hosea 13:6</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1687530157"/>
                  </a:ext>
                </a:extLst>
              </a:tr>
              <a:tr h="430500">
                <a:tc>
                  <a:txBody>
                    <a:bodyPr/>
                    <a:lstStyle/>
                    <a:p>
                      <a:pPr algn="ctr" fontAlgn="ctr"/>
                      <a:r>
                        <a:rPr lang="en-US" sz="1100" b="1" i="0" u="none" strike="noStrike">
                          <a:solidFill>
                            <a:srgbClr val="000000"/>
                          </a:solidFill>
                          <a:effectLst/>
                          <a:latin typeface="Calibri" panose="020F0502020204030204" pitchFamily="34" charset="0"/>
                        </a:rPr>
                        <a:t>Amos 4:4</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sacrifices offered without the appropriate lifestyle</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Hosea 6:6, 8:13, 9:4</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214282679"/>
                  </a:ext>
                </a:extLst>
              </a:tr>
              <a:tr h="430500">
                <a:tc>
                  <a:txBody>
                    <a:bodyPr/>
                    <a:lstStyle/>
                    <a:p>
                      <a:pPr algn="ctr" fontAlgn="ctr"/>
                      <a:r>
                        <a:rPr lang="en-US" sz="1100" b="1" i="0" u="none" strike="noStrike">
                          <a:solidFill>
                            <a:srgbClr val="000000"/>
                          </a:solidFill>
                          <a:effectLst/>
                          <a:latin typeface="Calibri" panose="020F0502020204030204" pitchFamily="34" charset="0"/>
                        </a:rPr>
                        <a:t>Amos 4:6-7</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God will punish with famine and harsh economic circumstances</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Hosea 9:2-3</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928220252"/>
                  </a:ext>
                </a:extLst>
              </a:tr>
              <a:tr h="594886">
                <a:tc>
                  <a:txBody>
                    <a:bodyPr/>
                    <a:lstStyle/>
                    <a:p>
                      <a:pPr algn="ctr" fontAlgn="ctr"/>
                      <a:r>
                        <a:rPr lang="en-US" sz="1100" b="1" i="0" u="none" strike="noStrike">
                          <a:solidFill>
                            <a:srgbClr val="000000"/>
                          </a:solidFill>
                          <a:effectLst/>
                          <a:latin typeface="Calibri" panose="020F0502020204030204" pitchFamily="34" charset="0"/>
                        </a:rPr>
                        <a:t>Amos 4:11</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God has already punished them with overthrown cities, but with more on the way, only a burning stick survives</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Hosea 9:6, 11:6</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962693410"/>
                  </a:ext>
                </a:extLst>
              </a:tr>
              <a:tr h="430500">
                <a:tc>
                  <a:txBody>
                    <a:bodyPr/>
                    <a:lstStyle/>
                    <a:p>
                      <a:pPr algn="ctr" fontAlgn="ctr"/>
                      <a:r>
                        <a:rPr lang="en-US" sz="1100" b="1" i="0" u="none" strike="noStrike">
                          <a:solidFill>
                            <a:srgbClr val="000000"/>
                          </a:solidFill>
                          <a:effectLst/>
                          <a:latin typeface="Calibri" panose="020F0502020204030204" pitchFamily="34" charset="0"/>
                        </a:rPr>
                        <a:t>Amos 5:19</a:t>
                      </a:r>
                    </a:p>
                  </a:txBody>
                  <a:tcPr marL="9525" marR="9525" marT="9525" marB="0" anchor="ctr"/>
                </a:tc>
                <a:tc>
                  <a:txBody>
                    <a:bodyPr/>
                    <a:lstStyle/>
                    <a:p>
                      <a:pPr algn="l" fontAlgn="ctr"/>
                      <a:r>
                        <a:rPr lang="en-US" sz="1100" b="1" i="0" u="none" strike="noStrike">
                          <a:solidFill>
                            <a:srgbClr val="000000"/>
                          </a:solidFill>
                          <a:effectLst/>
                          <a:latin typeface="Calibri" panose="020F0502020204030204" pitchFamily="34" charset="0"/>
                        </a:rPr>
                        <a:t>The Day of the Lord will be like fleeing from Yahweh's lion but facing Yahweh's bear</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Hosea 13:8</a:t>
                      </a:r>
                    </a:p>
                  </a:txBody>
                  <a:tcPr marL="9525" marR="9525" marT="9525" marB="0" anchor="ctr"/>
                </a:tc>
                <a:tc>
                  <a:txBody>
                    <a:bodyPr/>
                    <a:lstStyle/>
                    <a:p>
                      <a:pPr algn="l" fontAlgn="ctr"/>
                      <a:r>
                        <a:rPr lang="en-US" sz="1100" b="1"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4234774542"/>
                  </a:ext>
                </a:extLst>
              </a:tr>
            </a:tbl>
          </a:graphicData>
        </a:graphic>
      </p:graphicFrame>
      <p:sp>
        <p:nvSpPr>
          <p:cNvPr id="9" name="TextBox 8">
            <a:extLst>
              <a:ext uri="{FF2B5EF4-FFF2-40B4-BE49-F238E27FC236}">
                <a16:creationId xmlns:a16="http://schemas.microsoft.com/office/drawing/2014/main" id="{31F13D0B-5AEE-4051-8D6F-19C479ACBDBF}"/>
              </a:ext>
            </a:extLst>
          </p:cNvPr>
          <p:cNvSpPr txBox="1"/>
          <p:nvPr/>
        </p:nvSpPr>
        <p:spPr>
          <a:xfrm>
            <a:off x="8943467" y="2183702"/>
            <a:ext cx="2687055" cy="430887"/>
          </a:xfrm>
          <a:prstGeom prst="rect">
            <a:avLst/>
          </a:prstGeom>
          <a:solidFill>
            <a:schemeClr val="bg1">
              <a:lumMod val="85000"/>
            </a:schemeClr>
          </a:solidFill>
        </p:spPr>
        <p:txBody>
          <a:bodyPr wrap="square" rtlCol="0">
            <a:spAutoFit/>
          </a:bodyPr>
          <a:lstStyle/>
          <a:p>
            <a:r>
              <a:rPr lang="en-US" sz="1100" b="1" dirty="0"/>
              <a:t>God is like a lion or leopard waiting for Israel as His prey.</a:t>
            </a:r>
          </a:p>
        </p:txBody>
      </p:sp>
      <p:sp>
        <p:nvSpPr>
          <p:cNvPr id="11" name="TextBox 10">
            <a:extLst>
              <a:ext uri="{FF2B5EF4-FFF2-40B4-BE49-F238E27FC236}">
                <a16:creationId xmlns:a16="http://schemas.microsoft.com/office/drawing/2014/main" id="{6AF4BF01-A6C9-4281-BF2D-193DBA17AB40}"/>
              </a:ext>
            </a:extLst>
          </p:cNvPr>
          <p:cNvSpPr txBox="1"/>
          <p:nvPr/>
        </p:nvSpPr>
        <p:spPr>
          <a:xfrm>
            <a:off x="8943472" y="3083731"/>
            <a:ext cx="2687055" cy="430887"/>
          </a:xfrm>
          <a:prstGeom prst="rect">
            <a:avLst/>
          </a:prstGeom>
          <a:solidFill>
            <a:schemeClr val="bg1">
              <a:lumMod val="85000"/>
            </a:schemeClr>
          </a:solidFill>
        </p:spPr>
        <p:txBody>
          <a:bodyPr wrap="square" rtlCol="0">
            <a:spAutoFit/>
          </a:bodyPr>
          <a:lstStyle/>
          <a:p>
            <a:r>
              <a:rPr lang="en-US" sz="1100" b="1" dirty="0"/>
              <a:t>God isn’t pleased with and won’t accept sacrifice without godliness.</a:t>
            </a:r>
          </a:p>
        </p:txBody>
      </p:sp>
      <p:sp>
        <p:nvSpPr>
          <p:cNvPr id="13" name="TextBox 12">
            <a:extLst>
              <a:ext uri="{FF2B5EF4-FFF2-40B4-BE49-F238E27FC236}">
                <a16:creationId xmlns:a16="http://schemas.microsoft.com/office/drawing/2014/main" id="{A1E47292-4220-4470-ABF2-60E7500EBEA4}"/>
              </a:ext>
            </a:extLst>
          </p:cNvPr>
          <p:cNvSpPr txBox="1"/>
          <p:nvPr/>
        </p:nvSpPr>
        <p:spPr>
          <a:xfrm>
            <a:off x="8943467" y="3946101"/>
            <a:ext cx="2687055" cy="600164"/>
          </a:xfrm>
          <a:prstGeom prst="rect">
            <a:avLst/>
          </a:prstGeom>
          <a:solidFill>
            <a:schemeClr val="bg1">
              <a:lumMod val="85000"/>
            </a:schemeClr>
          </a:solidFill>
        </p:spPr>
        <p:txBody>
          <a:bodyPr wrap="square" rtlCol="0">
            <a:spAutoFit/>
          </a:bodyPr>
          <a:lstStyle/>
          <a:p>
            <a:r>
              <a:rPr lang="en-US" sz="1100" b="1" dirty="0"/>
              <a:t>Egypt will devour them as their valuables prove to be abandoned; the sword will fall upon Israel’s cities.</a:t>
            </a:r>
          </a:p>
        </p:txBody>
      </p:sp>
      <p:sp>
        <p:nvSpPr>
          <p:cNvPr id="15" name="TextBox 14">
            <a:extLst>
              <a:ext uri="{FF2B5EF4-FFF2-40B4-BE49-F238E27FC236}">
                <a16:creationId xmlns:a16="http://schemas.microsoft.com/office/drawing/2014/main" id="{9F4A94A4-159D-4A5A-AC1B-9E88AB61CFD3}"/>
              </a:ext>
            </a:extLst>
          </p:cNvPr>
          <p:cNvSpPr txBox="1"/>
          <p:nvPr/>
        </p:nvSpPr>
        <p:spPr>
          <a:xfrm>
            <a:off x="8943467" y="2637895"/>
            <a:ext cx="2687055" cy="430887"/>
          </a:xfrm>
          <a:prstGeom prst="rect">
            <a:avLst/>
          </a:prstGeom>
          <a:solidFill>
            <a:schemeClr val="accent1">
              <a:lumMod val="40000"/>
              <a:lumOff val="60000"/>
            </a:schemeClr>
          </a:solidFill>
        </p:spPr>
        <p:txBody>
          <a:bodyPr wrap="square" rtlCol="0">
            <a:spAutoFit/>
          </a:bodyPr>
          <a:lstStyle/>
          <a:p>
            <a:r>
              <a:rPr lang="en-US" sz="1100" b="1" dirty="0"/>
              <a:t>As Israel prospered, the wealthier they got, the less they thought about God.</a:t>
            </a:r>
          </a:p>
        </p:txBody>
      </p:sp>
      <p:sp>
        <p:nvSpPr>
          <p:cNvPr id="17" name="TextBox 16">
            <a:extLst>
              <a:ext uri="{FF2B5EF4-FFF2-40B4-BE49-F238E27FC236}">
                <a16:creationId xmlns:a16="http://schemas.microsoft.com/office/drawing/2014/main" id="{91F36F1A-6F61-4045-B11B-010F4280751F}"/>
              </a:ext>
            </a:extLst>
          </p:cNvPr>
          <p:cNvSpPr txBox="1"/>
          <p:nvPr/>
        </p:nvSpPr>
        <p:spPr>
          <a:xfrm>
            <a:off x="8943469" y="3502968"/>
            <a:ext cx="2687055" cy="430887"/>
          </a:xfrm>
          <a:prstGeom prst="rect">
            <a:avLst/>
          </a:prstGeom>
          <a:solidFill>
            <a:schemeClr val="accent1">
              <a:lumMod val="40000"/>
              <a:lumOff val="60000"/>
            </a:schemeClr>
          </a:solidFill>
        </p:spPr>
        <p:txBody>
          <a:bodyPr wrap="square" rtlCol="0">
            <a:spAutoFit/>
          </a:bodyPr>
          <a:lstStyle/>
          <a:p>
            <a:r>
              <a:rPr lang="en-US" sz="1100" b="1" dirty="0"/>
              <a:t>Israel won’t be able to enjoy her grain or wine, but have non-kosher P.O.W. food.</a:t>
            </a:r>
          </a:p>
        </p:txBody>
      </p:sp>
      <p:sp>
        <p:nvSpPr>
          <p:cNvPr id="19" name="TextBox 18">
            <a:extLst>
              <a:ext uri="{FF2B5EF4-FFF2-40B4-BE49-F238E27FC236}">
                <a16:creationId xmlns:a16="http://schemas.microsoft.com/office/drawing/2014/main" id="{A95FAFC3-4875-4F9B-9295-3F75A487CE8F}"/>
              </a:ext>
            </a:extLst>
          </p:cNvPr>
          <p:cNvSpPr txBox="1"/>
          <p:nvPr/>
        </p:nvSpPr>
        <p:spPr>
          <a:xfrm>
            <a:off x="8943468" y="4526743"/>
            <a:ext cx="2687055" cy="430887"/>
          </a:xfrm>
          <a:prstGeom prst="rect">
            <a:avLst/>
          </a:prstGeom>
          <a:solidFill>
            <a:schemeClr val="accent1">
              <a:lumMod val="40000"/>
              <a:lumOff val="60000"/>
            </a:schemeClr>
          </a:solidFill>
        </p:spPr>
        <p:txBody>
          <a:bodyPr wrap="square" rtlCol="0">
            <a:spAutoFit/>
          </a:bodyPr>
          <a:lstStyle/>
          <a:p>
            <a:r>
              <a:rPr lang="en-US" sz="1100" b="1" dirty="0"/>
              <a:t>God’s judgment is as certain as when a mother bear has lost her cubs.</a:t>
            </a:r>
          </a:p>
        </p:txBody>
      </p:sp>
    </p:spTree>
    <p:extLst>
      <p:ext uri="{BB962C8B-B14F-4D97-AF65-F5344CB8AC3E}">
        <p14:creationId xmlns:p14="http://schemas.microsoft.com/office/powerpoint/2010/main" val="18804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307BA79-4B24-4003-8D9C-0043E5ACC386}"/>
              </a:ext>
            </a:extLst>
          </p:cNvPr>
          <p:cNvSpPr>
            <a:spLocks noGrp="1" noChangeArrowheads="1"/>
          </p:cNvSpPr>
          <p:nvPr>
            <p:ph type="title"/>
          </p:nvPr>
        </p:nvSpPr>
        <p:spPr>
          <a:xfrm>
            <a:off x="235226" y="-152400"/>
            <a:ext cx="10363200" cy="1143000"/>
          </a:xfrm>
        </p:spPr>
        <p:txBody>
          <a:bodyPr/>
          <a:lstStyle/>
          <a:p>
            <a:r>
              <a:rPr lang="en-US" altLang="en-US" b="1" dirty="0">
                <a:solidFill>
                  <a:srgbClr val="002060"/>
                </a:solidFill>
              </a:rPr>
              <a:t>Cows of Bashan?</a:t>
            </a:r>
          </a:p>
        </p:txBody>
      </p:sp>
      <p:sp>
        <p:nvSpPr>
          <p:cNvPr id="47107" name="Rectangle 3">
            <a:extLst>
              <a:ext uri="{FF2B5EF4-FFF2-40B4-BE49-F238E27FC236}">
                <a16:creationId xmlns:a16="http://schemas.microsoft.com/office/drawing/2014/main" id="{6BC1A504-FB1B-49F7-8BF0-71BF5925BC2E}"/>
              </a:ext>
            </a:extLst>
          </p:cNvPr>
          <p:cNvSpPr>
            <a:spLocks noGrp="1" noChangeArrowheads="1"/>
          </p:cNvSpPr>
          <p:nvPr>
            <p:ph type="body" sz="half" idx="1"/>
          </p:nvPr>
        </p:nvSpPr>
        <p:spPr>
          <a:xfrm>
            <a:off x="235226" y="736529"/>
            <a:ext cx="7288696" cy="5130871"/>
          </a:xfrm>
        </p:spPr>
        <p:txBody>
          <a:bodyPr>
            <a:normAutofit/>
          </a:bodyPr>
          <a:lstStyle/>
          <a:p>
            <a:pPr>
              <a:lnSpc>
                <a:spcPct val="90000"/>
              </a:lnSpc>
            </a:pPr>
            <a:r>
              <a:rPr lang="en-US" altLang="en-US" dirty="0">
                <a:latin typeface="AR BERKLEY" panose="02000000000000000000" pitchFamily="2" charset="0"/>
                <a:cs typeface="Aharoni" panose="02010803020104030203" pitchFamily="2" charset="-79"/>
              </a:rPr>
              <a:t>Doesn’t make sense from modern view</a:t>
            </a:r>
          </a:p>
          <a:p>
            <a:pPr>
              <a:lnSpc>
                <a:spcPct val="90000"/>
              </a:lnSpc>
            </a:pPr>
            <a:r>
              <a:rPr lang="en-US" altLang="en-US" dirty="0">
                <a:latin typeface="AR BERKLEY" panose="02000000000000000000" pitchFamily="2" charset="0"/>
                <a:cs typeface="Aharoni" panose="02010803020104030203" pitchFamily="2" charset="-79"/>
              </a:rPr>
              <a:t>Not calling women “fat” or saying they “waddle”</a:t>
            </a:r>
          </a:p>
          <a:p>
            <a:pPr>
              <a:lnSpc>
                <a:spcPct val="90000"/>
              </a:lnSpc>
            </a:pPr>
            <a:r>
              <a:rPr lang="en-US" altLang="en-US" dirty="0">
                <a:latin typeface="AR BERKLEY" panose="02000000000000000000" pitchFamily="2" charset="0"/>
                <a:cs typeface="Aharoni" panose="02010803020104030203" pitchFamily="2" charset="-79"/>
              </a:rPr>
              <a:t>To a stockman, were valuable and beautiful</a:t>
            </a:r>
          </a:p>
          <a:p>
            <a:pPr>
              <a:lnSpc>
                <a:spcPct val="90000"/>
              </a:lnSpc>
            </a:pPr>
            <a:r>
              <a:rPr lang="en-US" altLang="en-US" dirty="0">
                <a:latin typeface="AR BERKLEY" panose="02000000000000000000" pitchFamily="2" charset="0"/>
                <a:cs typeface="Aharoni" panose="02010803020104030203" pitchFamily="2" charset="-79"/>
              </a:rPr>
              <a:t>Shapely and well-fed?</a:t>
            </a:r>
          </a:p>
          <a:p>
            <a:pPr>
              <a:lnSpc>
                <a:spcPct val="90000"/>
              </a:lnSpc>
            </a:pPr>
            <a:r>
              <a:rPr lang="en-US" altLang="en-US" dirty="0">
                <a:latin typeface="AR BERKLEY" panose="02000000000000000000" pitchFamily="2" charset="0"/>
                <a:cs typeface="Aharoni" panose="02010803020104030203" pitchFamily="2" charset="-79"/>
              </a:rPr>
              <a:t>Because Baal was often pictured as a bull?</a:t>
            </a:r>
          </a:p>
          <a:p>
            <a:pPr>
              <a:lnSpc>
                <a:spcPct val="90000"/>
              </a:lnSpc>
            </a:pPr>
            <a:r>
              <a:rPr lang="en-US" altLang="en-US" dirty="0">
                <a:latin typeface="AR BERKLEY" panose="02000000000000000000" pitchFamily="2" charset="0"/>
                <a:cs typeface="Aharoni" panose="02010803020104030203" pitchFamily="2" charset="-79"/>
              </a:rPr>
              <a:t>May have pictured husbands as “studs”</a:t>
            </a:r>
          </a:p>
          <a:p>
            <a:pPr>
              <a:lnSpc>
                <a:spcPct val="90000"/>
              </a:lnSpc>
            </a:pPr>
            <a:r>
              <a:rPr lang="en-US" altLang="en-US" dirty="0">
                <a:latin typeface="AR BERKLEY" panose="02000000000000000000" pitchFamily="2" charset="0"/>
                <a:cs typeface="Aharoni" panose="02010803020104030203" pitchFamily="2" charset="-79"/>
              </a:rPr>
              <a:t>May have meant that they were cult prostitutes</a:t>
            </a:r>
          </a:p>
          <a:p>
            <a:pPr>
              <a:lnSpc>
                <a:spcPct val="90000"/>
              </a:lnSpc>
            </a:pPr>
            <a:r>
              <a:rPr lang="en-US" altLang="en-US" dirty="0">
                <a:latin typeface="AR BERKLEY" panose="02000000000000000000" pitchFamily="2" charset="0"/>
                <a:cs typeface="Aharoni" panose="02010803020104030203" pitchFamily="2" charset="-79"/>
              </a:rPr>
              <a:t>For certain, God judged the women, too!</a:t>
            </a:r>
          </a:p>
        </p:txBody>
      </p:sp>
      <p:sp>
        <p:nvSpPr>
          <p:cNvPr id="47111" name="Text Box 7">
            <a:extLst>
              <a:ext uri="{FF2B5EF4-FFF2-40B4-BE49-F238E27FC236}">
                <a16:creationId xmlns:a16="http://schemas.microsoft.com/office/drawing/2014/main" id="{86BDC69E-3583-4599-BB3F-4A1B2F14A36A}"/>
              </a:ext>
            </a:extLst>
          </p:cNvPr>
          <p:cNvSpPr txBox="1">
            <a:spLocks noChangeArrowheads="1"/>
          </p:cNvSpPr>
          <p:nvPr/>
        </p:nvSpPr>
        <p:spPr bwMode="auto">
          <a:xfrm>
            <a:off x="1736725" y="621188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22</a:t>
            </a:r>
          </a:p>
        </p:txBody>
      </p:sp>
      <p:pic>
        <p:nvPicPr>
          <p:cNvPr id="3" name="Picture 2">
            <a:extLst>
              <a:ext uri="{FF2B5EF4-FFF2-40B4-BE49-F238E27FC236}">
                <a16:creationId xmlns:a16="http://schemas.microsoft.com/office/drawing/2014/main" id="{B7E4C672-9419-4410-B00C-7C32B96BB85C}"/>
              </a:ext>
            </a:extLst>
          </p:cNvPr>
          <p:cNvPicPr>
            <a:picLocks noChangeAspect="1"/>
          </p:cNvPicPr>
          <p:nvPr/>
        </p:nvPicPr>
        <p:blipFill>
          <a:blip r:embed="rId3"/>
          <a:stretch>
            <a:fillRect/>
          </a:stretch>
        </p:blipFill>
        <p:spPr>
          <a:xfrm>
            <a:off x="8043013" y="216380"/>
            <a:ext cx="3770989" cy="5130871"/>
          </a:xfrm>
          <a:prstGeom prst="rect">
            <a:avLst/>
          </a:prstGeom>
        </p:spPr>
      </p:pic>
      <p:sp>
        <p:nvSpPr>
          <p:cNvPr id="4" name="TextBox 3">
            <a:extLst>
              <a:ext uri="{FF2B5EF4-FFF2-40B4-BE49-F238E27FC236}">
                <a16:creationId xmlns:a16="http://schemas.microsoft.com/office/drawing/2014/main" id="{25D7F615-308E-45DB-A197-2D5FB943A301}"/>
              </a:ext>
            </a:extLst>
          </p:cNvPr>
          <p:cNvSpPr txBox="1"/>
          <p:nvPr/>
        </p:nvSpPr>
        <p:spPr>
          <a:xfrm rot="19908352">
            <a:off x="-1809231" y="3098614"/>
            <a:ext cx="15810460" cy="461665"/>
          </a:xfrm>
          <a:prstGeom prst="rect">
            <a:avLst/>
          </a:prstGeom>
          <a:solidFill>
            <a:srgbClr val="FFFF00"/>
          </a:solidFill>
        </p:spPr>
        <p:txBody>
          <a:bodyPr wrap="square" rtlCol="0">
            <a:spAutoFit/>
          </a:bodyPr>
          <a:lstStyle/>
          <a:p>
            <a:pPr algn="ctr"/>
            <a:r>
              <a:rPr lang="en-US" sz="2400" b="1" dirty="0">
                <a:effectLst/>
                <a:latin typeface="Calibri" panose="020F0502020204030204" pitchFamily="34" charset="0"/>
                <a:ea typeface="Malgun Gothic" panose="020B0503020000020004" pitchFamily="34" charset="-127"/>
                <a:cs typeface="Arial" panose="020B0604020202020204" pitchFamily="34" charset="0"/>
              </a:rPr>
              <a:t>What comes to your mind when these wives demand that their husbands (“lords”) bring drink? (v. 1)</a:t>
            </a:r>
            <a:endParaRPr lang="en-US" sz="2400" b="1" dirty="0">
              <a:highlight>
                <a:srgbClr val="FFFF00"/>
              </a:highlight>
            </a:endParaRPr>
          </a:p>
        </p:txBody>
      </p:sp>
    </p:spTree>
    <p:extLst>
      <p:ext uri="{BB962C8B-B14F-4D97-AF65-F5344CB8AC3E}">
        <p14:creationId xmlns:p14="http://schemas.microsoft.com/office/powerpoint/2010/main" val="2107729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o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mo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moo.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moo.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moo.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additive="base">
                                        <p:cTn id="37"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moo.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107">
                                            <p:txEl>
                                              <p:pRg st="6" end="6"/>
                                            </p:txEl>
                                          </p:spTgt>
                                        </p:tgtEl>
                                        <p:attrNameLst>
                                          <p:attrName>style.visibility</p:attrName>
                                        </p:attrNameLst>
                                      </p:cBhvr>
                                      <p:to>
                                        <p:strVal val="visible"/>
                                      </p:to>
                                    </p:set>
                                    <p:anim calcmode="lin" valueType="num">
                                      <p:cBhvr additive="base">
                                        <p:cTn id="43"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moo.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107">
                                            <p:txEl>
                                              <p:pRg st="7" end="7"/>
                                            </p:txEl>
                                          </p:spTgt>
                                        </p:tgtEl>
                                        <p:attrNameLst>
                                          <p:attrName>style.visibility</p:attrName>
                                        </p:attrNameLst>
                                      </p:cBhvr>
                                      <p:to>
                                        <p:strVal val="visible"/>
                                      </p:to>
                                    </p:set>
                                    <p:anim calcmode="lin" valueType="num">
                                      <p:cBhvr additive="base">
                                        <p:cTn id="49"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710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moo.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autoUpdateAnimBg="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0E606-491F-400A-A731-43CE9ED5369C}"/>
              </a:ext>
            </a:extLst>
          </p:cNvPr>
          <p:cNvSpPr>
            <a:spLocks noGrp="1"/>
          </p:cNvSpPr>
          <p:nvPr>
            <p:ph type="title"/>
          </p:nvPr>
        </p:nvSpPr>
        <p:spPr>
          <a:xfrm>
            <a:off x="419100" y="-114300"/>
            <a:ext cx="9601200" cy="1143000"/>
          </a:xfrm>
        </p:spPr>
        <p:txBody>
          <a:bodyPr/>
          <a:lstStyle/>
          <a:p>
            <a:r>
              <a:rPr lang="en-US" b="1" dirty="0">
                <a:solidFill>
                  <a:srgbClr val="002060"/>
                </a:solidFill>
              </a:rPr>
              <a:t>Manipulation!</a:t>
            </a:r>
          </a:p>
        </p:txBody>
      </p:sp>
      <p:sp>
        <p:nvSpPr>
          <p:cNvPr id="6" name="Content Placeholder 5">
            <a:extLst>
              <a:ext uri="{FF2B5EF4-FFF2-40B4-BE49-F238E27FC236}">
                <a16:creationId xmlns:a16="http://schemas.microsoft.com/office/drawing/2014/main" id="{99AAF28A-AE2C-46B1-AD06-DD99FC424C7B}"/>
              </a:ext>
            </a:extLst>
          </p:cNvPr>
          <p:cNvSpPr>
            <a:spLocks noGrp="1"/>
          </p:cNvSpPr>
          <p:nvPr>
            <p:ph idx="1"/>
          </p:nvPr>
        </p:nvSpPr>
        <p:spPr>
          <a:xfrm>
            <a:off x="308113" y="858078"/>
            <a:ext cx="11678477" cy="5334000"/>
          </a:xfrm>
        </p:spPr>
        <p:txBody>
          <a:bodyPr>
            <a:normAutofit/>
          </a:bodyPr>
          <a:lstStyle/>
          <a:p>
            <a:r>
              <a:rPr lang="en-US" b="1" dirty="0"/>
              <a:t>If you really love me…we’ll have a new house, new car, baby, new furniture, etc.</a:t>
            </a:r>
          </a:p>
          <a:p>
            <a:r>
              <a:rPr lang="en-US" b="1" dirty="0"/>
              <a:t>If you really love me…we’ll go on this luxury vacation, move to a better neighborhood, party with my friends, etc.</a:t>
            </a:r>
          </a:p>
          <a:p>
            <a:r>
              <a:rPr lang="en-US" b="1" dirty="0"/>
              <a:t>If you really love me…you’ll get a new job, buy some new outfits, go back to school, buy me some jewelry/furs, etc.</a:t>
            </a:r>
          </a:p>
          <a:p>
            <a:r>
              <a:rPr lang="en-US" b="1" dirty="0"/>
              <a:t>If you really love me…you’ll pay more attention to me, you’ll give up your ambition and your friends for me, you’ll give up your principles (your ethics, your faith) to please me…</a:t>
            </a:r>
          </a:p>
          <a:p>
            <a:r>
              <a:rPr lang="en-US" b="1" dirty="0"/>
              <a:t>NONE of which is LOVE, but ALL of which is MANIPULATION!</a:t>
            </a:r>
          </a:p>
        </p:txBody>
      </p:sp>
    </p:spTree>
    <p:extLst>
      <p:ext uri="{BB962C8B-B14F-4D97-AF65-F5344CB8AC3E}">
        <p14:creationId xmlns:p14="http://schemas.microsoft.com/office/powerpoint/2010/main" val="232653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FEC77-00AA-48E3-8C41-A4FAFC34412A}"/>
              </a:ext>
            </a:extLst>
          </p:cNvPr>
          <p:cNvSpPr>
            <a:spLocks noGrp="1"/>
          </p:cNvSpPr>
          <p:nvPr>
            <p:ph type="title"/>
          </p:nvPr>
        </p:nvSpPr>
        <p:spPr>
          <a:xfrm>
            <a:off x="838200" y="206100"/>
            <a:ext cx="10515600" cy="807692"/>
          </a:xfrm>
        </p:spPr>
        <p:txBody>
          <a:bodyPr/>
          <a:lstStyle/>
          <a:p>
            <a:r>
              <a:rPr lang="en-US" dirty="0"/>
              <a:t>OPPRESSION? (Part I)</a:t>
            </a:r>
          </a:p>
        </p:txBody>
      </p:sp>
      <p:sp>
        <p:nvSpPr>
          <p:cNvPr id="6" name="Content Placeholder 5">
            <a:extLst>
              <a:ext uri="{FF2B5EF4-FFF2-40B4-BE49-F238E27FC236}">
                <a16:creationId xmlns:a16="http://schemas.microsoft.com/office/drawing/2014/main" id="{D4B8DFF5-7E88-46A0-B882-523F63002C34}"/>
              </a:ext>
            </a:extLst>
          </p:cNvPr>
          <p:cNvSpPr>
            <a:spLocks noGrp="1"/>
          </p:cNvSpPr>
          <p:nvPr>
            <p:ph idx="1"/>
          </p:nvPr>
        </p:nvSpPr>
        <p:spPr>
          <a:xfrm>
            <a:off x="308113" y="1013792"/>
            <a:ext cx="11575774" cy="4351338"/>
          </a:xfrm>
        </p:spPr>
        <p:txBody>
          <a:bodyPr>
            <a:noAutofit/>
          </a:bodyPr>
          <a:lstStyle/>
          <a:p>
            <a:pPr lvl="0"/>
            <a:r>
              <a:rPr lang="en-US" dirty="0"/>
              <a:t>Amos 3:9 states that OPPRESSIONS are in Samaria’s ______________ (ASV, KJV, NASB, NEB, NRSV).</a:t>
            </a:r>
          </a:p>
          <a:p>
            <a:pPr lvl="0"/>
            <a:r>
              <a:rPr lang="en-US" dirty="0"/>
              <a:t>Dishonest merchants, with deceitful ______________ (ASV, D-R, KJV, NASB, NRSV), love to OPPRESS (Hosea 12:7 (E)).</a:t>
            </a:r>
          </a:p>
          <a:p>
            <a:pPr lvl="0"/>
            <a:r>
              <a:rPr lang="en-US" dirty="0"/>
              <a:t>In Samuel’s farewell speech (I Samuel 12:3), he asked whom he had DEFRAUDED (the same  word translated OPPRESSED in Amos 4:1) and whom he had OPPRESSED (the word translated CRUSHED in Amos 4:1). He also asked from whom he had taken an __________ or a donkey.</a:t>
            </a:r>
          </a:p>
          <a:p>
            <a:pPr lvl="0"/>
            <a:r>
              <a:rPr lang="en-US" dirty="0"/>
              <a:t>Proverbs 14:31 states that those who OPPRESS the poor, insult their __________.</a:t>
            </a:r>
          </a:p>
        </p:txBody>
      </p:sp>
      <p:sp>
        <p:nvSpPr>
          <p:cNvPr id="7" name="TextBox 6">
            <a:extLst>
              <a:ext uri="{FF2B5EF4-FFF2-40B4-BE49-F238E27FC236}">
                <a16:creationId xmlns:a16="http://schemas.microsoft.com/office/drawing/2014/main" id="{2CC1FD7B-C366-4C86-A887-7BFE1DB63E81}"/>
              </a:ext>
            </a:extLst>
          </p:cNvPr>
          <p:cNvSpPr txBox="1"/>
          <p:nvPr/>
        </p:nvSpPr>
        <p:spPr>
          <a:xfrm>
            <a:off x="8676861" y="969650"/>
            <a:ext cx="867545" cy="523220"/>
          </a:xfrm>
          <a:prstGeom prst="rect">
            <a:avLst/>
          </a:prstGeom>
          <a:noFill/>
        </p:spPr>
        <p:txBody>
          <a:bodyPr wrap="none" rtlCol="0">
            <a:spAutoFit/>
          </a:bodyPr>
          <a:lstStyle/>
          <a:p>
            <a:r>
              <a:rPr lang="en-US" sz="2800" b="1" dirty="0">
                <a:latin typeface="AR BERKLEY" panose="02000000000000000000" pitchFamily="2" charset="0"/>
              </a:rPr>
              <a:t>midst</a:t>
            </a:r>
          </a:p>
        </p:txBody>
      </p:sp>
      <p:sp>
        <p:nvSpPr>
          <p:cNvPr id="9" name="TextBox 8">
            <a:extLst>
              <a:ext uri="{FF2B5EF4-FFF2-40B4-BE49-F238E27FC236}">
                <a16:creationId xmlns:a16="http://schemas.microsoft.com/office/drawing/2014/main" id="{1FE73186-48BF-40C4-A631-8AAD1A24181E}"/>
              </a:ext>
            </a:extLst>
          </p:cNvPr>
          <p:cNvSpPr txBox="1"/>
          <p:nvPr/>
        </p:nvSpPr>
        <p:spPr>
          <a:xfrm>
            <a:off x="5927035" y="1824107"/>
            <a:ext cx="2249334" cy="523220"/>
          </a:xfrm>
          <a:prstGeom prst="rect">
            <a:avLst/>
          </a:prstGeom>
          <a:noFill/>
        </p:spPr>
        <p:txBody>
          <a:bodyPr wrap="none" rtlCol="0">
            <a:spAutoFit/>
          </a:bodyPr>
          <a:lstStyle/>
          <a:p>
            <a:r>
              <a:rPr lang="en-US" sz="2800" b="1" dirty="0">
                <a:latin typeface="AR BERKLEY" panose="02000000000000000000" pitchFamily="2" charset="0"/>
              </a:rPr>
              <a:t>balances/scales</a:t>
            </a:r>
          </a:p>
        </p:txBody>
      </p:sp>
      <p:sp>
        <p:nvSpPr>
          <p:cNvPr id="10" name="TextBox 9">
            <a:extLst>
              <a:ext uri="{FF2B5EF4-FFF2-40B4-BE49-F238E27FC236}">
                <a16:creationId xmlns:a16="http://schemas.microsoft.com/office/drawing/2014/main" id="{069ADD4A-DD51-4DBD-99AD-25FA42BA096C}"/>
              </a:ext>
            </a:extLst>
          </p:cNvPr>
          <p:cNvSpPr txBox="1"/>
          <p:nvPr/>
        </p:nvSpPr>
        <p:spPr>
          <a:xfrm>
            <a:off x="6096000" y="3855311"/>
            <a:ext cx="577402" cy="523220"/>
          </a:xfrm>
          <a:prstGeom prst="rect">
            <a:avLst/>
          </a:prstGeom>
          <a:noFill/>
        </p:spPr>
        <p:txBody>
          <a:bodyPr wrap="none" rtlCol="0">
            <a:spAutoFit/>
          </a:bodyPr>
          <a:lstStyle/>
          <a:p>
            <a:r>
              <a:rPr lang="en-US" sz="2800" b="1" dirty="0">
                <a:latin typeface="AR BERKLEY" panose="02000000000000000000" pitchFamily="2" charset="0"/>
              </a:rPr>
              <a:t>ass</a:t>
            </a:r>
          </a:p>
        </p:txBody>
      </p:sp>
      <p:sp>
        <p:nvSpPr>
          <p:cNvPr id="11" name="TextBox 10">
            <a:extLst>
              <a:ext uri="{FF2B5EF4-FFF2-40B4-BE49-F238E27FC236}">
                <a16:creationId xmlns:a16="http://schemas.microsoft.com/office/drawing/2014/main" id="{72732867-DB1F-4EA3-8AEB-DA2E61FD23A2}"/>
              </a:ext>
            </a:extLst>
          </p:cNvPr>
          <p:cNvSpPr txBox="1"/>
          <p:nvPr/>
        </p:nvSpPr>
        <p:spPr>
          <a:xfrm>
            <a:off x="838200" y="4749832"/>
            <a:ext cx="1133644" cy="523220"/>
          </a:xfrm>
          <a:prstGeom prst="rect">
            <a:avLst/>
          </a:prstGeom>
          <a:noFill/>
        </p:spPr>
        <p:txBody>
          <a:bodyPr wrap="none" rtlCol="0">
            <a:spAutoFit/>
          </a:bodyPr>
          <a:lstStyle/>
          <a:p>
            <a:r>
              <a:rPr lang="en-US" sz="2800" b="1" dirty="0">
                <a:latin typeface="AR BERKLEY" panose="02000000000000000000" pitchFamily="2" charset="0"/>
              </a:rPr>
              <a:t>Maker</a:t>
            </a:r>
          </a:p>
        </p:txBody>
      </p:sp>
    </p:spTree>
    <p:extLst>
      <p:ext uri="{BB962C8B-B14F-4D97-AF65-F5344CB8AC3E}">
        <p14:creationId xmlns:p14="http://schemas.microsoft.com/office/powerpoint/2010/main" val="394553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20C1-29D0-4D81-98DF-C7B33DA43535}"/>
              </a:ext>
            </a:extLst>
          </p:cNvPr>
          <p:cNvSpPr>
            <a:spLocks noGrp="1"/>
          </p:cNvSpPr>
          <p:nvPr>
            <p:ph type="title"/>
          </p:nvPr>
        </p:nvSpPr>
        <p:spPr>
          <a:xfrm>
            <a:off x="838200" y="96769"/>
            <a:ext cx="10515600" cy="887205"/>
          </a:xfrm>
        </p:spPr>
        <p:txBody>
          <a:bodyPr/>
          <a:lstStyle/>
          <a:p>
            <a:r>
              <a:rPr lang="en-US" dirty="0"/>
              <a:t>OPPRESSION (Part II)</a:t>
            </a:r>
          </a:p>
        </p:txBody>
      </p:sp>
      <p:sp>
        <p:nvSpPr>
          <p:cNvPr id="3" name="Content Placeholder 2">
            <a:extLst>
              <a:ext uri="{FF2B5EF4-FFF2-40B4-BE49-F238E27FC236}">
                <a16:creationId xmlns:a16="http://schemas.microsoft.com/office/drawing/2014/main" id="{12351FBD-0333-42F9-BCA7-C5CF55FCDE47}"/>
              </a:ext>
            </a:extLst>
          </p:cNvPr>
          <p:cNvSpPr>
            <a:spLocks noGrp="1"/>
          </p:cNvSpPr>
          <p:nvPr>
            <p:ph idx="1"/>
          </p:nvPr>
        </p:nvSpPr>
        <p:spPr>
          <a:xfrm>
            <a:off x="838200" y="983974"/>
            <a:ext cx="10515600" cy="4351338"/>
          </a:xfrm>
        </p:spPr>
        <p:txBody>
          <a:bodyPr/>
          <a:lstStyle/>
          <a:p>
            <a:pPr lvl="0"/>
            <a:r>
              <a:rPr lang="en-US" dirty="0"/>
              <a:t>If Israel disobeyed God’s commandments, Deuteronomy 28:33 stated that foreigners would eat their produce and they would be continually ABUSED (the word used in Amos 4:1 for OPPRESS) and _________________ (ASV, D-R, HOL, KJV, NASB, NKJV, NRSV, RSV).</a:t>
            </a:r>
          </a:p>
          <a:p>
            <a:pPr lvl="0"/>
            <a:r>
              <a:rPr lang="en-US" dirty="0"/>
              <a:t>Hosea (5:11) said that Ephraim (Israel) was OPPRESSED and _______________ (same as word for CRUSHED in Amos 4:1) in judgment (D-R, KJV, NKJV, NRSV).</a:t>
            </a:r>
          </a:p>
          <a:p>
            <a:pPr lvl="0"/>
            <a:r>
              <a:rPr lang="en-US" dirty="0"/>
              <a:t>Isaiah 42:3 (ASV, D-R, HOL, KJV, NASB, NEB, NIV, NRSV) states that the servant of God will not damage a ___________________ (same root as verb for CRUSHED in Amos 4:1) reed.</a:t>
            </a:r>
          </a:p>
        </p:txBody>
      </p:sp>
      <p:sp>
        <p:nvSpPr>
          <p:cNvPr id="4" name="TextBox 3">
            <a:extLst>
              <a:ext uri="{FF2B5EF4-FFF2-40B4-BE49-F238E27FC236}">
                <a16:creationId xmlns:a16="http://schemas.microsoft.com/office/drawing/2014/main" id="{A2B62C7A-9044-493C-92AD-C79CE52C9C3D}"/>
              </a:ext>
            </a:extLst>
          </p:cNvPr>
          <p:cNvSpPr txBox="1"/>
          <p:nvPr/>
        </p:nvSpPr>
        <p:spPr>
          <a:xfrm>
            <a:off x="1997765" y="2092771"/>
            <a:ext cx="1114408" cy="523220"/>
          </a:xfrm>
          <a:prstGeom prst="rect">
            <a:avLst/>
          </a:prstGeom>
          <a:noFill/>
        </p:spPr>
        <p:txBody>
          <a:bodyPr wrap="none" rtlCol="0">
            <a:spAutoFit/>
          </a:bodyPr>
          <a:lstStyle/>
          <a:p>
            <a:r>
              <a:rPr lang="en-US" sz="2800" b="1" dirty="0">
                <a:latin typeface="AR BERKLEY" panose="02000000000000000000" pitchFamily="2" charset="0"/>
              </a:rPr>
              <a:t>crushed</a:t>
            </a:r>
          </a:p>
        </p:txBody>
      </p:sp>
      <p:sp>
        <p:nvSpPr>
          <p:cNvPr id="5" name="TextBox 4">
            <a:extLst>
              <a:ext uri="{FF2B5EF4-FFF2-40B4-BE49-F238E27FC236}">
                <a16:creationId xmlns:a16="http://schemas.microsoft.com/office/drawing/2014/main" id="{43DF8BE6-72D9-437B-82E0-DF5483022466}"/>
              </a:ext>
            </a:extLst>
          </p:cNvPr>
          <p:cNvSpPr txBox="1"/>
          <p:nvPr/>
        </p:nvSpPr>
        <p:spPr>
          <a:xfrm>
            <a:off x="1997765" y="2979976"/>
            <a:ext cx="1032655" cy="523220"/>
          </a:xfrm>
          <a:prstGeom prst="rect">
            <a:avLst/>
          </a:prstGeom>
          <a:noFill/>
        </p:spPr>
        <p:txBody>
          <a:bodyPr wrap="none" rtlCol="0">
            <a:spAutoFit/>
          </a:bodyPr>
          <a:lstStyle/>
          <a:p>
            <a:r>
              <a:rPr lang="en-US" sz="2800" b="1" dirty="0">
                <a:latin typeface="AR BERKLEY" panose="02000000000000000000" pitchFamily="2" charset="0"/>
              </a:rPr>
              <a:t>broken</a:t>
            </a:r>
          </a:p>
        </p:txBody>
      </p:sp>
      <p:sp>
        <p:nvSpPr>
          <p:cNvPr id="6" name="TextBox 5">
            <a:extLst>
              <a:ext uri="{FF2B5EF4-FFF2-40B4-BE49-F238E27FC236}">
                <a16:creationId xmlns:a16="http://schemas.microsoft.com/office/drawing/2014/main" id="{0DF24374-4121-4CB5-8A18-EEDBE932BA39}"/>
              </a:ext>
            </a:extLst>
          </p:cNvPr>
          <p:cNvSpPr txBox="1"/>
          <p:nvPr/>
        </p:nvSpPr>
        <p:spPr>
          <a:xfrm>
            <a:off x="7017026" y="4279381"/>
            <a:ext cx="1058303" cy="523220"/>
          </a:xfrm>
          <a:prstGeom prst="rect">
            <a:avLst/>
          </a:prstGeom>
          <a:noFill/>
        </p:spPr>
        <p:txBody>
          <a:bodyPr wrap="none" rtlCol="0">
            <a:spAutoFit/>
          </a:bodyPr>
          <a:lstStyle/>
          <a:p>
            <a:r>
              <a:rPr lang="en-US" sz="2800" b="1" dirty="0">
                <a:latin typeface="AR BERKLEY" panose="02000000000000000000" pitchFamily="2" charset="0"/>
              </a:rPr>
              <a:t>bruised</a:t>
            </a:r>
          </a:p>
        </p:txBody>
      </p:sp>
      <p:sp>
        <p:nvSpPr>
          <p:cNvPr id="7" name="TextBox 6">
            <a:extLst>
              <a:ext uri="{FF2B5EF4-FFF2-40B4-BE49-F238E27FC236}">
                <a16:creationId xmlns:a16="http://schemas.microsoft.com/office/drawing/2014/main" id="{D223AE9E-BE7F-4545-BDEE-B16402C7D031}"/>
              </a:ext>
            </a:extLst>
          </p:cNvPr>
          <p:cNvSpPr txBox="1"/>
          <p:nvPr/>
        </p:nvSpPr>
        <p:spPr>
          <a:xfrm rot="19908352">
            <a:off x="-1809231" y="3098614"/>
            <a:ext cx="15810460" cy="461665"/>
          </a:xfrm>
          <a:prstGeom prst="rect">
            <a:avLst/>
          </a:prstGeom>
          <a:solidFill>
            <a:srgbClr val="FFFF00"/>
          </a:solidFill>
        </p:spPr>
        <p:txBody>
          <a:bodyPr wrap="square" rtlCol="0">
            <a:spAutoFit/>
          </a:bodyPr>
          <a:lstStyle/>
          <a:p>
            <a:pPr algn="ctr"/>
            <a:r>
              <a:rPr lang="en-US" sz="2400" b="1" dirty="0">
                <a:latin typeface="Calibri" panose="020F0502020204030204" pitchFamily="34" charset="0"/>
                <a:ea typeface="Malgun Gothic" panose="020B0503020000020004" pitchFamily="34" charset="-127"/>
                <a:cs typeface="Arial" panose="020B0604020202020204" pitchFamily="34" charset="0"/>
              </a:rPr>
              <a:t>“Oppression is more than getting ahead; it is doing damage to someone.</a:t>
            </a:r>
            <a:r>
              <a:rPr lang="en-US" sz="2400" b="1" dirty="0">
                <a:effectLst/>
                <a:latin typeface="Calibri" panose="020F0502020204030204" pitchFamily="34" charset="0"/>
                <a:ea typeface="Malgun Gothic" panose="020B0503020000020004" pitchFamily="34" charset="-127"/>
                <a:cs typeface="Arial" panose="020B0604020202020204" pitchFamily="34" charset="0"/>
              </a:rPr>
              <a:t> (v. 1)</a:t>
            </a:r>
            <a:endParaRPr lang="en-US" sz="2400" b="1" dirty="0">
              <a:highlight>
                <a:srgbClr val="FFFF00"/>
              </a:highlight>
            </a:endParaRPr>
          </a:p>
        </p:txBody>
      </p:sp>
    </p:spTree>
    <p:extLst>
      <p:ext uri="{BB962C8B-B14F-4D97-AF65-F5344CB8AC3E}">
        <p14:creationId xmlns:p14="http://schemas.microsoft.com/office/powerpoint/2010/main" val="15439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37993F0-6A82-44F1-83F8-3E8957D666CC}"/>
              </a:ext>
            </a:extLst>
          </p:cNvPr>
          <p:cNvSpPr>
            <a:spLocks noGrp="1" noChangeArrowheads="1"/>
          </p:cNvSpPr>
          <p:nvPr>
            <p:ph type="title"/>
          </p:nvPr>
        </p:nvSpPr>
        <p:spPr>
          <a:xfrm>
            <a:off x="195469" y="-272015"/>
            <a:ext cx="10515600" cy="1325563"/>
          </a:xfrm>
        </p:spPr>
        <p:txBody>
          <a:bodyPr>
            <a:normAutofit/>
          </a:bodyPr>
          <a:lstStyle/>
          <a:p>
            <a:r>
              <a:rPr lang="en-US" altLang="en-US" sz="4000" b="1" dirty="0">
                <a:solidFill>
                  <a:srgbClr val="002060"/>
                </a:solidFill>
              </a:rPr>
              <a:t>Oh, Harmon Where Art Thou?</a:t>
            </a:r>
          </a:p>
        </p:txBody>
      </p:sp>
      <p:sp>
        <p:nvSpPr>
          <p:cNvPr id="48131" name="Rectangle 3">
            <a:extLst>
              <a:ext uri="{FF2B5EF4-FFF2-40B4-BE49-F238E27FC236}">
                <a16:creationId xmlns:a16="http://schemas.microsoft.com/office/drawing/2014/main" id="{B6393AD8-CDED-49C4-B9BF-0959F3DA87BE}"/>
              </a:ext>
            </a:extLst>
          </p:cNvPr>
          <p:cNvSpPr>
            <a:spLocks noGrp="1" noChangeArrowheads="1"/>
          </p:cNvSpPr>
          <p:nvPr>
            <p:ph type="body" idx="1"/>
          </p:nvPr>
        </p:nvSpPr>
        <p:spPr>
          <a:xfrm>
            <a:off x="1" y="715617"/>
            <a:ext cx="6884504" cy="4284024"/>
          </a:xfrm>
        </p:spPr>
        <p:txBody>
          <a:bodyPr>
            <a:noAutofit/>
          </a:bodyPr>
          <a:lstStyle/>
          <a:p>
            <a:pPr>
              <a:lnSpc>
                <a:spcPct val="90000"/>
              </a:lnSpc>
            </a:pPr>
            <a:r>
              <a:rPr lang="en-US" altLang="en-US" dirty="0">
                <a:latin typeface="AR BERKLEY" panose="02000000000000000000" pitchFamily="2" charset="0"/>
              </a:rPr>
              <a:t>We don’t know an ancient Harmon. Armenia?</a:t>
            </a:r>
          </a:p>
          <a:p>
            <a:pPr>
              <a:lnSpc>
                <a:spcPct val="90000"/>
              </a:lnSpc>
            </a:pPr>
            <a:r>
              <a:rPr lang="en-US" altLang="en-US" dirty="0">
                <a:latin typeface="AR BERKLEY" panose="02000000000000000000" pitchFamily="2" charset="0"/>
              </a:rPr>
              <a:t>Mt. Hermon? (change one vowel).</a:t>
            </a:r>
          </a:p>
          <a:p>
            <a:pPr>
              <a:lnSpc>
                <a:spcPct val="90000"/>
              </a:lnSpc>
            </a:pPr>
            <a:r>
              <a:rPr lang="en-US" altLang="en-US" dirty="0">
                <a:latin typeface="AR BERKLEY" panose="02000000000000000000" pitchFamily="2" charset="0"/>
              </a:rPr>
              <a:t>It might mean, as in the Septuagint, </a:t>
            </a:r>
            <a:r>
              <a:rPr lang="en-US" altLang="en-US" dirty="0" err="1">
                <a:latin typeface="AR BERKLEY" panose="02000000000000000000" pitchFamily="2" charset="0"/>
              </a:rPr>
              <a:t>Rimmon</a:t>
            </a:r>
            <a:r>
              <a:rPr lang="en-US" altLang="en-US" dirty="0">
                <a:latin typeface="AR BERKLEY" panose="02000000000000000000" pitchFamily="2" charset="0"/>
              </a:rPr>
              <a:t>—a cult for a pagan fertility god...</a:t>
            </a:r>
          </a:p>
          <a:p>
            <a:pPr>
              <a:lnSpc>
                <a:spcPct val="90000"/>
              </a:lnSpc>
            </a:pPr>
            <a:r>
              <a:rPr lang="en-US" altLang="en-US" dirty="0">
                <a:latin typeface="AR BERKLEY" panose="02000000000000000000" pitchFamily="2" charset="0"/>
              </a:rPr>
              <a:t>…suggested these women and all Israelites were sacred prostitutes</a:t>
            </a:r>
          </a:p>
          <a:p>
            <a:pPr>
              <a:lnSpc>
                <a:spcPct val="90000"/>
              </a:lnSpc>
            </a:pPr>
            <a:r>
              <a:rPr lang="en-US" altLang="en-US" dirty="0">
                <a:latin typeface="AR BERKLEY" panose="02000000000000000000" pitchFamily="2" charset="0"/>
              </a:rPr>
              <a:t>Naked? (Change “ha” to “ah”</a:t>
            </a:r>
          </a:p>
          <a:p>
            <a:pPr>
              <a:lnSpc>
                <a:spcPct val="90000"/>
              </a:lnSpc>
            </a:pPr>
            <a:r>
              <a:rPr lang="en-US" altLang="en-US" dirty="0" err="1">
                <a:latin typeface="AR BERKLEY" panose="02000000000000000000" pitchFamily="2" charset="0"/>
              </a:rPr>
              <a:t>Dungheap</a:t>
            </a:r>
            <a:r>
              <a:rPr lang="en-US" altLang="en-US" dirty="0">
                <a:latin typeface="AR BERKLEY" panose="02000000000000000000" pitchFamily="2" charset="0"/>
              </a:rPr>
              <a:t>? (Change “har” to “</a:t>
            </a:r>
            <a:r>
              <a:rPr lang="en-US" altLang="en-US" dirty="0" err="1">
                <a:latin typeface="AR BERKLEY" panose="02000000000000000000" pitchFamily="2" charset="0"/>
              </a:rPr>
              <a:t>hahd</a:t>
            </a:r>
            <a:r>
              <a:rPr lang="en-US" altLang="en-US" dirty="0">
                <a:latin typeface="AR BERKLEY" panose="02000000000000000000" pitchFamily="2" charset="0"/>
              </a:rPr>
              <a:t>”)</a:t>
            </a:r>
          </a:p>
          <a:p>
            <a:pPr>
              <a:lnSpc>
                <a:spcPct val="90000"/>
              </a:lnSpc>
            </a:pPr>
            <a:r>
              <a:rPr lang="en-US" altLang="en-US" dirty="0">
                <a:latin typeface="AR BERKLEY" panose="02000000000000000000" pitchFamily="2" charset="0"/>
              </a:rPr>
              <a:t>It definitely meant that Israel would be taken captive and go into exile.</a:t>
            </a:r>
          </a:p>
        </p:txBody>
      </p:sp>
      <p:pic>
        <p:nvPicPr>
          <p:cNvPr id="48132" name="Picture 4">
            <a:extLst>
              <a:ext uri="{FF2B5EF4-FFF2-40B4-BE49-F238E27FC236}">
                <a16:creationId xmlns:a16="http://schemas.microsoft.com/office/drawing/2014/main" id="{2BAD84E1-B884-4C4E-A955-A03BC1CA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540" y="327847"/>
            <a:ext cx="4731442" cy="4906934"/>
          </a:xfrm>
          <a:prstGeom prst="rect">
            <a:avLst/>
          </a:prstGeom>
          <a:noFill/>
          <a:ln w="50800">
            <a:solidFill>
              <a:schemeClr val="accent2"/>
            </a:solidFill>
          </a:ln>
          <a:extLst>
            <a:ext uri="{909E8E84-426E-40DD-AFC4-6F175D3DCCD1}">
              <a14:hiddenFill xmlns:a14="http://schemas.microsoft.com/office/drawing/2010/main">
                <a:solidFill>
                  <a:srgbClr val="FFFFFF"/>
                </a:solidFill>
              </a14:hiddenFill>
            </a:ext>
          </a:extLst>
        </p:spPr>
      </p:pic>
      <p:sp>
        <p:nvSpPr>
          <p:cNvPr id="48133" name="Text Box 5">
            <a:extLst>
              <a:ext uri="{FF2B5EF4-FFF2-40B4-BE49-F238E27FC236}">
                <a16:creationId xmlns:a16="http://schemas.microsoft.com/office/drawing/2014/main" id="{C754A3B5-7988-4384-9161-B9C86F15F764}"/>
              </a:ext>
            </a:extLst>
          </p:cNvPr>
          <p:cNvSpPr txBox="1">
            <a:spLocks noChangeArrowheads="1"/>
          </p:cNvSpPr>
          <p:nvPr/>
        </p:nvSpPr>
        <p:spPr bwMode="auto">
          <a:xfrm>
            <a:off x="1736725" y="621188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23</a:t>
            </a:r>
          </a:p>
        </p:txBody>
      </p:sp>
    </p:spTree>
    <p:extLst>
      <p:ext uri="{BB962C8B-B14F-4D97-AF65-F5344CB8AC3E}">
        <p14:creationId xmlns:p14="http://schemas.microsoft.com/office/powerpoint/2010/main" val="40312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left)">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left)">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left)">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wipe(left)">
                                      <p:cBhvr>
                                        <p:cTn id="32" dur="500"/>
                                        <p:tgtEl>
                                          <p:spTgt spid="481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wipe(left)">
                                      <p:cBhvr>
                                        <p:cTn id="37"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F6809-38A1-4C7C-8197-3DFC0868A1A2}"/>
              </a:ext>
            </a:extLst>
          </p:cNvPr>
          <p:cNvSpPr>
            <a:spLocks noGrp="1"/>
          </p:cNvSpPr>
          <p:nvPr>
            <p:ph type="title"/>
          </p:nvPr>
        </p:nvSpPr>
        <p:spPr>
          <a:xfrm>
            <a:off x="270310" y="182245"/>
            <a:ext cx="10515600" cy="1325563"/>
          </a:xfrm>
        </p:spPr>
        <p:txBody>
          <a:bodyPr/>
          <a:lstStyle/>
          <a:p>
            <a:r>
              <a:rPr lang="en-US" b="1" dirty="0">
                <a:solidFill>
                  <a:srgbClr val="002060"/>
                </a:solidFill>
              </a:rPr>
              <a:t>By Hooks [Shields?] and Fish Hooks</a:t>
            </a:r>
          </a:p>
        </p:txBody>
      </p:sp>
      <p:pic>
        <p:nvPicPr>
          <p:cNvPr id="8" name="Content Placeholder 7">
            <a:extLst>
              <a:ext uri="{FF2B5EF4-FFF2-40B4-BE49-F238E27FC236}">
                <a16:creationId xmlns:a16="http://schemas.microsoft.com/office/drawing/2014/main" id="{7B46D55D-3042-42A8-9FC2-A12995F93F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0310" y="1507808"/>
            <a:ext cx="5615669" cy="3835091"/>
          </a:xfrm>
          <a:ln w="50800">
            <a:solidFill>
              <a:schemeClr val="accent2"/>
            </a:solidFill>
          </a:ln>
        </p:spPr>
      </p:pic>
      <p:pic>
        <p:nvPicPr>
          <p:cNvPr id="10" name="Content Placeholder 9">
            <a:extLst>
              <a:ext uri="{FF2B5EF4-FFF2-40B4-BE49-F238E27FC236}">
                <a16:creationId xmlns:a16="http://schemas.microsoft.com/office/drawing/2014/main" id="{A6224F70-056A-4A72-95C6-16C57DCCD8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1275" y="1507808"/>
            <a:ext cx="5113455" cy="3835091"/>
          </a:xfrm>
          <a:ln w="50800">
            <a:solidFill>
              <a:schemeClr val="accent2"/>
            </a:solidFill>
          </a:ln>
        </p:spPr>
      </p:pic>
    </p:spTree>
    <p:extLst>
      <p:ext uri="{BB962C8B-B14F-4D97-AF65-F5344CB8AC3E}">
        <p14:creationId xmlns:p14="http://schemas.microsoft.com/office/powerpoint/2010/main" val="233713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073A-5D00-4413-8F82-6A6EB54FFABA}"/>
              </a:ext>
            </a:extLst>
          </p:cNvPr>
          <p:cNvSpPr>
            <a:spLocks noGrp="1"/>
          </p:cNvSpPr>
          <p:nvPr>
            <p:ph type="title"/>
          </p:nvPr>
        </p:nvSpPr>
        <p:spPr>
          <a:xfrm>
            <a:off x="42862" y="153739"/>
            <a:ext cx="12106275" cy="1325563"/>
          </a:xfrm>
        </p:spPr>
        <p:txBody>
          <a:bodyPr>
            <a:normAutofit fontScale="90000"/>
          </a:bodyPr>
          <a:lstStyle/>
          <a:p>
            <a:r>
              <a:rPr lang="en-US" sz="4000" b="1" dirty="0">
                <a:solidFill>
                  <a:srgbClr val="002060"/>
                </a:solidFill>
              </a:rPr>
              <a:t>Amos (ca. 747), Tiglath-Pileser III (</a:t>
            </a:r>
            <a:r>
              <a:rPr lang="en-US" sz="4000" b="1" dirty="0" err="1">
                <a:solidFill>
                  <a:srgbClr val="002060"/>
                </a:solidFill>
              </a:rPr>
              <a:t>Pul</a:t>
            </a:r>
            <a:r>
              <a:rPr lang="en-US" sz="4000" b="1" dirty="0">
                <a:solidFill>
                  <a:srgbClr val="002060"/>
                </a:solidFill>
              </a:rPr>
              <a:t>) (740), </a:t>
            </a:r>
            <a:r>
              <a:rPr lang="en-US" sz="4000" b="1" strike="sngStrike" dirty="0">
                <a:solidFill>
                  <a:srgbClr val="C00000"/>
                </a:solidFill>
              </a:rPr>
              <a:t>Hamath</a:t>
            </a:r>
            <a:r>
              <a:rPr lang="en-US" sz="4000" b="1" dirty="0">
                <a:solidFill>
                  <a:srgbClr val="002060"/>
                </a:solidFill>
              </a:rPr>
              <a:t> (738), </a:t>
            </a:r>
            <a:br>
              <a:rPr lang="en-US" sz="4000" b="1" dirty="0">
                <a:solidFill>
                  <a:srgbClr val="002060"/>
                </a:solidFill>
              </a:rPr>
            </a:br>
            <a:r>
              <a:rPr lang="en-US" sz="4000" b="1" strike="sngStrike" dirty="0">
                <a:solidFill>
                  <a:srgbClr val="C00000"/>
                </a:solidFill>
              </a:rPr>
              <a:t>Gaza</a:t>
            </a:r>
            <a:r>
              <a:rPr lang="en-US" sz="4000" b="1" dirty="0">
                <a:solidFill>
                  <a:srgbClr val="002060"/>
                </a:solidFill>
              </a:rPr>
              <a:t> (734), </a:t>
            </a:r>
            <a:r>
              <a:rPr lang="en-US" sz="4000" b="1" strike="sngStrike" dirty="0">
                <a:solidFill>
                  <a:srgbClr val="C00000"/>
                </a:solidFill>
              </a:rPr>
              <a:t>No. Israel</a:t>
            </a:r>
            <a:r>
              <a:rPr lang="en-US" sz="4000" b="1" dirty="0">
                <a:solidFill>
                  <a:srgbClr val="C00000"/>
                </a:solidFill>
              </a:rPr>
              <a:t> </a:t>
            </a:r>
            <a:r>
              <a:rPr lang="en-US" sz="4000" b="1" dirty="0">
                <a:solidFill>
                  <a:srgbClr val="002060"/>
                </a:solidFill>
              </a:rPr>
              <a:t>(733), Shalmaneser V (727), </a:t>
            </a:r>
            <a:r>
              <a:rPr lang="en-US" sz="4000" b="1" strike="sngStrike" dirty="0">
                <a:solidFill>
                  <a:srgbClr val="C00000"/>
                </a:solidFill>
              </a:rPr>
              <a:t>Samaria</a:t>
            </a:r>
            <a:r>
              <a:rPr lang="en-US" sz="4000" b="1" dirty="0">
                <a:solidFill>
                  <a:srgbClr val="C00000"/>
                </a:solidFill>
              </a:rPr>
              <a:t> </a:t>
            </a:r>
            <a:r>
              <a:rPr lang="en-US" sz="4000" b="1" dirty="0">
                <a:solidFill>
                  <a:srgbClr val="002060"/>
                </a:solidFill>
              </a:rPr>
              <a:t>(722)</a:t>
            </a:r>
          </a:p>
        </p:txBody>
      </p:sp>
      <p:pic>
        <p:nvPicPr>
          <p:cNvPr id="6" name="Content Placeholder 5" descr="A group of people in a room&#10;&#10;Description automatically generated">
            <a:extLst>
              <a:ext uri="{FF2B5EF4-FFF2-40B4-BE49-F238E27FC236}">
                <a16:creationId xmlns:a16="http://schemas.microsoft.com/office/drawing/2014/main" id="{61A992FC-715B-4377-8371-7FF017C767B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3138" y="1769254"/>
            <a:ext cx="4929437" cy="3609444"/>
          </a:xfrm>
          <a:ln w="50800">
            <a:solidFill>
              <a:schemeClr val="accent2"/>
            </a:solidFill>
          </a:ln>
        </p:spPr>
      </p:pic>
      <p:pic>
        <p:nvPicPr>
          <p:cNvPr id="8" name="Content Placeholder 7" descr="A statue of a person&#10;&#10;Description automatically generated">
            <a:extLst>
              <a:ext uri="{FF2B5EF4-FFF2-40B4-BE49-F238E27FC236}">
                <a16:creationId xmlns:a16="http://schemas.microsoft.com/office/drawing/2014/main" id="{E1C85BA7-2B87-4498-8C9C-6DCAB24D7BC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1249" y="1769254"/>
            <a:ext cx="5181600" cy="2914650"/>
          </a:xfrm>
          <a:ln w="50800">
            <a:solidFill>
              <a:schemeClr val="accent2"/>
            </a:solidFill>
          </a:ln>
        </p:spPr>
      </p:pic>
      <p:sp>
        <p:nvSpPr>
          <p:cNvPr id="9" name="Title 1">
            <a:extLst>
              <a:ext uri="{FF2B5EF4-FFF2-40B4-BE49-F238E27FC236}">
                <a16:creationId xmlns:a16="http://schemas.microsoft.com/office/drawing/2014/main" id="{1499DA7A-0AD8-4B9C-B7D0-AE64E2970500}"/>
              </a:ext>
            </a:extLst>
          </p:cNvPr>
          <p:cNvSpPr txBox="1">
            <a:spLocks/>
          </p:cNvSpPr>
          <p:nvPr/>
        </p:nvSpPr>
        <p:spPr>
          <a:xfrm>
            <a:off x="5699075" y="4430884"/>
            <a:ext cx="616594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rPr>
              <a:t>Sargon II (722), </a:t>
            </a:r>
            <a:r>
              <a:rPr lang="en-US" sz="3200" b="1" dirty="0">
                <a:solidFill>
                  <a:srgbClr val="C00000"/>
                </a:solidFill>
              </a:rPr>
              <a:t>Deportation </a:t>
            </a:r>
            <a:r>
              <a:rPr lang="en-US" sz="3200" b="1" dirty="0">
                <a:solidFill>
                  <a:srgbClr val="002060"/>
                </a:solidFill>
              </a:rPr>
              <a:t>(722/721)</a:t>
            </a:r>
          </a:p>
        </p:txBody>
      </p:sp>
      <p:sp>
        <p:nvSpPr>
          <p:cNvPr id="11" name="Title 1">
            <a:extLst>
              <a:ext uri="{FF2B5EF4-FFF2-40B4-BE49-F238E27FC236}">
                <a16:creationId xmlns:a16="http://schemas.microsoft.com/office/drawing/2014/main" id="{897061BF-DD68-4A75-92C1-B2807D9D2FA0}"/>
              </a:ext>
            </a:extLst>
          </p:cNvPr>
          <p:cNvSpPr txBox="1">
            <a:spLocks/>
          </p:cNvSpPr>
          <p:nvPr/>
        </p:nvSpPr>
        <p:spPr>
          <a:xfrm>
            <a:off x="6551173" y="3573976"/>
            <a:ext cx="4595108" cy="662782"/>
          </a:xfrm>
          <a:prstGeom prst="rect">
            <a:avLst/>
          </a:prstGeom>
          <a:solidFill>
            <a:schemeClr val="accent2">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2060"/>
                </a:solidFill>
              </a:rPr>
              <a:t>(27,280 Israelites Deported)</a:t>
            </a:r>
          </a:p>
        </p:txBody>
      </p:sp>
    </p:spTree>
    <p:extLst>
      <p:ext uri="{BB962C8B-B14F-4D97-AF65-F5344CB8AC3E}">
        <p14:creationId xmlns:p14="http://schemas.microsoft.com/office/powerpoint/2010/main" val="41863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3F10FE2-102D-4EC9-9A17-F51FB8C72B8D}" vid="{4BB2A715-5D6C-4B5B-9D07-6FA249A9D8CF}"/>
    </a:ext>
  </a:extLst>
</a:theme>
</file>

<file path=docProps/app.xml><?xml version="1.0" encoding="utf-8"?>
<Properties xmlns="http://schemas.openxmlformats.org/officeDocument/2006/extended-properties" xmlns:vt="http://schemas.openxmlformats.org/officeDocument/2006/docPropsVTypes">
  <Template>dry_weeds</Template>
  <TotalTime>454</TotalTime>
  <Words>1519</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 BERKLEY</vt:lpstr>
      <vt:lpstr>Arial</vt:lpstr>
      <vt:lpstr>Calibri</vt:lpstr>
      <vt:lpstr>Calibri Light</vt:lpstr>
      <vt:lpstr>Times New Roman</vt:lpstr>
      <vt:lpstr>Wingdings</vt:lpstr>
      <vt:lpstr>Office Theme</vt:lpstr>
      <vt:lpstr>Luxurious Shallowness</vt:lpstr>
      <vt:lpstr>Comparing Amos and Hosea</vt:lpstr>
      <vt:lpstr>Cows of Bashan?</vt:lpstr>
      <vt:lpstr>Manipulation!</vt:lpstr>
      <vt:lpstr>OPPRESSION? (Part I)</vt:lpstr>
      <vt:lpstr>OPPRESSION (Part II)</vt:lpstr>
      <vt:lpstr>Oh, Harmon Where Art Thou?</vt:lpstr>
      <vt:lpstr>By Hooks [Shields?] and Fish Hooks</vt:lpstr>
      <vt:lpstr>Amos (ca. 747), Tiglath-Pileser III (Pul) (740), Hamath (738),  Gaza (734), No. Israel (733), Shalmaneser V (727), Samaria (722)</vt:lpstr>
      <vt:lpstr>Come to Church and Sin!</vt:lpstr>
      <vt:lpstr>Come to Church and Sin!</vt:lpstr>
      <vt:lpstr>“Go Over The Line” and …</vt:lpstr>
      <vt:lpstr>Consequences of Failures to Return</vt:lpstr>
      <vt:lpstr>What Was God’s Purpose?</vt:lpstr>
      <vt:lpstr>Repentance / Turning 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Luxurious Shallowness</dc:title>
  <dc:creator>Johnny Wilson</dc:creator>
  <cp:lastModifiedBy>Johnny Wilson</cp:lastModifiedBy>
  <cp:revision>19</cp:revision>
  <dcterms:created xsi:type="dcterms:W3CDTF">2020-10-02T18:47:00Z</dcterms:created>
  <dcterms:modified xsi:type="dcterms:W3CDTF">2020-10-03T02:21:43Z</dcterms:modified>
</cp:coreProperties>
</file>