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588A-162D-90E8-6C17-76F11FB37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80416-0F74-FEF7-4072-4185A84611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496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0437-471E-32E3-2219-5CEE0AD4B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46DA16-7BD0-F3F7-0352-911C293A8F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9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66FB5-A3B7-7BC2-F98C-4044B3AE7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AC690C-D825-6E47-429C-FA37825B5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44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ADA6-0F69-2498-2B5B-DBAC38232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D77B9-927D-7783-8955-D5B635B90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3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4B2F9-317D-DE2C-0EC0-AF37745819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3AAF56-21F8-1B3F-56C2-202C1E400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603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173F-852E-E985-ED64-B768B3C6E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70F14-3B4A-6509-B1F1-07DAA2E5A0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9427BD-BAF0-51B2-8C16-8BA851900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6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764B-381F-19DB-A113-8B4AE52B1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CC874-C4AD-4FA8-6355-D107FA011F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AFFB2-888E-63EB-A18C-8A311F36FC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24C00B-B477-8177-A9C1-376115441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BFAB5-B826-728C-DF03-BEFE9FE76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680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5195-BA6E-2659-8457-0FFCE24F08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92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7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4480-1808-8277-F268-39A883106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4088A-B151-8B93-5593-9CB60F52C0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0F2C6-13B2-93E1-036C-AC25D5A52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9106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53A2-1516-BFDF-81E9-42DB9A4C8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60479D-A38C-53FA-98FF-EF3DE1369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E8571F-BEFE-E9E9-1D98-86A56C00A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103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background with math symbols&#10;&#10;Description automatically generated">
            <a:extLst>
              <a:ext uri="{FF2B5EF4-FFF2-40B4-BE49-F238E27FC236}">
                <a16:creationId xmlns:a16="http://schemas.microsoft.com/office/drawing/2014/main" id="{CA1B081F-3DF1-EFFD-3C03-2E181DE8771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611" y="-154744"/>
            <a:ext cx="13079508" cy="9251493"/>
          </a:xfrm>
          <a:prstGeom prst="rect">
            <a:avLst/>
          </a:prstGeom>
        </p:spPr>
      </p:pic>
      <p:sp>
        <p:nvSpPr>
          <p:cNvPr id="2" name="Title Placeholder 1">
            <a:extLst>
              <a:ext uri="{FF2B5EF4-FFF2-40B4-BE49-F238E27FC236}">
                <a16:creationId xmlns:a16="http://schemas.microsoft.com/office/drawing/2014/main" id="{4CDA0D20-5296-40A0-10CB-A1BC7421FA8A}"/>
              </a:ext>
            </a:extLst>
          </p:cNvPr>
          <p:cNvSpPr>
            <a:spLocks noGrp="1"/>
          </p:cNvSpPr>
          <p:nvPr>
            <p:ph type="title"/>
          </p:nvPr>
        </p:nvSpPr>
        <p:spPr>
          <a:xfrm>
            <a:off x="838200" y="365125"/>
            <a:ext cx="10515600" cy="1325563"/>
          </a:xfrm>
          <a:prstGeom prst="rect">
            <a:avLst/>
          </a:prstGeom>
          <a:solidFill>
            <a:schemeClr val="accent1">
              <a:lumMod val="50000"/>
              <a:alpha val="82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E78F0-F709-690F-4DDA-4E2DCD2F7F44}"/>
              </a:ext>
            </a:extLst>
          </p:cNvPr>
          <p:cNvSpPr>
            <a:spLocks noGrp="1"/>
          </p:cNvSpPr>
          <p:nvPr>
            <p:ph type="body" idx="1"/>
          </p:nvPr>
        </p:nvSpPr>
        <p:spPr>
          <a:xfrm>
            <a:off x="838200" y="1825625"/>
            <a:ext cx="10515600" cy="4351338"/>
          </a:xfrm>
          <a:prstGeom prst="rect">
            <a:avLst/>
          </a:prstGeom>
          <a:solidFill>
            <a:schemeClr val="accent1">
              <a:lumMod val="50000"/>
              <a:alpha val="82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05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4">
              <a:lumMod val="60000"/>
              <a:lumOff val="4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4">
              <a:lumMod val="60000"/>
              <a:lumOff val="4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4">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4">
              <a:lumMod val="60000"/>
              <a:lumOff val="4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4">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48C9-D5AD-64AD-8BAA-568AA586016F}"/>
              </a:ext>
            </a:extLst>
          </p:cNvPr>
          <p:cNvSpPr>
            <a:spLocks noGrp="1"/>
          </p:cNvSpPr>
          <p:nvPr>
            <p:ph type="ctrTitle"/>
          </p:nvPr>
        </p:nvSpPr>
        <p:spPr/>
        <p:txBody>
          <a:bodyPr/>
          <a:lstStyle/>
          <a:p>
            <a:r>
              <a:rPr lang="en-US" dirty="0"/>
              <a:t>Maker of Heaven and Earth</a:t>
            </a:r>
          </a:p>
        </p:txBody>
      </p:sp>
      <p:sp>
        <p:nvSpPr>
          <p:cNvPr id="3" name="Subtitle 2">
            <a:extLst>
              <a:ext uri="{FF2B5EF4-FFF2-40B4-BE49-F238E27FC236}">
                <a16:creationId xmlns:a16="http://schemas.microsoft.com/office/drawing/2014/main" id="{B9D867C8-38F1-F725-0C50-4B1154ABCBB6}"/>
              </a:ext>
            </a:extLst>
          </p:cNvPr>
          <p:cNvSpPr>
            <a:spLocks noGrp="1"/>
          </p:cNvSpPr>
          <p:nvPr>
            <p:ph type="subTitle" idx="1"/>
          </p:nvPr>
        </p:nvSpPr>
        <p:spPr/>
        <p:txBody>
          <a:bodyPr/>
          <a:lstStyle/>
          <a:p>
            <a:r>
              <a:rPr lang="en-US" dirty="0"/>
              <a:t>Apostles’ Creed Study</a:t>
            </a:r>
            <a:br>
              <a:rPr lang="en-US" dirty="0"/>
            </a:br>
            <a:r>
              <a:rPr lang="en-US" dirty="0"/>
              <a:t>Grace Chinese Christian Church</a:t>
            </a:r>
          </a:p>
        </p:txBody>
      </p:sp>
    </p:spTree>
    <p:extLst>
      <p:ext uri="{BB962C8B-B14F-4D97-AF65-F5344CB8AC3E}">
        <p14:creationId xmlns:p14="http://schemas.microsoft.com/office/powerpoint/2010/main" val="67678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96AF2-FD57-2B55-3E51-C205506385CE}"/>
              </a:ext>
            </a:extLst>
          </p:cNvPr>
          <p:cNvSpPr>
            <a:spLocks noGrp="1"/>
          </p:cNvSpPr>
          <p:nvPr>
            <p:ph type="title"/>
          </p:nvPr>
        </p:nvSpPr>
        <p:spPr/>
        <p:txBody>
          <a:bodyPr/>
          <a:lstStyle/>
          <a:p>
            <a:pPr algn="ctr"/>
            <a:r>
              <a:rPr lang="en-US" dirty="0"/>
              <a:t>Avoiding Sidetracks</a:t>
            </a:r>
          </a:p>
        </p:txBody>
      </p:sp>
      <p:sp>
        <p:nvSpPr>
          <p:cNvPr id="5" name="Content Placeholder 4">
            <a:extLst>
              <a:ext uri="{FF2B5EF4-FFF2-40B4-BE49-F238E27FC236}">
                <a16:creationId xmlns:a16="http://schemas.microsoft.com/office/drawing/2014/main" id="{F138A253-31EA-728A-0019-B402B6D40C4E}"/>
              </a:ext>
            </a:extLst>
          </p:cNvPr>
          <p:cNvSpPr>
            <a:spLocks noGrp="1"/>
          </p:cNvSpPr>
          <p:nvPr>
            <p:ph sz="half" idx="1"/>
          </p:nvPr>
        </p:nvSpPr>
        <p:spPr/>
        <p:txBody>
          <a:bodyPr/>
          <a:lstStyle/>
          <a:p>
            <a:pPr marL="0" indent="0">
              <a:buNone/>
            </a:pPr>
            <a:r>
              <a:rPr lang="en-US" dirty="0">
                <a:effectLst/>
                <a:latin typeface="Calibri" panose="020F0502020204030204" pitchFamily="34" charset="0"/>
                <a:ea typeface="Malgun Gothic" panose="020B0503020000020004" pitchFamily="34" charset="-127"/>
                <a:cs typeface="Arial" panose="020B0604020202020204" pitchFamily="34" charset="0"/>
              </a:rPr>
              <a:t>“The emphasis on the story of Creation at the beginning of the Bible has constantly led theologians to forsake the rule which they would otherwise follow namely, that the basis of </a:t>
            </a:r>
            <a:r>
              <a:rPr lang="en-US" i="1" dirty="0">
                <a:effectLst/>
                <a:latin typeface="Calibri" panose="020F0502020204030204" pitchFamily="34" charset="0"/>
                <a:ea typeface="Malgun Gothic" panose="020B0503020000020004" pitchFamily="34" charset="-127"/>
                <a:cs typeface="Arial" panose="020B0604020202020204" pitchFamily="34" charset="0"/>
              </a:rPr>
              <a:t>all</a:t>
            </a:r>
            <a:r>
              <a:rPr lang="en-US" dirty="0">
                <a:effectLst/>
                <a:latin typeface="Calibri" panose="020F0502020204030204" pitchFamily="34" charset="0"/>
                <a:ea typeface="Malgun Gothic" panose="020B0503020000020004" pitchFamily="34" charset="-127"/>
                <a:cs typeface="Arial" panose="020B0604020202020204" pitchFamily="34" charset="0"/>
              </a:rPr>
              <a:t> Christian articles of faith is the Incarnate Word, Jesus Christ.” </a:t>
            </a:r>
            <a:r>
              <a:rPr lang="en-US" sz="1800" dirty="0">
                <a:effectLst/>
                <a:latin typeface="Calibri" panose="020F0502020204030204" pitchFamily="34" charset="0"/>
                <a:ea typeface="Malgun Gothic" panose="020B0503020000020004" pitchFamily="34" charset="-127"/>
                <a:cs typeface="Arial" panose="020B0604020202020204" pitchFamily="34" charset="0"/>
              </a:rPr>
              <a:t>[Brunner, Emil, </a:t>
            </a:r>
            <a:r>
              <a:rPr lang="en-US" sz="1800" i="1" dirty="0">
                <a:effectLst/>
                <a:latin typeface="Calibri" panose="020F0502020204030204" pitchFamily="34" charset="0"/>
                <a:ea typeface="Malgun Gothic" panose="020B0503020000020004" pitchFamily="34" charset="-127"/>
                <a:cs typeface="Arial" panose="020B0604020202020204" pitchFamily="34" charset="0"/>
              </a:rPr>
              <a:t>The Christian Doctrine of Creation and Redemption: Dogmatics: Volume II</a:t>
            </a:r>
            <a:r>
              <a:rPr lang="en-US" sz="1800" dirty="0">
                <a:effectLst/>
                <a:latin typeface="Calibri" panose="020F0502020204030204" pitchFamily="34" charset="0"/>
                <a:ea typeface="Malgun Gothic" panose="020B0503020000020004" pitchFamily="34" charset="-127"/>
                <a:cs typeface="Arial" panose="020B0604020202020204" pitchFamily="34" charset="0"/>
              </a:rPr>
              <a:t> (Philadelphia, PA: The Westminster Press, 1952), </a:t>
            </a:r>
            <a:br>
              <a:rPr lang="en-US" sz="1800" dirty="0">
                <a:effectLst/>
                <a:latin typeface="Calibri" panose="020F0502020204030204" pitchFamily="34" charset="0"/>
                <a:ea typeface="Malgun Gothic" panose="020B0503020000020004" pitchFamily="34" charset="-127"/>
                <a:cs typeface="Arial" panose="020B0604020202020204" pitchFamily="34" charset="0"/>
              </a:rPr>
            </a:br>
            <a:r>
              <a:rPr lang="en-US" sz="1800" dirty="0">
                <a:effectLst/>
                <a:latin typeface="Calibri" panose="020F0502020204030204" pitchFamily="34" charset="0"/>
                <a:ea typeface="Malgun Gothic" panose="020B0503020000020004" pitchFamily="34" charset="-127"/>
                <a:cs typeface="Arial" panose="020B0604020202020204" pitchFamily="34" charset="0"/>
              </a:rPr>
              <a:t>p. 6.] </a:t>
            </a:r>
            <a:endParaRPr lang="en-US" dirty="0"/>
          </a:p>
        </p:txBody>
      </p:sp>
      <p:pic>
        <p:nvPicPr>
          <p:cNvPr id="8" name="Content Placeholder 7" descr="A person standing on a black convertible car&#10;&#10;Description automatically generated">
            <a:extLst>
              <a:ext uri="{FF2B5EF4-FFF2-40B4-BE49-F238E27FC236}">
                <a16:creationId xmlns:a16="http://schemas.microsoft.com/office/drawing/2014/main" id="{81105543-D16D-824C-265D-2FA86165D56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90961"/>
            <a:ext cx="5181600" cy="3420665"/>
          </a:xfrm>
          <a:ln w="63500">
            <a:solidFill>
              <a:schemeClr val="accent4">
                <a:lumMod val="60000"/>
                <a:lumOff val="40000"/>
              </a:schemeClr>
            </a:solidFill>
          </a:ln>
        </p:spPr>
      </p:pic>
    </p:spTree>
    <p:extLst>
      <p:ext uri="{BB962C8B-B14F-4D97-AF65-F5344CB8AC3E}">
        <p14:creationId xmlns:p14="http://schemas.microsoft.com/office/powerpoint/2010/main" val="79536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E2B0-40C3-81FB-757B-EDDF396414FB}"/>
              </a:ext>
            </a:extLst>
          </p:cNvPr>
          <p:cNvSpPr>
            <a:spLocks noGrp="1"/>
          </p:cNvSpPr>
          <p:nvPr>
            <p:ph type="title"/>
          </p:nvPr>
        </p:nvSpPr>
        <p:spPr>
          <a:xfrm>
            <a:off x="646545" y="180398"/>
            <a:ext cx="11240655" cy="1460500"/>
          </a:xfrm>
        </p:spPr>
        <p:txBody>
          <a:bodyPr>
            <a:normAutofit fontScale="90000"/>
          </a:bodyPr>
          <a:lstStyle/>
          <a:p>
            <a:r>
              <a:rPr lang="en-US" sz="3100" i="0" baseline="30000" dirty="0">
                <a:effectLst/>
              </a:rPr>
              <a:t>6 </a:t>
            </a:r>
            <a:r>
              <a:rPr lang="en-US" sz="3100" i="0" dirty="0">
                <a:effectLst/>
              </a:rPr>
              <a:t>yet for us there is but one God, the Father, from whom all things came and for whom we live; and there is but one Lord, Jesus Christ, through whom all things came and through whom we live</a:t>
            </a:r>
            <a:r>
              <a:rPr lang="en-US" sz="2800" i="0" dirty="0">
                <a:effectLst/>
              </a:rPr>
              <a:t>. </a:t>
            </a:r>
            <a:r>
              <a:rPr lang="en-US" sz="2200" i="0" dirty="0">
                <a:effectLst/>
              </a:rPr>
              <a:t>[1 Corinthians 8:6 NIV]</a:t>
            </a:r>
            <a:endParaRPr lang="en-US" sz="2200" dirty="0"/>
          </a:p>
        </p:txBody>
      </p:sp>
      <p:pic>
        <p:nvPicPr>
          <p:cNvPr id="6" name="Content Placeholder 5" descr="A blue ocean with clouds in the sky&#10;&#10;Description automatically generated">
            <a:extLst>
              <a:ext uri="{FF2B5EF4-FFF2-40B4-BE49-F238E27FC236}">
                <a16:creationId xmlns:a16="http://schemas.microsoft.com/office/drawing/2014/main" id="{320CB147-80CD-E395-81FB-D6D4DE0AB02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2367"/>
            <a:ext cx="5181600" cy="3457854"/>
          </a:xfrm>
          <a:ln w="63500">
            <a:solidFill>
              <a:schemeClr val="accent4">
                <a:lumMod val="60000"/>
                <a:lumOff val="40000"/>
              </a:schemeClr>
            </a:solidFill>
          </a:ln>
        </p:spPr>
      </p:pic>
      <p:pic>
        <p:nvPicPr>
          <p:cNvPr id="8" name="Content Placeholder 7" descr="Sun shining through the trees&#10;&#10;Description automatically generated">
            <a:extLst>
              <a:ext uri="{FF2B5EF4-FFF2-40B4-BE49-F238E27FC236}">
                <a16:creationId xmlns:a16="http://schemas.microsoft.com/office/drawing/2014/main" id="{6696539D-B3A2-319B-1E76-DD6BFFF2F6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4637" y="2272367"/>
            <a:ext cx="5271654" cy="3515138"/>
          </a:xfrm>
          <a:ln w="63500">
            <a:solidFill>
              <a:schemeClr val="accent4">
                <a:lumMod val="60000"/>
                <a:lumOff val="40000"/>
              </a:schemeClr>
            </a:solidFill>
          </a:ln>
        </p:spPr>
      </p:pic>
      <p:pic>
        <p:nvPicPr>
          <p:cNvPr id="10" name="Picture 9" descr="A person signing a book&#10;&#10;Description automatically generated">
            <a:extLst>
              <a:ext uri="{FF2B5EF4-FFF2-40B4-BE49-F238E27FC236}">
                <a16:creationId xmlns:a16="http://schemas.microsoft.com/office/drawing/2014/main" id="{59B15986-BE9D-F3F1-1676-BB9D55B67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6" y="3785241"/>
            <a:ext cx="3643359" cy="2783184"/>
          </a:xfrm>
          <a:prstGeom prst="rect">
            <a:avLst/>
          </a:prstGeom>
          <a:ln w="63500">
            <a:solidFill>
              <a:schemeClr val="accent4">
                <a:lumMod val="60000"/>
                <a:lumOff val="40000"/>
              </a:schemeClr>
            </a:solidFill>
          </a:ln>
        </p:spPr>
      </p:pic>
    </p:spTree>
    <p:extLst>
      <p:ext uri="{BB962C8B-B14F-4D97-AF65-F5344CB8AC3E}">
        <p14:creationId xmlns:p14="http://schemas.microsoft.com/office/powerpoint/2010/main" val="632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ou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0D1C-67A2-F89E-6A0F-7A474F035335}"/>
              </a:ext>
            </a:extLst>
          </p:cNvPr>
          <p:cNvSpPr>
            <a:spLocks noGrp="1"/>
          </p:cNvSpPr>
          <p:nvPr>
            <p:ph type="title"/>
          </p:nvPr>
        </p:nvSpPr>
        <p:spPr/>
        <p:txBody>
          <a:bodyPr>
            <a:normAutofit/>
          </a:bodyPr>
          <a:lstStyle/>
          <a:p>
            <a:r>
              <a:rPr lang="en-US" sz="3200" b="0" dirty="0"/>
              <a:t>…God, in whom he believed—the God who gives life to the dead and calls into being things that were not. </a:t>
            </a:r>
            <a:r>
              <a:rPr lang="en-US" sz="2200" b="0" dirty="0"/>
              <a:t>[Romans 4:17b NIV]</a:t>
            </a:r>
            <a:endParaRPr lang="en-US" sz="2200" dirty="0"/>
          </a:p>
        </p:txBody>
      </p:sp>
      <p:pic>
        <p:nvPicPr>
          <p:cNvPr id="6" name="Content Placeholder 5" descr="A cloud formation in space&#10;&#10;Description automatically generated">
            <a:extLst>
              <a:ext uri="{FF2B5EF4-FFF2-40B4-BE49-F238E27FC236}">
                <a16:creationId xmlns:a16="http://schemas.microsoft.com/office/drawing/2014/main" id="{EF89FBAF-C630-02D8-19CE-6AB7E36D91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8515" y="2488601"/>
            <a:ext cx="6352310" cy="2890301"/>
          </a:xfrm>
          <a:ln w="63500">
            <a:solidFill>
              <a:schemeClr val="accent4">
                <a:lumMod val="60000"/>
                <a:lumOff val="40000"/>
              </a:schemeClr>
            </a:solidFill>
          </a:ln>
        </p:spPr>
      </p:pic>
      <p:pic>
        <p:nvPicPr>
          <p:cNvPr id="8" name="Content Placeholder 7" descr="A painting of a sun shining through clouds&#10;&#10;Description automatically generated">
            <a:extLst>
              <a:ext uri="{FF2B5EF4-FFF2-40B4-BE49-F238E27FC236}">
                <a16:creationId xmlns:a16="http://schemas.microsoft.com/office/drawing/2014/main" id="{E812C144-E7F4-952B-6B2F-8A999501E77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46109" y="1758002"/>
            <a:ext cx="3777376" cy="4734873"/>
          </a:xfrm>
          <a:ln w="63500">
            <a:solidFill>
              <a:schemeClr val="accent4">
                <a:lumMod val="60000"/>
                <a:lumOff val="40000"/>
              </a:schemeClr>
            </a:solidFill>
          </a:ln>
        </p:spPr>
      </p:pic>
    </p:spTree>
    <p:extLst>
      <p:ext uri="{BB962C8B-B14F-4D97-AF65-F5344CB8AC3E}">
        <p14:creationId xmlns:p14="http://schemas.microsoft.com/office/powerpoint/2010/main" val="11410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2F0F3-A70C-6B9D-2073-5F4AEB692013}"/>
              </a:ext>
            </a:extLst>
          </p:cNvPr>
          <p:cNvSpPr>
            <a:spLocks noGrp="1"/>
          </p:cNvSpPr>
          <p:nvPr>
            <p:ph type="title"/>
          </p:nvPr>
        </p:nvSpPr>
        <p:spPr/>
        <p:txBody>
          <a:bodyPr/>
          <a:lstStyle/>
          <a:p>
            <a:pPr algn="ctr"/>
            <a:r>
              <a:rPr lang="en-US" dirty="0"/>
              <a:t>Evolution of the Creeds</a:t>
            </a:r>
          </a:p>
        </p:txBody>
      </p:sp>
      <p:graphicFrame>
        <p:nvGraphicFramePr>
          <p:cNvPr id="7" name="Content Placeholder 6">
            <a:extLst>
              <a:ext uri="{FF2B5EF4-FFF2-40B4-BE49-F238E27FC236}">
                <a16:creationId xmlns:a16="http://schemas.microsoft.com/office/drawing/2014/main" id="{7DBF4E88-810B-A65F-8F7A-4A48A7045F31}"/>
              </a:ext>
            </a:extLst>
          </p:cNvPr>
          <p:cNvGraphicFramePr>
            <a:graphicFrameLocks noGrp="1"/>
          </p:cNvGraphicFramePr>
          <p:nvPr>
            <p:ph idx="1"/>
            <p:extLst>
              <p:ext uri="{D42A27DB-BD31-4B8C-83A1-F6EECF244321}">
                <p14:modId xmlns:p14="http://schemas.microsoft.com/office/powerpoint/2010/main" val="3827425057"/>
              </p:ext>
            </p:extLst>
          </p:nvPr>
        </p:nvGraphicFramePr>
        <p:xfrm>
          <a:off x="838200" y="1825625"/>
          <a:ext cx="10515600" cy="4783455"/>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390624031"/>
                    </a:ext>
                  </a:extLst>
                </a:gridCol>
                <a:gridCol w="2103120">
                  <a:extLst>
                    <a:ext uri="{9D8B030D-6E8A-4147-A177-3AD203B41FA5}">
                      <a16:colId xmlns:a16="http://schemas.microsoft.com/office/drawing/2014/main" val="3982874510"/>
                    </a:ext>
                  </a:extLst>
                </a:gridCol>
                <a:gridCol w="2103120">
                  <a:extLst>
                    <a:ext uri="{9D8B030D-6E8A-4147-A177-3AD203B41FA5}">
                      <a16:colId xmlns:a16="http://schemas.microsoft.com/office/drawing/2014/main" val="1817294847"/>
                    </a:ext>
                  </a:extLst>
                </a:gridCol>
                <a:gridCol w="2103120">
                  <a:extLst>
                    <a:ext uri="{9D8B030D-6E8A-4147-A177-3AD203B41FA5}">
                      <a16:colId xmlns:a16="http://schemas.microsoft.com/office/drawing/2014/main" val="146414153"/>
                    </a:ext>
                  </a:extLst>
                </a:gridCol>
                <a:gridCol w="2103120">
                  <a:extLst>
                    <a:ext uri="{9D8B030D-6E8A-4147-A177-3AD203B41FA5}">
                      <a16:colId xmlns:a16="http://schemas.microsoft.com/office/drawing/2014/main" val="4054257064"/>
                    </a:ext>
                  </a:extLst>
                </a:gridCol>
              </a:tblGrid>
              <a:tr h="1093066">
                <a:tc>
                  <a:txBody>
                    <a:bodyPr/>
                    <a:lstStyle/>
                    <a:p>
                      <a:pPr algn="ctr" fontAlgn="b"/>
                      <a:r>
                        <a:rPr lang="en-US" sz="2400" b="1" u="none" strike="noStrike" dirty="0">
                          <a:solidFill>
                            <a:srgbClr val="000000"/>
                          </a:solidFill>
                          <a:effectLst/>
                        </a:rPr>
                        <a:t>Roman Apostles (c. 340)</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dirty="0">
                          <a:solidFill>
                            <a:srgbClr val="000000"/>
                          </a:solidFill>
                          <a:effectLst/>
                        </a:rPr>
                        <a:t>Gallican Apostles </a:t>
                      </a:r>
                      <a:br>
                        <a:rPr lang="en-US" sz="2400" b="1" u="none" strike="noStrike" dirty="0">
                          <a:solidFill>
                            <a:srgbClr val="000000"/>
                          </a:solidFill>
                          <a:effectLst/>
                        </a:rPr>
                      </a:br>
                      <a:r>
                        <a:rPr lang="en-US" sz="2400" b="1" u="none" strike="noStrike" dirty="0">
                          <a:solidFill>
                            <a:srgbClr val="000000"/>
                          </a:solidFill>
                          <a:effectLst/>
                        </a:rPr>
                        <a:t>(c. 244)</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dirty="0">
                          <a:solidFill>
                            <a:srgbClr val="000000"/>
                          </a:solidFill>
                          <a:effectLst/>
                        </a:rPr>
                        <a:t>Caesarean </a:t>
                      </a:r>
                      <a:br>
                        <a:rPr lang="en-US" sz="2400" b="1" u="none" strike="noStrike" dirty="0">
                          <a:solidFill>
                            <a:srgbClr val="000000"/>
                          </a:solidFill>
                          <a:effectLst/>
                        </a:rPr>
                      </a:br>
                      <a:r>
                        <a:rPr lang="en-US" sz="2400" b="1" u="none" strike="noStrike" dirty="0">
                          <a:solidFill>
                            <a:srgbClr val="000000"/>
                          </a:solidFill>
                          <a:effectLst/>
                        </a:rPr>
                        <a:t>(c. 325)</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a:solidFill>
                            <a:srgbClr val="000000"/>
                          </a:solidFill>
                          <a:effectLst/>
                        </a:rPr>
                        <a:t>Nicean (c. 325)</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b="1" u="none" strike="noStrike" dirty="0">
                          <a:solidFill>
                            <a:srgbClr val="000000"/>
                          </a:solidFill>
                          <a:effectLst/>
                        </a:rPr>
                        <a:t>Chalcedon </a:t>
                      </a:r>
                      <a:br>
                        <a:rPr lang="en-US" sz="2400" b="1" u="none" strike="noStrike" dirty="0">
                          <a:solidFill>
                            <a:srgbClr val="000000"/>
                          </a:solidFill>
                          <a:effectLst/>
                        </a:rPr>
                      </a:br>
                      <a:r>
                        <a:rPr lang="en-US" sz="2400" b="1" u="none" strike="noStrike" dirty="0">
                          <a:solidFill>
                            <a:srgbClr val="000000"/>
                          </a:solidFill>
                          <a:effectLst/>
                        </a:rPr>
                        <a:t>(c. 451)</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17387986"/>
                  </a:ext>
                </a:extLst>
              </a:tr>
              <a:tr h="1432695">
                <a:tc>
                  <a:txBody>
                    <a:bodyPr/>
                    <a:lstStyle/>
                    <a:p>
                      <a:pPr algn="ctr" fontAlgn="ctr"/>
                      <a:r>
                        <a:rPr lang="en-US" sz="2400" b="1" u="none" strike="noStrike">
                          <a:solidFill>
                            <a:srgbClr val="000000"/>
                          </a:solidFill>
                          <a:effectLst/>
                        </a:rPr>
                        <a:t>I believe in God almighty (Rufinus, c 400 read "Father almighty")</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I believe in God the Father almighty</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We believe in one God, the Father All-sovereign,</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We believe in one God the Father All-sovereign</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We believe in one God</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1946069"/>
                  </a:ext>
                </a:extLst>
              </a:tr>
              <a:tr h="1432695">
                <a:tc>
                  <a:txBody>
                    <a:bodyPr/>
                    <a:lstStyle/>
                    <a:p>
                      <a:pPr algn="ctr" fontAlgn="ctr"/>
                      <a:r>
                        <a:rPr lang="en-US" sz="2400" b="1" u="none" strike="noStrike" dirty="0">
                          <a:solidFill>
                            <a:srgbClr val="000000"/>
                          </a:solidFill>
                          <a:effectLst/>
                        </a:rPr>
                        <a:t>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the maker of things visible and invisible;</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solidFill>
                            <a:srgbClr val="000000"/>
                          </a:solidFill>
                          <a:effectLst/>
                        </a:rPr>
                        <a:t>maker of all things visible and invisible;</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solidFill>
                            <a:srgbClr val="000000"/>
                          </a:solidFill>
                          <a:effectLst/>
                        </a:rPr>
                        <a:t>maker of heaven and earth, and of all things visible and invisible;</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4794655"/>
                  </a:ext>
                </a:extLst>
              </a:tr>
            </a:tbl>
          </a:graphicData>
        </a:graphic>
      </p:graphicFrame>
      <p:sp>
        <p:nvSpPr>
          <p:cNvPr id="8" name="Oval 7">
            <a:extLst>
              <a:ext uri="{FF2B5EF4-FFF2-40B4-BE49-F238E27FC236}">
                <a16:creationId xmlns:a16="http://schemas.microsoft.com/office/drawing/2014/main" id="{201933CF-0D52-A1B1-4755-67ACF095AEB8}"/>
              </a:ext>
            </a:extLst>
          </p:cNvPr>
          <p:cNvSpPr/>
          <p:nvPr/>
        </p:nvSpPr>
        <p:spPr>
          <a:xfrm>
            <a:off x="4959927" y="5430982"/>
            <a:ext cx="2309091" cy="877454"/>
          </a:xfrm>
          <a:prstGeom prst="ellipse">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BBC95AB-ADC3-33AD-8555-38B5BA53CCA3}"/>
              </a:ext>
            </a:extLst>
          </p:cNvPr>
          <p:cNvSpPr/>
          <p:nvPr/>
        </p:nvSpPr>
        <p:spPr>
          <a:xfrm>
            <a:off x="8552872" y="5066146"/>
            <a:ext cx="609601" cy="531091"/>
          </a:xfrm>
          <a:prstGeom prst="ellipse">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8F1854B-0094-453B-9C48-942DE9FFB849}"/>
              </a:ext>
            </a:extLst>
          </p:cNvPr>
          <p:cNvSpPr/>
          <p:nvPr/>
        </p:nvSpPr>
        <p:spPr>
          <a:xfrm>
            <a:off x="9162473" y="5158510"/>
            <a:ext cx="2022763" cy="877454"/>
          </a:xfrm>
          <a:prstGeom prst="ellipse">
            <a:avLst/>
          </a:prstGeom>
          <a:no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map of the world with white text&#10;&#10;Description automatically generated">
            <a:extLst>
              <a:ext uri="{FF2B5EF4-FFF2-40B4-BE49-F238E27FC236}">
                <a16:creationId xmlns:a16="http://schemas.microsoft.com/office/drawing/2014/main" id="{5B7F117B-7B5B-03D9-57E0-090C625B4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905" y="1597221"/>
            <a:ext cx="8432367" cy="5408561"/>
          </a:xfrm>
          <a:prstGeom prst="rect">
            <a:avLst/>
          </a:prstGeom>
          <a:ln w="63500">
            <a:solidFill>
              <a:schemeClr val="accent4">
                <a:lumMod val="60000"/>
                <a:lumOff val="40000"/>
              </a:schemeClr>
            </a:solidFill>
          </a:ln>
        </p:spPr>
      </p:pic>
    </p:spTree>
    <p:extLst>
      <p:ext uri="{BB962C8B-B14F-4D97-AF65-F5344CB8AC3E}">
        <p14:creationId xmlns:p14="http://schemas.microsoft.com/office/powerpoint/2010/main" val="187202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3)">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3)">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A6418D-7E52-0C21-C5CA-B375011D3FB6}"/>
              </a:ext>
            </a:extLst>
          </p:cNvPr>
          <p:cNvSpPr>
            <a:spLocks noGrp="1"/>
          </p:cNvSpPr>
          <p:nvPr>
            <p:ph type="title"/>
          </p:nvPr>
        </p:nvSpPr>
        <p:spPr/>
        <p:txBody>
          <a:bodyPr/>
          <a:lstStyle/>
          <a:p>
            <a:pPr algn="ctr"/>
            <a:r>
              <a:rPr lang="en-US" dirty="0"/>
              <a:t>Two Quick Comparisons</a:t>
            </a:r>
          </a:p>
        </p:txBody>
      </p:sp>
      <p:sp>
        <p:nvSpPr>
          <p:cNvPr id="8" name="Text Placeholder 7">
            <a:extLst>
              <a:ext uri="{FF2B5EF4-FFF2-40B4-BE49-F238E27FC236}">
                <a16:creationId xmlns:a16="http://schemas.microsoft.com/office/drawing/2014/main" id="{DFF2EC15-9B8B-17B9-4853-C18A3C6BF255}"/>
              </a:ext>
            </a:extLst>
          </p:cNvPr>
          <p:cNvSpPr>
            <a:spLocks noGrp="1"/>
          </p:cNvSpPr>
          <p:nvPr>
            <p:ph type="body" idx="1"/>
          </p:nvPr>
        </p:nvSpPr>
        <p:spPr>
          <a:xfrm>
            <a:off x="839788" y="1681163"/>
            <a:ext cx="5157787" cy="458722"/>
          </a:xfrm>
          <a:solidFill>
            <a:schemeClr val="accent1">
              <a:lumMod val="60000"/>
              <a:lumOff val="40000"/>
              <a:alpha val="82000"/>
            </a:schemeClr>
          </a:solidFill>
        </p:spPr>
        <p:txBody>
          <a:bodyPr anchor="ctr"/>
          <a:lstStyle/>
          <a:p>
            <a:pPr algn="ctr"/>
            <a:r>
              <a:rPr lang="en-US" dirty="0"/>
              <a:t>Old Testament</a:t>
            </a:r>
          </a:p>
        </p:txBody>
      </p:sp>
      <p:sp>
        <p:nvSpPr>
          <p:cNvPr id="9" name="Content Placeholder 8">
            <a:extLst>
              <a:ext uri="{FF2B5EF4-FFF2-40B4-BE49-F238E27FC236}">
                <a16:creationId xmlns:a16="http://schemas.microsoft.com/office/drawing/2014/main" id="{01EADBAD-784C-0229-F71C-7168BBA593B6}"/>
              </a:ext>
            </a:extLst>
          </p:cNvPr>
          <p:cNvSpPr>
            <a:spLocks noGrp="1"/>
          </p:cNvSpPr>
          <p:nvPr>
            <p:ph sz="half" idx="2"/>
          </p:nvPr>
        </p:nvSpPr>
        <p:spPr>
          <a:xfrm>
            <a:off x="839788" y="2281286"/>
            <a:ext cx="5157787" cy="4656841"/>
          </a:xfrm>
        </p:spPr>
        <p:txBody>
          <a:bodyPr>
            <a:normAutofit lnSpcReduction="10000"/>
          </a:bodyPr>
          <a:lstStyle/>
          <a:p>
            <a:pPr>
              <a:buFont typeface="Wingdings" panose="05000000000000000000" pitchFamily="2" charset="2"/>
              <a:buChar char="v"/>
            </a:pPr>
            <a:r>
              <a:rPr lang="en-US" i="0" baseline="30000" dirty="0">
                <a:effectLst/>
              </a:rPr>
              <a:t>10 </a:t>
            </a:r>
            <a:r>
              <a:rPr lang="en-US" i="0" dirty="0">
                <a:effectLst/>
              </a:rPr>
              <a:t>Do we not all have one Father? Did not one God create us? Why do we profane the covenant of our ancestors by being unfaithful to one another? [Malachi 2:10 NIV]</a:t>
            </a:r>
          </a:p>
          <a:p>
            <a:pPr>
              <a:buFont typeface="Wingdings" panose="05000000000000000000" pitchFamily="2" charset="2"/>
              <a:buChar char="v"/>
            </a:pPr>
            <a:r>
              <a:rPr lang="en-US" baseline="30000" dirty="0"/>
              <a:t>4 </a:t>
            </a:r>
            <a:r>
              <a:rPr lang="en-US" dirty="0"/>
              <a:t>The Spirit of God has made me; the breath of the Almighty gives me life. </a:t>
            </a:r>
            <a:br>
              <a:rPr lang="en-US" dirty="0"/>
            </a:br>
            <a:r>
              <a:rPr lang="en-US" dirty="0"/>
              <a:t>[Job 33:4 NIV]</a:t>
            </a:r>
          </a:p>
        </p:txBody>
      </p:sp>
      <p:sp>
        <p:nvSpPr>
          <p:cNvPr id="10" name="Text Placeholder 9">
            <a:extLst>
              <a:ext uri="{FF2B5EF4-FFF2-40B4-BE49-F238E27FC236}">
                <a16:creationId xmlns:a16="http://schemas.microsoft.com/office/drawing/2014/main" id="{E12AE388-4C8C-70CE-E440-554B1319AC41}"/>
              </a:ext>
            </a:extLst>
          </p:cNvPr>
          <p:cNvSpPr>
            <a:spLocks noGrp="1"/>
          </p:cNvSpPr>
          <p:nvPr>
            <p:ph type="body" sz="quarter" idx="3"/>
          </p:nvPr>
        </p:nvSpPr>
        <p:spPr>
          <a:xfrm>
            <a:off x="6172200" y="1681163"/>
            <a:ext cx="5183188" cy="458722"/>
          </a:xfrm>
          <a:solidFill>
            <a:schemeClr val="accent1">
              <a:lumMod val="60000"/>
              <a:lumOff val="40000"/>
              <a:alpha val="82000"/>
            </a:schemeClr>
          </a:solidFill>
        </p:spPr>
        <p:txBody>
          <a:bodyPr anchor="ctr"/>
          <a:lstStyle/>
          <a:p>
            <a:pPr algn="ctr"/>
            <a:r>
              <a:rPr lang="en-US" dirty="0">
                <a:solidFill>
                  <a:schemeClr val="bg1"/>
                </a:solidFill>
              </a:rPr>
              <a:t>New Testament</a:t>
            </a:r>
          </a:p>
        </p:txBody>
      </p:sp>
      <p:sp>
        <p:nvSpPr>
          <p:cNvPr id="11" name="Content Placeholder 10">
            <a:extLst>
              <a:ext uri="{FF2B5EF4-FFF2-40B4-BE49-F238E27FC236}">
                <a16:creationId xmlns:a16="http://schemas.microsoft.com/office/drawing/2014/main" id="{FF5E7F90-571F-657B-E919-C60E64E88CB3}"/>
              </a:ext>
            </a:extLst>
          </p:cNvPr>
          <p:cNvSpPr>
            <a:spLocks noGrp="1"/>
          </p:cNvSpPr>
          <p:nvPr>
            <p:ph sz="quarter" idx="4"/>
          </p:nvPr>
        </p:nvSpPr>
        <p:spPr>
          <a:xfrm>
            <a:off x="6172200" y="2281287"/>
            <a:ext cx="5183188" cy="4656840"/>
          </a:xfrm>
        </p:spPr>
        <p:txBody>
          <a:bodyPr>
            <a:normAutofit lnSpcReduction="10000"/>
          </a:bodyPr>
          <a:lstStyle/>
          <a:p>
            <a:pPr>
              <a:buFont typeface="Wingdings" panose="05000000000000000000" pitchFamily="2" charset="2"/>
              <a:buChar char="v"/>
            </a:pPr>
            <a:r>
              <a:rPr lang="en-US" i="0" baseline="30000" dirty="0">
                <a:solidFill>
                  <a:schemeClr val="bg1"/>
                </a:solidFill>
                <a:effectLst/>
              </a:rPr>
              <a:t>10 </a:t>
            </a:r>
            <a:r>
              <a:rPr lang="en-US" i="0" dirty="0">
                <a:solidFill>
                  <a:schemeClr val="bg1"/>
                </a:solidFill>
                <a:effectLst/>
              </a:rPr>
              <a:t>In bringing many sons and daughters to glory, it was fitting that God, for whom and through whom everything exists, should make the pioneer of their salvation perfect through what he suffered. [Hebrews 2:10 NIV]</a:t>
            </a:r>
          </a:p>
          <a:p>
            <a:pPr>
              <a:buFont typeface="Wingdings" panose="05000000000000000000" pitchFamily="2" charset="2"/>
              <a:buChar char="v"/>
            </a:pPr>
            <a:r>
              <a:rPr lang="en-US" baseline="30000" dirty="0"/>
              <a:t>16 </a:t>
            </a:r>
            <a:r>
              <a:rPr lang="en-US" dirty="0"/>
              <a:t>For in him all things were created: things in heaven and on earth, visible and invisible,… [Colossians 1:16 NIV]</a:t>
            </a:r>
            <a:endParaRPr lang="en-US" dirty="0">
              <a:solidFill>
                <a:schemeClr val="bg1"/>
              </a:solidFill>
            </a:endParaRPr>
          </a:p>
        </p:txBody>
      </p:sp>
    </p:spTree>
    <p:extLst>
      <p:ext uri="{BB962C8B-B14F-4D97-AF65-F5344CB8AC3E}">
        <p14:creationId xmlns:p14="http://schemas.microsoft.com/office/powerpoint/2010/main" val="3130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erson standing in water with a light beam coming out of it&#10;&#10;Description automatically generated">
            <a:extLst>
              <a:ext uri="{FF2B5EF4-FFF2-40B4-BE49-F238E27FC236}">
                <a16:creationId xmlns:a16="http://schemas.microsoft.com/office/drawing/2014/main" id="{B364A1EF-8FEA-5DE0-D497-AFE486D602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158" y="365125"/>
            <a:ext cx="10865683" cy="6208962"/>
          </a:xfrm>
          <a:ln w="63500">
            <a:solidFill>
              <a:schemeClr val="accent4">
                <a:lumMod val="60000"/>
                <a:lumOff val="40000"/>
              </a:schemeClr>
            </a:solidFill>
          </a:ln>
        </p:spPr>
      </p:pic>
      <p:sp>
        <p:nvSpPr>
          <p:cNvPr id="7" name="Title 6">
            <a:extLst>
              <a:ext uri="{FF2B5EF4-FFF2-40B4-BE49-F238E27FC236}">
                <a16:creationId xmlns:a16="http://schemas.microsoft.com/office/drawing/2014/main" id="{FF805246-B876-ED4C-A1FF-CB6FA560225D}"/>
              </a:ext>
            </a:extLst>
          </p:cNvPr>
          <p:cNvSpPr>
            <a:spLocks noGrp="1"/>
          </p:cNvSpPr>
          <p:nvPr>
            <p:ph type="title"/>
          </p:nvPr>
        </p:nvSpPr>
        <p:spPr>
          <a:xfrm>
            <a:off x="838199" y="443061"/>
            <a:ext cx="10515600" cy="6049814"/>
          </a:xfrm>
          <a:noFill/>
        </p:spPr>
        <p:txBody>
          <a:bodyPr>
            <a:normAutofit fontScale="90000"/>
          </a:bodyPr>
          <a:lstStyle/>
          <a:p>
            <a:r>
              <a:rPr lang="en-US" sz="3600" dirty="0">
                <a:effectLst/>
                <a:latin typeface="Calibri" panose="020F0502020204030204" pitchFamily="34" charset="0"/>
                <a:ea typeface="Malgun Gothic" panose="020B0503020000020004" pitchFamily="34" charset="-127"/>
                <a:cs typeface="Arial" panose="020B0604020202020204" pitchFamily="34" charset="0"/>
              </a:rPr>
              <a:t>“We can aver that whereas the Father is the ground of creation, the Son is the principle of creation, and the Spirit is the divine power active in creation.” </a:t>
            </a: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br>
              <a:rPr lang="en-US" sz="2800" dirty="0">
                <a:effectLst/>
                <a:latin typeface="Calibri" panose="020F0502020204030204" pitchFamily="34" charset="0"/>
                <a:ea typeface="Malgun Gothic" panose="020B0503020000020004" pitchFamily="34" charset="-127"/>
                <a:cs typeface="Arial" panose="020B0604020202020204" pitchFamily="34" charset="0"/>
              </a:rPr>
            </a:br>
            <a:r>
              <a:rPr lang="en-US" sz="2400" dirty="0">
                <a:effectLst/>
                <a:highlight>
                  <a:srgbClr val="000000"/>
                </a:highlight>
                <a:latin typeface="Calibri" panose="020F0502020204030204" pitchFamily="34" charset="0"/>
                <a:ea typeface="Malgun Gothic" panose="020B0503020000020004" pitchFamily="34" charset="-127"/>
                <a:cs typeface="Arial" panose="020B0604020202020204" pitchFamily="34" charset="0"/>
              </a:rPr>
              <a:t>[Bird, Michael F., </a:t>
            </a:r>
            <a:r>
              <a:rPr lang="en-US" sz="2400" i="1" dirty="0">
                <a:effectLst/>
                <a:highlight>
                  <a:srgbClr val="000000"/>
                </a:highlight>
                <a:latin typeface="Calibri" panose="020F0502020204030204" pitchFamily="34" charset="0"/>
                <a:ea typeface="Malgun Gothic" panose="020B0503020000020004" pitchFamily="34" charset="-127"/>
                <a:cs typeface="Arial" panose="020B0604020202020204" pitchFamily="34" charset="0"/>
              </a:rPr>
              <a:t>What Christians Ought to Believe: An Introduction to Christian Doctrine Through the Apostles’ Creed</a:t>
            </a:r>
            <a:r>
              <a:rPr lang="en-US" sz="2400" dirty="0">
                <a:effectLst/>
                <a:highlight>
                  <a:srgbClr val="000000"/>
                </a:highlight>
                <a:latin typeface="Calibri" panose="020F0502020204030204" pitchFamily="34" charset="0"/>
                <a:ea typeface="Malgun Gothic" panose="020B0503020000020004" pitchFamily="34" charset="-127"/>
                <a:cs typeface="Arial" panose="020B0604020202020204" pitchFamily="34" charset="0"/>
              </a:rPr>
              <a:t> (Grand Rapids, MI: Zondervan Academic, 2016), p. 71.]</a:t>
            </a:r>
            <a:endParaRPr lang="en-US" sz="2400" dirty="0">
              <a:highlight>
                <a:srgbClr val="000000"/>
              </a:highlight>
            </a:endParaRPr>
          </a:p>
        </p:txBody>
      </p:sp>
    </p:spTree>
    <p:extLst>
      <p:ext uri="{BB962C8B-B14F-4D97-AF65-F5344CB8AC3E}">
        <p14:creationId xmlns:p14="http://schemas.microsoft.com/office/powerpoint/2010/main" val="253038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8A43A-E6CC-395B-288A-5BE367A135BB}"/>
              </a:ext>
            </a:extLst>
          </p:cNvPr>
          <p:cNvSpPr>
            <a:spLocks noGrp="1"/>
          </p:cNvSpPr>
          <p:nvPr>
            <p:ph type="title"/>
          </p:nvPr>
        </p:nvSpPr>
        <p:spPr/>
        <p:txBody>
          <a:bodyPr/>
          <a:lstStyle/>
          <a:p>
            <a:r>
              <a:rPr lang="en-US" dirty="0"/>
              <a:t>Absolute Order                         Absolute Chaos</a:t>
            </a:r>
          </a:p>
        </p:txBody>
      </p:sp>
      <p:sp>
        <p:nvSpPr>
          <p:cNvPr id="5" name="Content Placeholder 4">
            <a:extLst>
              <a:ext uri="{FF2B5EF4-FFF2-40B4-BE49-F238E27FC236}">
                <a16:creationId xmlns:a16="http://schemas.microsoft.com/office/drawing/2014/main" id="{D3BC0133-6429-EF5D-5FDD-91D3BA43E392}"/>
              </a:ext>
            </a:extLst>
          </p:cNvPr>
          <p:cNvSpPr>
            <a:spLocks noGrp="1"/>
          </p:cNvSpPr>
          <p:nvPr>
            <p:ph sz="half" idx="1"/>
          </p:nvPr>
        </p:nvSpPr>
        <p:spPr/>
        <p:txBody>
          <a:bodyPr/>
          <a:lstStyle/>
          <a:p>
            <a:pPr marL="0" indent="0">
              <a:buNone/>
            </a:pPr>
            <a:r>
              <a:rPr lang="en-US" dirty="0"/>
              <a:t>Leads to:</a:t>
            </a:r>
          </a:p>
          <a:p>
            <a:pPr>
              <a:buFont typeface="Wingdings" panose="05000000000000000000" pitchFamily="2" charset="2"/>
              <a:buChar char="ü"/>
            </a:pPr>
            <a:r>
              <a:rPr lang="en-US" dirty="0"/>
              <a:t>Meaninglessness</a:t>
            </a:r>
          </a:p>
          <a:p>
            <a:pPr>
              <a:buFont typeface="Wingdings" panose="05000000000000000000" pitchFamily="2" charset="2"/>
              <a:buChar char="ü"/>
            </a:pPr>
            <a:r>
              <a:rPr lang="en-US" dirty="0"/>
              <a:t>Pure necessity</a:t>
            </a:r>
          </a:p>
          <a:p>
            <a:pPr>
              <a:buFont typeface="Wingdings" panose="05000000000000000000" pitchFamily="2" charset="2"/>
              <a:buChar char="ü"/>
            </a:pPr>
            <a:r>
              <a:rPr lang="en-US" dirty="0"/>
              <a:t>Predictability</a:t>
            </a:r>
            <a:br>
              <a:rPr lang="en-US" dirty="0"/>
            </a:br>
            <a:br>
              <a:rPr lang="en-US" dirty="0"/>
            </a:br>
            <a:br>
              <a:rPr lang="en-US" dirty="0"/>
            </a:br>
            <a:br>
              <a:rPr lang="en-US" dirty="0"/>
            </a:br>
            <a:r>
              <a:rPr lang="en-US" sz="2000" dirty="0"/>
              <a:t>[Watkin, Christopher, </a:t>
            </a:r>
            <a:r>
              <a:rPr lang="en-US" sz="2000" i="1" dirty="0"/>
              <a:t>Biblical Critical Theory </a:t>
            </a:r>
            <a:r>
              <a:rPr lang="en-US" sz="2000" dirty="0"/>
              <a:t>(Grand Rapids, MI: Zondervan Academic,</a:t>
            </a:r>
            <a:br>
              <a:rPr lang="en-US" sz="2000" dirty="0"/>
            </a:br>
            <a:r>
              <a:rPr lang="en-US" sz="2000" dirty="0"/>
              <a:t>2022), p. 74.]</a:t>
            </a:r>
          </a:p>
        </p:txBody>
      </p:sp>
      <p:sp>
        <p:nvSpPr>
          <p:cNvPr id="6" name="Content Placeholder 5">
            <a:extLst>
              <a:ext uri="{FF2B5EF4-FFF2-40B4-BE49-F238E27FC236}">
                <a16:creationId xmlns:a16="http://schemas.microsoft.com/office/drawing/2014/main" id="{3B02ED7E-DE25-FDF7-A0B7-9AA395CEB25C}"/>
              </a:ext>
            </a:extLst>
          </p:cNvPr>
          <p:cNvSpPr>
            <a:spLocks noGrp="1"/>
          </p:cNvSpPr>
          <p:nvPr>
            <p:ph sz="half" idx="2"/>
          </p:nvPr>
        </p:nvSpPr>
        <p:spPr/>
        <p:txBody>
          <a:bodyPr/>
          <a:lstStyle/>
          <a:p>
            <a:pPr marL="0" indent="0">
              <a:buNone/>
            </a:pPr>
            <a:r>
              <a:rPr lang="en-US" dirty="0"/>
              <a:t>Leads to:</a:t>
            </a:r>
          </a:p>
          <a:p>
            <a:pPr>
              <a:buFont typeface="Wingdings" panose="05000000000000000000" pitchFamily="2" charset="2"/>
              <a:buChar char="ü"/>
            </a:pPr>
            <a:r>
              <a:rPr lang="en-US" dirty="0"/>
              <a:t>Meaninglessness</a:t>
            </a:r>
          </a:p>
          <a:p>
            <a:pPr>
              <a:buFont typeface="Wingdings" panose="05000000000000000000" pitchFamily="2" charset="2"/>
              <a:buChar char="ü"/>
            </a:pPr>
            <a:r>
              <a:rPr lang="en-US" dirty="0"/>
              <a:t>Pure chance</a:t>
            </a:r>
          </a:p>
          <a:p>
            <a:pPr>
              <a:buFont typeface="Wingdings" panose="05000000000000000000" pitchFamily="2" charset="2"/>
              <a:buChar char="ü"/>
            </a:pPr>
            <a:r>
              <a:rPr lang="en-US" dirty="0"/>
              <a:t>Unpredictability</a:t>
            </a:r>
          </a:p>
        </p:txBody>
      </p:sp>
      <p:cxnSp>
        <p:nvCxnSpPr>
          <p:cNvPr id="8" name="Straight Arrow Connector 7">
            <a:extLst>
              <a:ext uri="{FF2B5EF4-FFF2-40B4-BE49-F238E27FC236}">
                <a16:creationId xmlns:a16="http://schemas.microsoft.com/office/drawing/2014/main" id="{7A31E61E-8A09-9891-6B1D-2189DEABEEB1}"/>
              </a:ext>
            </a:extLst>
          </p:cNvPr>
          <p:cNvCxnSpPr>
            <a:cxnSpLocks/>
          </p:cNvCxnSpPr>
          <p:nvPr/>
        </p:nvCxnSpPr>
        <p:spPr>
          <a:xfrm>
            <a:off x="1034472" y="1422400"/>
            <a:ext cx="10123055" cy="0"/>
          </a:xfrm>
          <a:prstGeom prst="straightConnector1">
            <a:avLst/>
          </a:prstGeom>
          <a:ln w="76200">
            <a:solidFill>
              <a:schemeClr val="accent4">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calcmode="lin" valueType="num">
                                      <p:cBhvr additive="base">
                                        <p:cTn id="4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28670F-D1D9-3005-DB95-9D17463396AD}"/>
              </a:ext>
            </a:extLst>
          </p:cNvPr>
          <p:cNvSpPr>
            <a:spLocks noGrp="1"/>
          </p:cNvSpPr>
          <p:nvPr>
            <p:ph type="title"/>
          </p:nvPr>
        </p:nvSpPr>
        <p:spPr/>
        <p:txBody>
          <a:bodyPr/>
          <a:lstStyle/>
          <a:p>
            <a:pPr algn="ctr"/>
            <a:r>
              <a:rPr lang="en-US" dirty="0"/>
              <a:t>Hebrew Words Used for Creation</a:t>
            </a:r>
          </a:p>
        </p:txBody>
      </p:sp>
      <p:graphicFrame>
        <p:nvGraphicFramePr>
          <p:cNvPr id="7" name="Content Placeholder 6">
            <a:extLst>
              <a:ext uri="{FF2B5EF4-FFF2-40B4-BE49-F238E27FC236}">
                <a16:creationId xmlns:a16="http://schemas.microsoft.com/office/drawing/2014/main" id="{E5CDD1A8-702B-5173-2BAB-BF1A9A4B3B85}"/>
              </a:ext>
            </a:extLst>
          </p:cNvPr>
          <p:cNvGraphicFramePr>
            <a:graphicFrameLocks noGrp="1"/>
          </p:cNvGraphicFramePr>
          <p:nvPr>
            <p:ph idx="1"/>
            <p:extLst>
              <p:ext uri="{D42A27DB-BD31-4B8C-83A1-F6EECF244321}">
                <p14:modId xmlns:p14="http://schemas.microsoft.com/office/powerpoint/2010/main" val="3499333275"/>
              </p:ext>
            </p:extLst>
          </p:nvPr>
        </p:nvGraphicFramePr>
        <p:xfrm>
          <a:off x="838200" y="1825624"/>
          <a:ext cx="10515600" cy="3863976"/>
        </p:xfrm>
        <a:graphic>
          <a:graphicData uri="http://schemas.openxmlformats.org/drawingml/2006/table">
            <a:tbl>
              <a:tblPr firstRow="1" bandRow="1">
                <a:tableStyleId>{00A15C55-8517-42AA-B614-E9B94910E393}</a:tableStyleId>
              </a:tblPr>
              <a:tblGrid>
                <a:gridCol w="5257800">
                  <a:extLst>
                    <a:ext uri="{9D8B030D-6E8A-4147-A177-3AD203B41FA5}">
                      <a16:colId xmlns:a16="http://schemas.microsoft.com/office/drawing/2014/main" val="2271199115"/>
                    </a:ext>
                  </a:extLst>
                </a:gridCol>
                <a:gridCol w="5257800">
                  <a:extLst>
                    <a:ext uri="{9D8B030D-6E8A-4147-A177-3AD203B41FA5}">
                      <a16:colId xmlns:a16="http://schemas.microsoft.com/office/drawing/2014/main" val="3736403959"/>
                    </a:ext>
                  </a:extLst>
                </a:gridCol>
              </a:tblGrid>
              <a:tr h="965994">
                <a:tc>
                  <a:txBody>
                    <a:bodyPr/>
                    <a:lstStyle/>
                    <a:p>
                      <a:pPr algn="ctr" rtl="1" fontAlgn="ctr"/>
                      <a:r>
                        <a:rPr lang="he-IL" sz="4000" b="1" u="none" strike="noStrike" dirty="0">
                          <a:solidFill>
                            <a:srgbClr val="000000"/>
                          </a:solidFill>
                          <a:effectLst/>
                          <a:latin typeface="+mn-lt"/>
                        </a:rPr>
                        <a:t>ברא</a:t>
                      </a:r>
                      <a:endParaRPr lang="he-IL" sz="4000" b="1" i="0" u="none" strike="noStrike" dirty="0">
                        <a:solidFill>
                          <a:srgbClr val="000000"/>
                        </a:solidFill>
                        <a:effectLst/>
                        <a:latin typeface="+mn-lt"/>
                      </a:endParaRPr>
                    </a:p>
                  </a:txBody>
                  <a:tcPr marL="9525" marR="9525" marT="9525" marB="0" anchor="ctr"/>
                </a:tc>
                <a:tc>
                  <a:txBody>
                    <a:bodyPr/>
                    <a:lstStyle/>
                    <a:p>
                      <a:pPr algn="ctr" fontAlgn="ctr"/>
                      <a:r>
                        <a:rPr lang="en-US" sz="4000" b="1" u="none" strike="noStrike">
                          <a:solidFill>
                            <a:srgbClr val="000000"/>
                          </a:solidFill>
                          <a:effectLst/>
                          <a:latin typeface="+mn-lt"/>
                        </a:rPr>
                        <a:t>create</a:t>
                      </a:r>
                      <a:endParaRPr lang="en-US" sz="40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474351690"/>
                  </a:ext>
                </a:extLst>
              </a:tr>
              <a:tr h="965994">
                <a:tc>
                  <a:txBody>
                    <a:bodyPr/>
                    <a:lstStyle/>
                    <a:p>
                      <a:pPr algn="ctr" rtl="1" fontAlgn="ctr"/>
                      <a:r>
                        <a:rPr lang="he-IL" sz="4000" b="1" u="none" strike="noStrike">
                          <a:solidFill>
                            <a:srgbClr val="000000"/>
                          </a:solidFill>
                          <a:effectLst/>
                          <a:latin typeface="+mn-lt"/>
                        </a:rPr>
                        <a:t>עשה</a:t>
                      </a:r>
                      <a:endParaRPr lang="he-IL" sz="4000" b="1" i="0" u="none" strike="noStrike">
                        <a:solidFill>
                          <a:srgbClr val="000000"/>
                        </a:solidFill>
                        <a:effectLst/>
                        <a:latin typeface="+mn-lt"/>
                      </a:endParaRPr>
                    </a:p>
                  </a:txBody>
                  <a:tcPr marL="9525" marR="9525" marT="9525" marB="0" anchor="ctr"/>
                </a:tc>
                <a:tc>
                  <a:txBody>
                    <a:bodyPr/>
                    <a:lstStyle/>
                    <a:p>
                      <a:pPr algn="ctr" fontAlgn="ctr"/>
                      <a:r>
                        <a:rPr lang="en-US" sz="4000" b="1" u="none" strike="noStrike">
                          <a:solidFill>
                            <a:srgbClr val="000000"/>
                          </a:solidFill>
                          <a:effectLst/>
                          <a:latin typeface="+mn-lt"/>
                        </a:rPr>
                        <a:t>accomplish</a:t>
                      </a:r>
                      <a:endParaRPr lang="en-US" sz="40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182259834"/>
                  </a:ext>
                </a:extLst>
              </a:tr>
              <a:tr h="965994">
                <a:tc>
                  <a:txBody>
                    <a:bodyPr/>
                    <a:lstStyle/>
                    <a:p>
                      <a:pPr algn="ctr" rtl="1" fontAlgn="ctr"/>
                      <a:r>
                        <a:rPr lang="he-IL" sz="4000" b="1" u="none" strike="noStrike">
                          <a:solidFill>
                            <a:srgbClr val="000000"/>
                          </a:solidFill>
                          <a:effectLst/>
                          <a:latin typeface="+mn-lt"/>
                        </a:rPr>
                        <a:t>יצר</a:t>
                      </a:r>
                      <a:endParaRPr lang="he-IL" sz="4000" b="1" i="0" u="none" strike="noStrike">
                        <a:solidFill>
                          <a:srgbClr val="000000"/>
                        </a:solidFill>
                        <a:effectLst/>
                        <a:latin typeface="+mn-lt"/>
                      </a:endParaRPr>
                    </a:p>
                  </a:txBody>
                  <a:tcPr marL="9525" marR="9525" marT="9525" marB="0" anchor="ctr"/>
                </a:tc>
                <a:tc>
                  <a:txBody>
                    <a:bodyPr/>
                    <a:lstStyle/>
                    <a:p>
                      <a:pPr algn="ctr" fontAlgn="ctr"/>
                      <a:r>
                        <a:rPr lang="en-US" sz="4000" b="1" u="none" strike="noStrike">
                          <a:solidFill>
                            <a:srgbClr val="000000"/>
                          </a:solidFill>
                          <a:effectLst/>
                          <a:latin typeface="+mn-lt"/>
                        </a:rPr>
                        <a:t>shape</a:t>
                      </a:r>
                      <a:endParaRPr lang="en-US" sz="4000" b="1"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4097983160"/>
                  </a:ext>
                </a:extLst>
              </a:tr>
              <a:tr h="965994">
                <a:tc>
                  <a:txBody>
                    <a:bodyPr/>
                    <a:lstStyle/>
                    <a:p>
                      <a:pPr algn="ctr" rtl="1" fontAlgn="ctr"/>
                      <a:r>
                        <a:rPr lang="he-IL" sz="4000" b="1" u="none" strike="noStrike">
                          <a:solidFill>
                            <a:srgbClr val="000000"/>
                          </a:solidFill>
                          <a:effectLst/>
                          <a:latin typeface="+mn-lt"/>
                        </a:rPr>
                        <a:t>יסד</a:t>
                      </a:r>
                      <a:endParaRPr lang="he-IL" sz="4000" b="1" i="0" u="none" strike="noStrike">
                        <a:solidFill>
                          <a:srgbClr val="000000"/>
                        </a:solidFill>
                        <a:effectLst/>
                        <a:latin typeface="+mn-lt"/>
                      </a:endParaRPr>
                    </a:p>
                  </a:txBody>
                  <a:tcPr marL="9525" marR="9525" marT="9525" marB="0" anchor="ctr"/>
                </a:tc>
                <a:tc>
                  <a:txBody>
                    <a:bodyPr/>
                    <a:lstStyle/>
                    <a:p>
                      <a:pPr algn="ctr" fontAlgn="ctr"/>
                      <a:r>
                        <a:rPr lang="en-US" sz="4000" b="1" u="none" strike="noStrike" dirty="0">
                          <a:solidFill>
                            <a:srgbClr val="000000"/>
                          </a:solidFill>
                          <a:effectLst/>
                          <a:latin typeface="+mn-lt"/>
                        </a:rPr>
                        <a:t>establish</a:t>
                      </a:r>
                      <a:endParaRPr lang="en-US" sz="40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790164022"/>
                  </a:ext>
                </a:extLst>
              </a:tr>
            </a:tbl>
          </a:graphicData>
        </a:graphic>
      </p:graphicFrame>
    </p:spTree>
    <p:extLst>
      <p:ext uri="{BB962C8B-B14F-4D97-AF65-F5344CB8AC3E}">
        <p14:creationId xmlns:p14="http://schemas.microsoft.com/office/powerpoint/2010/main" val="1955265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ED3AAD-1502-4848-A4D2-B6B1AADEBF33}" vid="{DF5FF972-811A-4EB0-8F19-A1279A06333E}"/>
    </a:ext>
  </a:extLst>
</a:theme>
</file>

<file path=docProps/app.xml><?xml version="1.0" encoding="utf-8"?>
<Properties xmlns="http://schemas.openxmlformats.org/officeDocument/2006/extended-properties" xmlns:vt="http://schemas.openxmlformats.org/officeDocument/2006/docPropsVTypes">
  <Template>Mathematics_formulae</Template>
  <TotalTime>1105</TotalTime>
  <Words>567</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Maker of Heaven and Earth</vt:lpstr>
      <vt:lpstr>Avoiding Sidetracks</vt:lpstr>
      <vt:lpstr>6 yet for us there is but one God, the Father, from whom all things came and for whom we live; and there is but one Lord, Jesus Christ, through whom all things came and through whom we live. [1 Corinthians 8:6 NIV]</vt:lpstr>
      <vt:lpstr>…God, in whom he believed—the God who gives life to the dead and calls into being things that were not. [Romans 4:17b NIV]</vt:lpstr>
      <vt:lpstr>Evolution of the Creeds</vt:lpstr>
      <vt:lpstr>Two Quick Comparisons</vt:lpstr>
      <vt:lpstr>“We can aver that whereas the Father is the ground of creation, the Son is the principle of creation, and the Spirit is the divine power active in creation.”            [Bird, Michael F., What Christians Ought to Believe: An Introduction to Christian Doctrine Through the Apostles’ Creed (Grand Rapids, MI: Zondervan Academic, 2016), p. 71.]</vt:lpstr>
      <vt:lpstr>Absolute Order                         Absolute Chaos</vt:lpstr>
      <vt:lpstr>Hebrew Words Used for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 of Heaven and Earth</dc:title>
  <dc:creator>Johnny Wilson</dc:creator>
  <cp:lastModifiedBy>Johnny Wilson</cp:lastModifiedBy>
  <cp:revision>8</cp:revision>
  <dcterms:created xsi:type="dcterms:W3CDTF">2024-01-12T22:00:31Z</dcterms:created>
  <dcterms:modified xsi:type="dcterms:W3CDTF">2024-01-13T16:25:57Z</dcterms:modified>
</cp:coreProperties>
</file>