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99F3-EEF7-2796-C859-DA3547965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CFB491-B666-36C0-D10D-CC94731A8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4441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8F00-A053-6B10-DFAE-2451875A65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71E86-5652-A044-D77A-FD6AE39E06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06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BB50D-3CDC-47E4-B51B-D740F91AA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2083F-9457-066F-C2F8-035905776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45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4A13-D2ED-9779-A7C7-E46B6AAF7E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60B9C-FE07-AE9E-5338-041545D8D1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424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E641-CCAA-7056-3B1B-B31F0D4CD4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3C2346-989C-965A-8A49-075227DCF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890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D33A-D998-CCE3-553E-AF52BDADE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736D4F-C7BB-4DFE-8F8D-65FF0B046E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F81C2C-7520-3959-B020-43793FC0B2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20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55B7-3D52-5E17-1E7A-B9073AF2F4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FD898D-273A-3CCA-ED04-93B76B383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3B656-4EDE-FA21-155C-0288465430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B06D4-6068-A6FC-4326-1EFDB9E3A2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8A022F-362A-364C-20F9-C27FB3B76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640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5C00-1DFB-842D-F501-77F88D42D6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926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40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6B24-634C-5783-5331-C1BCBFD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88AF4-3A8F-30B4-8D6C-62F2157B89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A8744-B542-8307-92C2-239FED8C1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117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8303-CF14-AEE8-9EAE-907F35D24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8A2BD-5848-88C6-0794-CA3DBD3F0D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24808A4-3164-C727-760E-206CDAA33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52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oat on the water&#10;&#10;Description automatically generated">
            <a:extLst>
              <a:ext uri="{FF2B5EF4-FFF2-40B4-BE49-F238E27FC236}">
                <a16:creationId xmlns:a16="http://schemas.microsoft.com/office/drawing/2014/main" id="{BE43D2D8-BAC9-B9C0-A61D-CE20DB0FAEF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83988"/>
            <a:ext cx="12192000" cy="8128000"/>
          </a:xfrm>
          <a:prstGeom prst="rect">
            <a:avLst/>
          </a:prstGeom>
        </p:spPr>
      </p:pic>
      <p:sp>
        <p:nvSpPr>
          <p:cNvPr id="2" name="Title Placeholder 1">
            <a:extLst>
              <a:ext uri="{FF2B5EF4-FFF2-40B4-BE49-F238E27FC236}">
                <a16:creationId xmlns:a16="http://schemas.microsoft.com/office/drawing/2014/main" id="{150E87D1-F390-DE85-B269-270E0D48B50F}"/>
              </a:ext>
            </a:extLst>
          </p:cNvPr>
          <p:cNvSpPr>
            <a:spLocks noGrp="1"/>
          </p:cNvSpPr>
          <p:nvPr>
            <p:ph type="title"/>
          </p:nvPr>
        </p:nvSpPr>
        <p:spPr>
          <a:xfrm>
            <a:off x="838200" y="365125"/>
            <a:ext cx="10515600" cy="1325563"/>
          </a:xfrm>
          <a:prstGeom prst="rect">
            <a:avLst/>
          </a:prstGeom>
          <a:solidFill>
            <a:schemeClr val="tx2">
              <a:lumMod val="75000"/>
              <a:alpha val="75000"/>
            </a:schemeClr>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9234A-8938-3B18-2DDB-4567C16A6D15}"/>
              </a:ext>
            </a:extLst>
          </p:cNvPr>
          <p:cNvSpPr>
            <a:spLocks noGrp="1"/>
          </p:cNvSpPr>
          <p:nvPr>
            <p:ph type="body" idx="1"/>
          </p:nvPr>
        </p:nvSpPr>
        <p:spPr>
          <a:xfrm>
            <a:off x="838200" y="1825625"/>
            <a:ext cx="10515600" cy="4351338"/>
          </a:xfrm>
          <a:prstGeom prst="rect">
            <a:avLst/>
          </a:prstGeom>
          <a:solidFill>
            <a:schemeClr val="tx2">
              <a:lumMod val="75000"/>
              <a:alpha val="75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243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C834-01E3-BB5A-754B-00A35B5A9961}"/>
              </a:ext>
            </a:extLst>
          </p:cNvPr>
          <p:cNvSpPr>
            <a:spLocks noGrp="1"/>
          </p:cNvSpPr>
          <p:nvPr>
            <p:ph type="ctrTitle"/>
          </p:nvPr>
        </p:nvSpPr>
        <p:spPr/>
        <p:txBody>
          <a:bodyPr/>
          <a:lstStyle/>
          <a:p>
            <a:r>
              <a:rPr lang="en-US" dirty="0"/>
              <a:t>Preparing to Teach</a:t>
            </a:r>
            <a:br>
              <a:rPr lang="en-US" dirty="0"/>
            </a:br>
            <a:r>
              <a:rPr lang="en-US" dirty="0"/>
              <a:t>Ecclesiastes 11 &amp; 12</a:t>
            </a:r>
          </a:p>
        </p:txBody>
      </p:sp>
      <p:sp>
        <p:nvSpPr>
          <p:cNvPr id="3" name="Subtitle 2">
            <a:extLst>
              <a:ext uri="{FF2B5EF4-FFF2-40B4-BE49-F238E27FC236}">
                <a16:creationId xmlns:a16="http://schemas.microsoft.com/office/drawing/2014/main" id="{5751590D-4072-0EEA-C056-D66355914B65}"/>
              </a:ext>
            </a:extLst>
          </p:cNvPr>
          <p:cNvSpPr>
            <a:spLocks noGrp="1"/>
          </p:cNvSpPr>
          <p:nvPr>
            <p:ph type="subTitle" idx="1"/>
          </p:nvPr>
        </p:nvSpPr>
        <p:spPr/>
        <p:txBody>
          <a:bodyPr/>
          <a:lstStyle/>
          <a:p>
            <a:r>
              <a:rPr lang="en-US" dirty="0"/>
              <a:t>Grace Chinese Christian Church</a:t>
            </a:r>
            <a:br>
              <a:rPr lang="en-US" dirty="0"/>
            </a:br>
            <a:r>
              <a:rPr lang="en-US" dirty="0"/>
              <a:t>Bible Teachers’ Seminar</a:t>
            </a:r>
          </a:p>
        </p:txBody>
      </p:sp>
    </p:spTree>
    <p:extLst>
      <p:ext uri="{BB962C8B-B14F-4D97-AF65-F5344CB8AC3E}">
        <p14:creationId xmlns:p14="http://schemas.microsoft.com/office/powerpoint/2010/main" val="325497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69D2-B679-7856-D046-A7E8DA400C3C}"/>
              </a:ext>
            </a:extLst>
          </p:cNvPr>
          <p:cNvSpPr>
            <a:spLocks noGrp="1"/>
          </p:cNvSpPr>
          <p:nvPr>
            <p:ph type="title"/>
          </p:nvPr>
        </p:nvSpPr>
        <p:spPr/>
        <p:txBody>
          <a:bodyPr>
            <a:normAutofit/>
          </a:bodyPr>
          <a:lstStyle/>
          <a:p>
            <a:r>
              <a:rPr lang="en-US" dirty="0"/>
              <a:t>So, Think of the Alternative</a:t>
            </a:r>
          </a:p>
        </p:txBody>
      </p:sp>
      <p:sp>
        <p:nvSpPr>
          <p:cNvPr id="3" name="Content Placeholder 2">
            <a:extLst>
              <a:ext uri="{FF2B5EF4-FFF2-40B4-BE49-F238E27FC236}">
                <a16:creationId xmlns:a16="http://schemas.microsoft.com/office/drawing/2014/main" id="{A80B98EA-3998-F857-4CC5-A03ABF20C4FB}"/>
              </a:ext>
            </a:extLst>
          </p:cNvPr>
          <p:cNvSpPr>
            <a:spLocks noGrp="1"/>
          </p:cNvSpPr>
          <p:nvPr>
            <p:ph idx="1"/>
          </p:nvPr>
        </p:nvSpPr>
        <p:spPr/>
        <p:txBody>
          <a:bodyPr>
            <a:normAutofit/>
          </a:bodyPr>
          <a:lstStyle/>
          <a:p>
            <a:pPr marL="0" indent="0">
              <a:buNone/>
            </a:pPr>
            <a:r>
              <a:rPr lang="en-US" i="1" dirty="0"/>
              <a:t>8) BECAUSE if a person lives many years, the person should rejoice in all of them, BUT should remember the days of darkness because they are many, all that comes is a wisp [breath]. </a:t>
            </a:r>
            <a:r>
              <a:rPr lang="en-US" dirty="0"/>
              <a:t>[PJT]</a:t>
            </a:r>
          </a:p>
          <a:p>
            <a:pPr marL="0" indent="0">
              <a:buNone/>
            </a:pPr>
            <a:r>
              <a:rPr lang="en-US" dirty="0"/>
              <a:t>“Growing old is not for most people. It’s too trying. One </a:t>
            </a:r>
            <a:r>
              <a:rPr lang="en-US" dirty="0" err="1"/>
              <a:t>daren’t</a:t>
            </a:r>
            <a:r>
              <a:rPr lang="en-US" dirty="0"/>
              <a:t> eat this or do that, or even bend over to smell the garden flowers, for fear one’s back won’t straighten up. …Well, it’s most certainly better than the alternative.”</a:t>
            </a:r>
            <a:br>
              <a:rPr lang="en-US" dirty="0"/>
            </a:br>
            <a:r>
              <a:rPr lang="en-US" sz="2400" dirty="0">
                <a:solidFill>
                  <a:schemeClr val="accent4">
                    <a:lumMod val="40000"/>
                    <a:lumOff val="60000"/>
                  </a:schemeClr>
                </a:solidFill>
              </a:rPr>
              <a:t>[Todd, Charles. </a:t>
            </a:r>
            <a:r>
              <a:rPr lang="en-US" sz="2400" i="1" dirty="0">
                <a:solidFill>
                  <a:schemeClr val="accent4">
                    <a:lumMod val="40000"/>
                    <a:lumOff val="60000"/>
                  </a:schemeClr>
                </a:solidFill>
              </a:rPr>
              <a:t>A Fearsome Doubt </a:t>
            </a:r>
            <a:r>
              <a:rPr lang="en-US" sz="2400" dirty="0">
                <a:solidFill>
                  <a:schemeClr val="accent4">
                    <a:lumMod val="40000"/>
                    <a:lumOff val="60000"/>
                  </a:schemeClr>
                </a:solidFill>
              </a:rPr>
              <a:t>(New York: Bantam Books, 2002), p. 54.]</a:t>
            </a:r>
          </a:p>
        </p:txBody>
      </p:sp>
    </p:spTree>
    <p:extLst>
      <p:ext uri="{BB962C8B-B14F-4D97-AF65-F5344CB8AC3E}">
        <p14:creationId xmlns:p14="http://schemas.microsoft.com/office/powerpoint/2010/main" val="38483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0169-B8CA-C023-B3AD-1BC26CDCFB82}"/>
              </a:ext>
            </a:extLst>
          </p:cNvPr>
          <p:cNvSpPr>
            <a:spLocks noGrp="1"/>
          </p:cNvSpPr>
          <p:nvPr>
            <p:ph type="title"/>
          </p:nvPr>
        </p:nvSpPr>
        <p:spPr/>
        <p:txBody>
          <a:bodyPr>
            <a:normAutofit/>
          </a:bodyPr>
          <a:lstStyle/>
          <a:p>
            <a:r>
              <a:rPr lang="en-US" sz="3200" dirty="0">
                <a:effectLst/>
                <a:latin typeface="Calibri" panose="020F0502020204030204" pitchFamily="34" charset="0"/>
                <a:ea typeface="Calibri" panose="020F0502020204030204" pitchFamily="34" charset="0"/>
              </a:rPr>
              <a:t>“Life is to be lived with joy and by following what our heart desires (v. 9a).” (Wright, p. 125) </a:t>
            </a:r>
            <a:endParaRPr lang="en-US" sz="3200" dirty="0"/>
          </a:p>
        </p:txBody>
      </p:sp>
      <p:sp>
        <p:nvSpPr>
          <p:cNvPr id="3" name="Content Placeholder 2">
            <a:extLst>
              <a:ext uri="{FF2B5EF4-FFF2-40B4-BE49-F238E27FC236}">
                <a16:creationId xmlns:a16="http://schemas.microsoft.com/office/drawing/2014/main" id="{98BEB2D9-83CF-8604-FDAA-723ADF836C0B}"/>
              </a:ext>
            </a:extLst>
          </p:cNvPr>
          <p:cNvSpPr>
            <a:spLocks noGrp="1"/>
          </p:cNvSpPr>
          <p:nvPr>
            <p:ph idx="1"/>
          </p:nvPr>
        </p:nvSpPr>
        <p:spPr/>
        <p:txBody>
          <a:bodyPr>
            <a:normAutofit/>
          </a:bodyPr>
          <a:lstStyle/>
          <a:p>
            <a:pPr marL="0" indent="0">
              <a:buNone/>
            </a:pPr>
            <a:r>
              <a:rPr lang="en-US" b="1" i="1" dirty="0">
                <a:effectLst/>
                <a:latin typeface="Calibri" panose="020F0502020204030204" pitchFamily="34" charset="0"/>
                <a:ea typeface="Calibri" panose="020F0502020204030204" pitchFamily="34" charset="0"/>
              </a:rPr>
              <a:t>9) Rejoice, young person, in your youthfulness and let your will be positive [or “heart” be merry] in the days of your vitality [same root as “young person”]. So, walk in the way of your will and the vision of your eyes, but know that upon all these things, God will bring you to judgment. </a:t>
            </a:r>
            <a:r>
              <a:rPr lang="en-US" b="1" dirty="0">
                <a:effectLst/>
                <a:latin typeface="Calibri" panose="020F0502020204030204" pitchFamily="34" charset="0"/>
                <a:ea typeface="Calibri" panose="020F0502020204030204" pitchFamily="34" charset="0"/>
              </a:rPr>
              <a:t>[PJT]</a:t>
            </a:r>
            <a:r>
              <a:rPr lang="en-US" dirty="0">
                <a:effectLst/>
                <a:latin typeface="Calibri" panose="020F0502020204030204" pitchFamily="34" charset="0"/>
                <a:ea typeface="Calibri" panose="020F0502020204030204" pitchFamily="34" charset="0"/>
              </a:rPr>
              <a:t> </a:t>
            </a:r>
          </a:p>
          <a:p>
            <a:pPr marL="514350" indent="-514350">
              <a:buFont typeface="+mj-lt"/>
              <a:buAutoNum type="alphaLcParenR"/>
            </a:pPr>
            <a:r>
              <a:rPr lang="en-US" dirty="0">
                <a:latin typeface="Calibri" panose="020F0502020204030204" pitchFamily="34" charset="0"/>
                <a:ea typeface="Calibri" panose="020F0502020204030204" pitchFamily="34" charset="0"/>
              </a:rPr>
              <a:t>IS Qoheleth speaking with a forked tongue here?</a:t>
            </a:r>
          </a:p>
          <a:p>
            <a:pPr marL="514350" indent="-514350">
              <a:buFont typeface="+mj-lt"/>
              <a:buAutoNum type="alphaLcParenR"/>
            </a:pPr>
            <a:r>
              <a:rPr lang="en-US" dirty="0">
                <a:latin typeface="Calibri" panose="020F0502020204030204" pitchFamily="34" charset="0"/>
                <a:ea typeface="Calibri" panose="020F0502020204030204" pitchFamily="34" charset="0"/>
              </a:rPr>
              <a:t>DID orthodox editors, shocked at his advice, try to rein things in with an additional phrase?</a:t>
            </a:r>
            <a:endParaRPr lang="en-US" dirty="0"/>
          </a:p>
        </p:txBody>
      </p:sp>
    </p:spTree>
    <p:extLst>
      <p:ext uri="{BB962C8B-B14F-4D97-AF65-F5344CB8AC3E}">
        <p14:creationId xmlns:p14="http://schemas.microsoft.com/office/powerpoint/2010/main" val="21895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D21EE-33D8-BA30-2F2F-9FFBAC1F5458}"/>
              </a:ext>
            </a:extLst>
          </p:cNvPr>
          <p:cNvSpPr>
            <a:spLocks noGrp="1"/>
          </p:cNvSpPr>
          <p:nvPr>
            <p:ph type="title"/>
          </p:nvPr>
        </p:nvSpPr>
        <p:spPr>
          <a:xfrm>
            <a:off x="838200" y="365125"/>
            <a:ext cx="10515600" cy="1963296"/>
          </a:xfrm>
        </p:spPr>
        <p:txBody>
          <a:bodyPr>
            <a:noAutofit/>
          </a:bodyPr>
          <a:lstStyle/>
          <a:p>
            <a:r>
              <a:rPr lang="en-US" sz="3200" b="1" i="1" kern="100" dirty="0">
                <a:effectLst/>
                <a:latin typeface="Calibri" panose="020F0502020204030204" pitchFamily="34" charset="0"/>
                <a:ea typeface="Calibri" panose="020F0502020204030204" pitchFamily="34" charset="0"/>
                <a:cs typeface="Calibri" panose="020F0502020204030204" pitchFamily="34" charset="0"/>
              </a:rPr>
              <a:t>10) So, remove frustration from your determination [lit. heart] and send away pain from your physical body [lit. flesh] BECAUSE youthfulness and youthful looks [lit. “black hair”] are a wisp. </a:t>
            </a:r>
            <a:r>
              <a:rPr lang="en-US" sz="3200" b="1" kern="100" dirty="0">
                <a:effectLst/>
                <a:latin typeface="Calibri" panose="020F0502020204030204" pitchFamily="34" charset="0"/>
                <a:ea typeface="Calibri" panose="020F0502020204030204" pitchFamily="34" charset="0"/>
                <a:cs typeface="Calibri" panose="020F0502020204030204" pitchFamily="34" charset="0"/>
              </a:rPr>
              <a:t>[PJT]</a:t>
            </a:r>
            <a:endParaRPr lang="en-US" sz="3200" dirty="0"/>
          </a:p>
        </p:txBody>
      </p:sp>
      <p:pic>
        <p:nvPicPr>
          <p:cNvPr id="8" name="Content Placeholder 7" descr="A person with grey hair&#10;&#10;Description automatically generated">
            <a:extLst>
              <a:ext uri="{FF2B5EF4-FFF2-40B4-BE49-F238E27FC236}">
                <a16:creationId xmlns:a16="http://schemas.microsoft.com/office/drawing/2014/main" id="{C02EF35C-FD64-9FDE-3ED5-11051AE435D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8122" y="2353911"/>
            <a:ext cx="4048636" cy="4351338"/>
          </a:xfrm>
          <a:ln w="63500">
            <a:solidFill>
              <a:schemeClr val="tx1">
                <a:lumMod val="50000"/>
                <a:lumOff val="50000"/>
              </a:schemeClr>
            </a:solidFill>
          </a:ln>
        </p:spPr>
      </p:pic>
      <p:pic>
        <p:nvPicPr>
          <p:cNvPr id="10" name="Content Placeholder 9" descr="A landscape with a mountain in the background&#10;&#10;Description automatically generated">
            <a:extLst>
              <a:ext uri="{FF2B5EF4-FFF2-40B4-BE49-F238E27FC236}">
                <a16:creationId xmlns:a16="http://schemas.microsoft.com/office/drawing/2014/main" id="{39C9FE39-6083-9BA6-519A-C17B1C5211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5307" y="2526383"/>
            <a:ext cx="5628493" cy="3846137"/>
          </a:xfrm>
          <a:ln w="63500">
            <a:solidFill>
              <a:schemeClr val="tx1">
                <a:lumMod val="50000"/>
                <a:lumOff val="50000"/>
              </a:schemeClr>
            </a:solidFill>
          </a:ln>
        </p:spPr>
      </p:pic>
    </p:spTree>
    <p:extLst>
      <p:ext uri="{BB962C8B-B14F-4D97-AF65-F5344CB8AC3E}">
        <p14:creationId xmlns:p14="http://schemas.microsoft.com/office/powerpoint/2010/main" val="41095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and black list with white text&#10;&#10;Description automatically generated">
            <a:extLst>
              <a:ext uri="{FF2B5EF4-FFF2-40B4-BE49-F238E27FC236}">
                <a16:creationId xmlns:a16="http://schemas.microsoft.com/office/drawing/2014/main" id="{F20D0761-F8C5-B9C9-919F-60698408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653" y="393273"/>
            <a:ext cx="6554693" cy="6618208"/>
          </a:xfrm>
          <a:prstGeom prst="rect">
            <a:avLst/>
          </a:prstGeom>
        </p:spPr>
      </p:pic>
      <p:sp>
        <p:nvSpPr>
          <p:cNvPr id="7" name="TextBox 6">
            <a:extLst>
              <a:ext uri="{FF2B5EF4-FFF2-40B4-BE49-F238E27FC236}">
                <a16:creationId xmlns:a16="http://schemas.microsoft.com/office/drawing/2014/main" id="{3661CF90-5421-5197-CD16-4344D230C680}"/>
              </a:ext>
            </a:extLst>
          </p:cNvPr>
          <p:cNvSpPr txBox="1"/>
          <p:nvPr/>
        </p:nvSpPr>
        <p:spPr>
          <a:xfrm>
            <a:off x="3026005" y="1018095"/>
            <a:ext cx="303288" cy="523220"/>
          </a:xfrm>
          <a:prstGeom prst="rect">
            <a:avLst/>
          </a:prstGeom>
          <a:noFill/>
        </p:spPr>
        <p:txBody>
          <a:bodyPr wrap="none" rtlCol="0">
            <a:spAutoFit/>
          </a:bodyPr>
          <a:lstStyle/>
          <a:p>
            <a:r>
              <a:rPr lang="en-US" sz="2800" b="1" dirty="0"/>
              <a:t>J</a:t>
            </a:r>
          </a:p>
        </p:txBody>
      </p:sp>
      <p:sp>
        <p:nvSpPr>
          <p:cNvPr id="8" name="TextBox 7">
            <a:extLst>
              <a:ext uri="{FF2B5EF4-FFF2-40B4-BE49-F238E27FC236}">
                <a16:creationId xmlns:a16="http://schemas.microsoft.com/office/drawing/2014/main" id="{97546F3D-D02F-A122-8D28-AD2C016C4E82}"/>
              </a:ext>
            </a:extLst>
          </p:cNvPr>
          <p:cNvSpPr txBox="1"/>
          <p:nvPr/>
        </p:nvSpPr>
        <p:spPr>
          <a:xfrm>
            <a:off x="2972304" y="1989368"/>
            <a:ext cx="410690" cy="523220"/>
          </a:xfrm>
          <a:prstGeom prst="rect">
            <a:avLst/>
          </a:prstGeom>
          <a:noFill/>
        </p:spPr>
        <p:txBody>
          <a:bodyPr wrap="none" rtlCol="0">
            <a:spAutoFit/>
          </a:bodyPr>
          <a:lstStyle/>
          <a:p>
            <a:r>
              <a:rPr lang="en-US" sz="2800" b="1" dirty="0"/>
              <a:t>D</a:t>
            </a:r>
          </a:p>
        </p:txBody>
      </p:sp>
      <p:sp>
        <p:nvSpPr>
          <p:cNvPr id="9" name="TextBox 8">
            <a:extLst>
              <a:ext uri="{FF2B5EF4-FFF2-40B4-BE49-F238E27FC236}">
                <a16:creationId xmlns:a16="http://schemas.microsoft.com/office/drawing/2014/main" id="{42F39F21-13FE-F838-D9BA-6F18A017E528}"/>
              </a:ext>
            </a:extLst>
          </p:cNvPr>
          <p:cNvSpPr txBox="1"/>
          <p:nvPr/>
        </p:nvSpPr>
        <p:spPr>
          <a:xfrm>
            <a:off x="3015350" y="2773052"/>
            <a:ext cx="375424" cy="523220"/>
          </a:xfrm>
          <a:prstGeom prst="rect">
            <a:avLst/>
          </a:prstGeom>
          <a:noFill/>
        </p:spPr>
        <p:txBody>
          <a:bodyPr wrap="none" rtlCol="0">
            <a:spAutoFit/>
          </a:bodyPr>
          <a:lstStyle/>
          <a:p>
            <a:r>
              <a:rPr lang="en-US" sz="2800" b="1" dirty="0"/>
              <a:t>C</a:t>
            </a:r>
          </a:p>
        </p:txBody>
      </p:sp>
      <p:sp>
        <p:nvSpPr>
          <p:cNvPr id="10" name="TextBox 9">
            <a:extLst>
              <a:ext uri="{FF2B5EF4-FFF2-40B4-BE49-F238E27FC236}">
                <a16:creationId xmlns:a16="http://schemas.microsoft.com/office/drawing/2014/main" id="{1D4C8FC1-B73A-2270-4D8F-00624C363AA6}"/>
              </a:ext>
            </a:extLst>
          </p:cNvPr>
          <p:cNvSpPr txBox="1"/>
          <p:nvPr/>
        </p:nvSpPr>
        <p:spPr>
          <a:xfrm>
            <a:off x="3013703" y="3397874"/>
            <a:ext cx="386644" cy="523220"/>
          </a:xfrm>
          <a:prstGeom prst="rect">
            <a:avLst/>
          </a:prstGeom>
          <a:noFill/>
        </p:spPr>
        <p:txBody>
          <a:bodyPr wrap="none" rtlCol="0">
            <a:spAutoFit/>
          </a:bodyPr>
          <a:lstStyle/>
          <a:p>
            <a:r>
              <a:rPr lang="en-US" sz="2800" b="1" dirty="0"/>
              <a:t>B</a:t>
            </a:r>
          </a:p>
        </p:txBody>
      </p:sp>
      <p:sp>
        <p:nvSpPr>
          <p:cNvPr id="11" name="TextBox 10">
            <a:extLst>
              <a:ext uri="{FF2B5EF4-FFF2-40B4-BE49-F238E27FC236}">
                <a16:creationId xmlns:a16="http://schemas.microsoft.com/office/drawing/2014/main" id="{285B0053-29A0-42E3-8E6B-F1D11B08E1AA}"/>
              </a:ext>
            </a:extLst>
          </p:cNvPr>
          <p:cNvSpPr txBox="1"/>
          <p:nvPr/>
        </p:nvSpPr>
        <p:spPr>
          <a:xfrm>
            <a:off x="2988100" y="3919948"/>
            <a:ext cx="402674" cy="523220"/>
          </a:xfrm>
          <a:prstGeom prst="rect">
            <a:avLst/>
          </a:prstGeom>
          <a:noFill/>
        </p:spPr>
        <p:txBody>
          <a:bodyPr wrap="none" rtlCol="0">
            <a:spAutoFit/>
          </a:bodyPr>
          <a:lstStyle/>
          <a:p>
            <a:r>
              <a:rPr lang="en-US" sz="2800" b="1" dirty="0"/>
              <a:t>A</a:t>
            </a:r>
          </a:p>
        </p:txBody>
      </p:sp>
      <p:sp>
        <p:nvSpPr>
          <p:cNvPr id="12" name="TextBox 11">
            <a:extLst>
              <a:ext uri="{FF2B5EF4-FFF2-40B4-BE49-F238E27FC236}">
                <a16:creationId xmlns:a16="http://schemas.microsoft.com/office/drawing/2014/main" id="{C375B5E0-FE65-0CEF-2A80-9A6B25864196}"/>
              </a:ext>
            </a:extLst>
          </p:cNvPr>
          <p:cNvSpPr txBox="1"/>
          <p:nvPr/>
        </p:nvSpPr>
        <p:spPr>
          <a:xfrm>
            <a:off x="3051418" y="4417663"/>
            <a:ext cx="280846" cy="523220"/>
          </a:xfrm>
          <a:prstGeom prst="rect">
            <a:avLst/>
          </a:prstGeom>
          <a:noFill/>
        </p:spPr>
        <p:txBody>
          <a:bodyPr wrap="none" rtlCol="0">
            <a:spAutoFit/>
          </a:bodyPr>
          <a:lstStyle/>
          <a:p>
            <a:r>
              <a:rPr lang="en-US" sz="2800" b="1" dirty="0"/>
              <a:t>I</a:t>
            </a:r>
          </a:p>
        </p:txBody>
      </p:sp>
      <p:sp>
        <p:nvSpPr>
          <p:cNvPr id="13" name="TextBox 12">
            <a:extLst>
              <a:ext uri="{FF2B5EF4-FFF2-40B4-BE49-F238E27FC236}">
                <a16:creationId xmlns:a16="http://schemas.microsoft.com/office/drawing/2014/main" id="{C5400ED1-CDC5-650F-04DD-3BD9BF58BFFA}"/>
              </a:ext>
            </a:extLst>
          </p:cNvPr>
          <p:cNvSpPr txBox="1"/>
          <p:nvPr/>
        </p:nvSpPr>
        <p:spPr>
          <a:xfrm>
            <a:off x="2972304" y="4914088"/>
            <a:ext cx="410690" cy="523220"/>
          </a:xfrm>
          <a:prstGeom prst="rect">
            <a:avLst/>
          </a:prstGeom>
          <a:noFill/>
        </p:spPr>
        <p:txBody>
          <a:bodyPr wrap="none" rtlCol="0">
            <a:spAutoFit/>
          </a:bodyPr>
          <a:lstStyle/>
          <a:p>
            <a:r>
              <a:rPr lang="en-US" sz="2800" b="1" dirty="0"/>
              <a:t>H</a:t>
            </a:r>
          </a:p>
        </p:txBody>
      </p:sp>
      <p:sp>
        <p:nvSpPr>
          <p:cNvPr id="14" name="TextBox 13">
            <a:extLst>
              <a:ext uri="{FF2B5EF4-FFF2-40B4-BE49-F238E27FC236}">
                <a16:creationId xmlns:a16="http://schemas.microsoft.com/office/drawing/2014/main" id="{07EB8E85-A226-D65E-8045-728232E11752}"/>
              </a:ext>
            </a:extLst>
          </p:cNvPr>
          <p:cNvSpPr txBox="1"/>
          <p:nvPr/>
        </p:nvSpPr>
        <p:spPr>
          <a:xfrm>
            <a:off x="3001547" y="5439564"/>
            <a:ext cx="359394" cy="523220"/>
          </a:xfrm>
          <a:prstGeom prst="rect">
            <a:avLst/>
          </a:prstGeom>
          <a:noFill/>
        </p:spPr>
        <p:txBody>
          <a:bodyPr wrap="none" rtlCol="0">
            <a:spAutoFit/>
          </a:bodyPr>
          <a:lstStyle/>
          <a:p>
            <a:r>
              <a:rPr lang="en-US" sz="2800" b="1" dirty="0"/>
              <a:t>E</a:t>
            </a:r>
          </a:p>
        </p:txBody>
      </p:sp>
      <p:sp>
        <p:nvSpPr>
          <p:cNvPr id="15" name="TextBox 14">
            <a:extLst>
              <a:ext uri="{FF2B5EF4-FFF2-40B4-BE49-F238E27FC236}">
                <a16:creationId xmlns:a16="http://schemas.microsoft.com/office/drawing/2014/main" id="{2EFFC865-9770-4D55-014D-1BFF63C2C228}"/>
              </a:ext>
            </a:extLst>
          </p:cNvPr>
          <p:cNvSpPr txBox="1"/>
          <p:nvPr/>
        </p:nvSpPr>
        <p:spPr>
          <a:xfrm>
            <a:off x="2976878" y="5908228"/>
            <a:ext cx="413896" cy="523220"/>
          </a:xfrm>
          <a:prstGeom prst="rect">
            <a:avLst/>
          </a:prstGeom>
          <a:noFill/>
        </p:spPr>
        <p:txBody>
          <a:bodyPr wrap="none" rtlCol="0">
            <a:spAutoFit/>
          </a:bodyPr>
          <a:lstStyle/>
          <a:p>
            <a:r>
              <a:rPr lang="en-US" sz="2800" b="1" dirty="0"/>
              <a:t>G</a:t>
            </a:r>
          </a:p>
        </p:txBody>
      </p:sp>
      <p:sp>
        <p:nvSpPr>
          <p:cNvPr id="16" name="TextBox 15">
            <a:extLst>
              <a:ext uri="{FF2B5EF4-FFF2-40B4-BE49-F238E27FC236}">
                <a16:creationId xmlns:a16="http://schemas.microsoft.com/office/drawing/2014/main" id="{63E4113F-58D4-5C9E-09E4-B01BCF2A26FB}"/>
              </a:ext>
            </a:extLst>
          </p:cNvPr>
          <p:cNvSpPr txBox="1"/>
          <p:nvPr/>
        </p:nvSpPr>
        <p:spPr>
          <a:xfrm>
            <a:off x="3013703" y="6438118"/>
            <a:ext cx="349776" cy="523220"/>
          </a:xfrm>
          <a:prstGeom prst="rect">
            <a:avLst/>
          </a:prstGeom>
          <a:noFill/>
        </p:spPr>
        <p:txBody>
          <a:bodyPr wrap="none" rtlCol="0">
            <a:spAutoFit/>
          </a:bodyPr>
          <a:lstStyle/>
          <a:p>
            <a:r>
              <a:rPr lang="en-US" sz="2800" b="1" dirty="0"/>
              <a:t>F</a:t>
            </a:r>
          </a:p>
        </p:txBody>
      </p:sp>
    </p:spTree>
    <p:extLst>
      <p:ext uri="{BB962C8B-B14F-4D97-AF65-F5344CB8AC3E}">
        <p14:creationId xmlns:p14="http://schemas.microsoft.com/office/powerpoint/2010/main" val="39720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p:cTn id="28"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 calcmode="lin" valueType="num">
                                      <p:cBhvr>
                                        <p:cTn id="4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p:cTn id="4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 calcmode="lin" valueType="num">
                                      <p:cBhvr>
                                        <p:cTn id="56"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p:cTn id="63"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xEl>
                                              <p:pRg st="0" end="0"/>
                                            </p:txEl>
                                          </p:spTgt>
                                        </p:tgtEl>
                                        <p:attrNameLst>
                                          <p:attrName>style.visibility</p:attrName>
                                        </p:attrNameLst>
                                      </p:cBhvr>
                                      <p:to>
                                        <p:strVal val="visible"/>
                                      </p:to>
                                    </p:set>
                                    <p:anim calcmode="lin" valueType="num">
                                      <p:cBhvr>
                                        <p:cTn id="7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C9EA-860B-C7B6-62E7-512424BB9E0F}"/>
              </a:ext>
            </a:extLst>
          </p:cNvPr>
          <p:cNvSpPr>
            <a:spLocks noGrp="1"/>
          </p:cNvSpPr>
          <p:nvPr>
            <p:ph type="title"/>
          </p:nvPr>
        </p:nvSpPr>
        <p:spPr/>
        <p:txBody>
          <a:bodyPr/>
          <a:lstStyle/>
          <a:p>
            <a:r>
              <a:rPr lang="he-IL" dirty="0"/>
              <a:t>ברא</a:t>
            </a:r>
            <a:r>
              <a:rPr lang="en-US" dirty="0"/>
              <a:t> = “bah-RAH” = Special Creation</a:t>
            </a:r>
          </a:p>
        </p:txBody>
      </p:sp>
      <p:pic>
        <p:nvPicPr>
          <p:cNvPr id="5" name="Content Placeholder 4" descr="A clock on a table&#10;&#10;Description automatically generated">
            <a:extLst>
              <a:ext uri="{FF2B5EF4-FFF2-40B4-BE49-F238E27FC236}">
                <a16:creationId xmlns:a16="http://schemas.microsoft.com/office/drawing/2014/main" id="{D268D44D-E27C-1DF3-D292-F91DD11A4E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8055" y="1825625"/>
            <a:ext cx="8315890" cy="4351338"/>
          </a:xfrm>
          <a:ln w="63500">
            <a:solidFill>
              <a:schemeClr val="tx1">
                <a:lumMod val="50000"/>
                <a:lumOff val="50000"/>
              </a:schemeClr>
            </a:solidFill>
          </a:ln>
        </p:spPr>
      </p:pic>
    </p:spTree>
    <p:extLst>
      <p:ext uri="{BB962C8B-B14F-4D97-AF65-F5344CB8AC3E}">
        <p14:creationId xmlns:p14="http://schemas.microsoft.com/office/powerpoint/2010/main" val="197714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B88F-DB98-A91A-1EE4-857D326FEBC2}"/>
              </a:ext>
            </a:extLst>
          </p:cNvPr>
          <p:cNvSpPr>
            <a:spLocks noGrp="1"/>
          </p:cNvSpPr>
          <p:nvPr>
            <p:ph type="title"/>
          </p:nvPr>
        </p:nvSpPr>
        <p:spPr>
          <a:xfrm>
            <a:off x="838200" y="506993"/>
            <a:ext cx="10515600" cy="871093"/>
          </a:xfrm>
        </p:spPr>
        <p:txBody>
          <a:bodyPr/>
          <a:lstStyle/>
          <a:p>
            <a:r>
              <a:rPr lang="en-US" dirty="0"/>
              <a:t>Targum of Ecclesiastes 12:2-3</a:t>
            </a:r>
          </a:p>
        </p:txBody>
      </p:sp>
      <p:sp>
        <p:nvSpPr>
          <p:cNvPr id="3" name="Content Placeholder 2">
            <a:extLst>
              <a:ext uri="{FF2B5EF4-FFF2-40B4-BE49-F238E27FC236}">
                <a16:creationId xmlns:a16="http://schemas.microsoft.com/office/drawing/2014/main" id="{3527C6CB-F8B7-711D-7B1A-470470CCC923}"/>
              </a:ext>
            </a:extLst>
          </p:cNvPr>
          <p:cNvSpPr>
            <a:spLocks noGrp="1"/>
          </p:cNvSpPr>
          <p:nvPr>
            <p:ph idx="1"/>
          </p:nvPr>
        </p:nvSpPr>
        <p:spPr>
          <a:xfrm>
            <a:off x="838200" y="1513888"/>
            <a:ext cx="10515600" cy="5131357"/>
          </a:xfrm>
        </p:spPr>
        <p:txBody>
          <a:bodyPr>
            <a:normAutofit/>
          </a:bodyPr>
          <a:lstStyle/>
          <a:p>
            <a:pPr>
              <a:buFont typeface="Wingdings" panose="05000000000000000000" pitchFamily="2" charset="2"/>
              <a:buChar char="v"/>
            </a:pPr>
            <a:r>
              <a:rPr lang="en-US" dirty="0"/>
              <a:t>Sun = brightness of face</a:t>
            </a:r>
          </a:p>
          <a:p>
            <a:pPr>
              <a:buFont typeface="Wingdings" panose="05000000000000000000" pitchFamily="2" charset="2"/>
              <a:buChar char="v"/>
            </a:pPr>
            <a:r>
              <a:rPr lang="en-US" dirty="0"/>
              <a:t>Moon = picture of cheeks</a:t>
            </a:r>
          </a:p>
          <a:p>
            <a:pPr>
              <a:buFont typeface="Wingdings" panose="05000000000000000000" pitchFamily="2" charset="2"/>
              <a:buChar char="v"/>
            </a:pPr>
            <a:r>
              <a:rPr lang="en-US" dirty="0"/>
              <a:t>Stars = pupils of the eye</a:t>
            </a:r>
          </a:p>
          <a:p>
            <a:pPr>
              <a:buFont typeface="Wingdings" panose="05000000000000000000" pitchFamily="2" charset="2"/>
              <a:buChar char="v"/>
            </a:pPr>
            <a:r>
              <a:rPr lang="en-US" dirty="0"/>
              <a:t>All affected by the aging process</a:t>
            </a:r>
          </a:p>
          <a:p>
            <a:pPr>
              <a:buFont typeface="Wingdings" panose="05000000000000000000" pitchFamily="2" charset="2"/>
              <a:buChar char="v"/>
            </a:pPr>
            <a:r>
              <a:rPr lang="en-US" dirty="0"/>
              <a:t>Clouds = eyelids while rain = tears</a:t>
            </a:r>
          </a:p>
          <a:p>
            <a:pPr>
              <a:buFont typeface="Wingdings" panose="05000000000000000000" pitchFamily="2" charset="2"/>
              <a:buChar char="v"/>
            </a:pPr>
            <a:r>
              <a:rPr lang="en-US" dirty="0"/>
              <a:t>Keepers of the house = hands or arms (slaves?)</a:t>
            </a:r>
          </a:p>
          <a:p>
            <a:pPr>
              <a:buFont typeface="Wingdings" panose="05000000000000000000" pitchFamily="2" charset="2"/>
              <a:buChar char="v"/>
            </a:pPr>
            <a:r>
              <a:rPr lang="en-US" dirty="0"/>
              <a:t>Valiant men = the back or knees (free men?)</a:t>
            </a:r>
          </a:p>
          <a:p>
            <a:pPr>
              <a:buFont typeface="Wingdings" panose="05000000000000000000" pitchFamily="2" charset="2"/>
              <a:buChar char="v"/>
            </a:pPr>
            <a:r>
              <a:rPr lang="en-US" dirty="0"/>
              <a:t>Grinders = teeth (women?)</a:t>
            </a:r>
          </a:p>
          <a:p>
            <a:pPr>
              <a:buFont typeface="Wingdings" panose="05000000000000000000" pitchFamily="2" charset="2"/>
              <a:buChar char="v"/>
            </a:pPr>
            <a:r>
              <a:rPr lang="en-US" dirty="0"/>
              <a:t>Windows = eyes (older women?)</a:t>
            </a:r>
          </a:p>
        </p:txBody>
      </p:sp>
    </p:spTree>
    <p:extLst>
      <p:ext uri="{BB962C8B-B14F-4D97-AF65-F5344CB8AC3E}">
        <p14:creationId xmlns:p14="http://schemas.microsoft.com/office/powerpoint/2010/main" val="30776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7C3FA-3E41-9400-0762-A4AA7203109E}"/>
              </a:ext>
            </a:extLst>
          </p:cNvPr>
          <p:cNvSpPr>
            <a:spLocks noGrp="1"/>
          </p:cNvSpPr>
          <p:nvPr>
            <p:ph type="title"/>
          </p:nvPr>
        </p:nvSpPr>
        <p:spPr>
          <a:xfrm>
            <a:off x="838200" y="365125"/>
            <a:ext cx="10695914" cy="920467"/>
          </a:xfrm>
        </p:spPr>
        <p:txBody>
          <a:bodyPr/>
          <a:lstStyle/>
          <a:p>
            <a:r>
              <a:rPr lang="en-US" dirty="0"/>
              <a:t>Allegories of Ecclesiastes 12:4-5</a:t>
            </a:r>
          </a:p>
        </p:txBody>
      </p:sp>
      <p:sp>
        <p:nvSpPr>
          <p:cNvPr id="3" name="Content Placeholder 2">
            <a:extLst>
              <a:ext uri="{FF2B5EF4-FFF2-40B4-BE49-F238E27FC236}">
                <a16:creationId xmlns:a16="http://schemas.microsoft.com/office/drawing/2014/main" id="{19B2B28D-3740-A3F4-EBDB-1582E8FE9522}"/>
              </a:ext>
            </a:extLst>
          </p:cNvPr>
          <p:cNvSpPr>
            <a:spLocks noGrp="1"/>
          </p:cNvSpPr>
          <p:nvPr>
            <p:ph idx="1"/>
          </p:nvPr>
        </p:nvSpPr>
        <p:spPr>
          <a:xfrm>
            <a:off x="838199" y="1376127"/>
            <a:ext cx="10695915" cy="5116748"/>
          </a:xfrm>
        </p:spPr>
        <p:txBody>
          <a:bodyPr>
            <a:normAutofit fontScale="92500" lnSpcReduction="10000"/>
          </a:bodyPr>
          <a:lstStyle/>
          <a:p>
            <a:pPr>
              <a:buFont typeface="Wingdings" panose="05000000000000000000" pitchFamily="2" charset="2"/>
              <a:buChar char="ü"/>
            </a:pPr>
            <a:r>
              <a:rPr lang="en-US" dirty="0"/>
              <a:t>Double doors = closed to trade [or ears?]</a:t>
            </a:r>
          </a:p>
          <a:p>
            <a:pPr>
              <a:buFont typeface="Wingdings" panose="05000000000000000000" pitchFamily="2" charset="2"/>
              <a:buChar char="ü"/>
            </a:pPr>
            <a:r>
              <a:rPr lang="en-US" dirty="0"/>
              <a:t>Sound of the mill = business shut down [diminished hearing?]</a:t>
            </a:r>
          </a:p>
          <a:p>
            <a:pPr>
              <a:buFont typeface="Wingdings" panose="05000000000000000000" pitchFamily="2" charset="2"/>
              <a:buChar char="ü"/>
            </a:pPr>
            <a:r>
              <a:rPr lang="en-US" dirty="0"/>
              <a:t>Sound of a bird = solitary bird filling the silence where…</a:t>
            </a:r>
            <a:br>
              <a:rPr lang="en-US" dirty="0"/>
            </a:br>
            <a:r>
              <a:rPr lang="en-US" dirty="0"/>
              <a:t>(light sleeping or rising timbre of voice)</a:t>
            </a:r>
          </a:p>
          <a:p>
            <a:pPr>
              <a:buFont typeface="Wingdings" panose="05000000000000000000" pitchFamily="2" charset="2"/>
              <a:buChar char="ü"/>
            </a:pPr>
            <a:r>
              <a:rPr lang="en-US" dirty="0"/>
              <a:t>Daughters of song bowed = no more festive energy (hearing)</a:t>
            </a:r>
          </a:p>
          <a:p>
            <a:pPr>
              <a:buFont typeface="Wingdings" panose="05000000000000000000" pitchFamily="2" charset="2"/>
              <a:buChar char="ü"/>
            </a:pPr>
            <a:r>
              <a:rPr lang="en-US" dirty="0"/>
              <a:t>Afraid of height = balance issues</a:t>
            </a:r>
          </a:p>
          <a:p>
            <a:pPr>
              <a:buFont typeface="Wingdings" panose="05000000000000000000" pitchFamily="2" charset="2"/>
              <a:buChar char="ü"/>
            </a:pPr>
            <a:r>
              <a:rPr lang="en-US" dirty="0"/>
              <a:t>Terror of road = hesitance to go anywhere</a:t>
            </a:r>
          </a:p>
          <a:p>
            <a:pPr>
              <a:buFont typeface="Wingdings" panose="05000000000000000000" pitchFamily="2" charset="2"/>
              <a:buChar char="ü"/>
            </a:pPr>
            <a:r>
              <a:rPr lang="en-US" dirty="0"/>
              <a:t>Almond blossom = white hair</a:t>
            </a:r>
          </a:p>
          <a:p>
            <a:pPr>
              <a:buFont typeface="Wingdings" panose="05000000000000000000" pitchFamily="2" charset="2"/>
              <a:buChar char="ü"/>
            </a:pPr>
            <a:r>
              <a:rPr lang="en-US" dirty="0"/>
              <a:t>Locust tree = impotence or insect dying after giving birth</a:t>
            </a:r>
          </a:p>
          <a:p>
            <a:pPr>
              <a:buFont typeface="Wingdings" panose="05000000000000000000" pitchFamily="2" charset="2"/>
              <a:buChar char="ü"/>
            </a:pPr>
            <a:r>
              <a:rPr lang="en-US" dirty="0"/>
              <a:t>Caper fruit = aphrodisiac doesn’t work</a:t>
            </a:r>
          </a:p>
        </p:txBody>
      </p:sp>
    </p:spTree>
    <p:extLst>
      <p:ext uri="{BB962C8B-B14F-4D97-AF65-F5344CB8AC3E}">
        <p14:creationId xmlns:p14="http://schemas.microsoft.com/office/powerpoint/2010/main" val="4180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824A-8F4C-3227-653A-48D91496363A}"/>
              </a:ext>
            </a:extLst>
          </p:cNvPr>
          <p:cNvSpPr>
            <a:spLocks noGrp="1"/>
          </p:cNvSpPr>
          <p:nvPr>
            <p:ph type="title"/>
          </p:nvPr>
        </p:nvSpPr>
        <p:spPr/>
        <p:txBody>
          <a:bodyPr anchor="t">
            <a:normAutofit fontScale="90000"/>
          </a:bodyPr>
          <a:lstStyle/>
          <a:p>
            <a:r>
              <a:rPr lang="en-US" sz="4000" dirty="0"/>
              <a:t>Bonus Slide A: The Eschatological Allegory</a:t>
            </a:r>
            <a:br>
              <a:rPr lang="en-US" dirty="0"/>
            </a:br>
            <a:r>
              <a:rPr lang="en-US" sz="2700" dirty="0">
                <a:solidFill>
                  <a:schemeClr val="accent4">
                    <a:lumMod val="40000"/>
                    <a:lumOff val="60000"/>
                  </a:schemeClr>
                </a:solidFill>
              </a:rPr>
              <a:t>Brown, William P. </a:t>
            </a:r>
            <a:r>
              <a:rPr lang="en-US" sz="2700" i="1" dirty="0">
                <a:solidFill>
                  <a:schemeClr val="accent4">
                    <a:lumMod val="40000"/>
                    <a:lumOff val="60000"/>
                  </a:schemeClr>
                </a:solidFill>
              </a:rPr>
              <a:t>Ecclesiastes: Interpretation: A Bible Commentary for Teaching and Preaching </a:t>
            </a:r>
            <a:r>
              <a:rPr lang="en-US" sz="2700" dirty="0">
                <a:solidFill>
                  <a:schemeClr val="accent4">
                    <a:lumMod val="40000"/>
                    <a:lumOff val="60000"/>
                  </a:schemeClr>
                </a:solidFill>
              </a:rPr>
              <a:t>(pp. 108-109) </a:t>
            </a:r>
            <a:br>
              <a:rPr lang="en-US" dirty="0"/>
            </a:br>
            <a:endParaRPr lang="en-US" dirty="0"/>
          </a:p>
        </p:txBody>
      </p:sp>
      <p:sp>
        <p:nvSpPr>
          <p:cNvPr id="3" name="Content Placeholder 2">
            <a:extLst>
              <a:ext uri="{FF2B5EF4-FFF2-40B4-BE49-F238E27FC236}">
                <a16:creationId xmlns:a16="http://schemas.microsoft.com/office/drawing/2014/main" id="{C42EEEB3-0CB4-4B92-2AE8-A8A9BE943DB2}"/>
              </a:ext>
            </a:extLst>
          </p:cNvPr>
          <p:cNvSpPr>
            <a:spLocks noGrp="1"/>
          </p:cNvSpPr>
          <p:nvPr>
            <p:ph idx="1"/>
          </p:nvPr>
        </p:nvSpPr>
        <p:spPr/>
        <p:txBody>
          <a:bodyPr>
            <a:normAutofit lnSpcReduction="10000"/>
          </a:bodyPr>
          <a:lstStyle/>
          <a:p>
            <a:pPr marL="0" indent="0">
              <a:buNone/>
            </a:pPr>
            <a:r>
              <a:rPr lang="en-US" dirty="0"/>
              <a:t>I.     Demise of the Cosmos verse 2 </a:t>
            </a:r>
            <a:br>
              <a:rPr lang="en-US" dirty="0"/>
            </a:br>
            <a:r>
              <a:rPr lang="en-US" dirty="0"/>
              <a:t>        </a:t>
            </a:r>
            <a:r>
              <a:rPr lang="en-US" dirty="0">
                <a:solidFill>
                  <a:schemeClr val="accent4">
                    <a:lumMod val="40000"/>
                    <a:lumOff val="60000"/>
                  </a:schemeClr>
                </a:solidFill>
              </a:rPr>
              <a:t>a. Cosmic darkness </a:t>
            </a:r>
            <a:br>
              <a:rPr lang="en-US" dirty="0">
                <a:solidFill>
                  <a:schemeClr val="accent4">
                    <a:lumMod val="40000"/>
                    <a:lumOff val="60000"/>
                  </a:schemeClr>
                </a:solidFill>
              </a:rPr>
            </a:br>
            <a:r>
              <a:rPr lang="en-US" dirty="0">
                <a:solidFill>
                  <a:schemeClr val="accent4">
                    <a:lumMod val="40000"/>
                    <a:lumOff val="60000"/>
                  </a:schemeClr>
                </a:solidFill>
              </a:rPr>
              <a:t>        b. Clouds </a:t>
            </a:r>
            <a:br>
              <a:rPr lang="en-US" dirty="0"/>
            </a:br>
            <a:r>
              <a:rPr lang="en-US" dirty="0"/>
              <a:t>II.    Demise of the Domicile verse 3 </a:t>
            </a:r>
            <a:br>
              <a:rPr lang="en-US" dirty="0"/>
            </a:br>
            <a:r>
              <a:rPr lang="en-US" dirty="0">
                <a:solidFill>
                  <a:schemeClr val="accent4">
                    <a:lumMod val="40000"/>
                    <a:lumOff val="60000"/>
                  </a:schemeClr>
                </a:solidFill>
              </a:rPr>
              <a:t>        a. Incapacitated male “guardians” </a:t>
            </a:r>
            <a:br>
              <a:rPr lang="en-US" dirty="0">
                <a:solidFill>
                  <a:schemeClr val="accent4">
                    <a:lumMod val="40000"/>
                    <a:lumOff val="60000"/>
                  </a:schemeClr>
                </a:solidFill>
              </a:rPr>
            </a:br>
            <a:r>
              <a:rPr lang="en-US" dirty="0">
                <a:solidFill>
                  <a:schemeClr val="accent4">
                    <a:lumMod val="40000"/>
                    <a:lumOff val="60000"/>
                  </a:schemeClr>
                </a:solidFill>
              </a:rPr>
              <a:t>        b. Diminished female “grinders” </a:t>
            </a:r>
            <a:br>
              <a:rPr lang="en-US" dirty="0">
                <a:solidFill>
                  <a:schemeClr val="accent4">
                    <a:lumMod val="40000"/>
                    <a:lumOff val="60000"/>
                  </a:schemeClr>
                </a:solidFill>
              </a:rPr>
            </a:br>
            <a:r>
              <a:rPr lang="en-US" dirty="0">
                <a:solidFill>
                  <a:schemeClr val="accent4">
                    <a:lumMod val="40000"/>
                    <a:lumOff val="60000"/>
                  </a:schemeClr>
                </a:solidFill>
              </a:rPr>
              <a:t>        c. Dimmed female “onlookers” </a:t>
            </a:r>
            <a:br>
              <a:rPr lang="en-US" dirty="0"/>
            </a:br>
            <a:r>
              <a:rPr lang="en-US" dirty="0"/>
              <a:t>III.   Demise of Commerce verse 4a</a:t>
            </a:r>
            <a:br>
              <a:rPr lang="en-US" dirty="0"/>
            </a:br>
            <a:r>
              <a:rPr lang="en-US" dirty="0">
                <a:solidFill>
                  <a:schemeClr val="accent4">
                    <a:lumMod val="40000"/>
                    <a:lumOff val="60000"/>
                  </a:schemeClr>
                </a:solidFill>
              </a:rPr>
              <a:t>        a. End of commercial traffic</a:t>
            </a:r>
            <a:br>
              <a:rPr lang="en-US" dirty="0">
                <a:solidFill>
                  <a:schemeClr val="accent4">
                    <a:lumMod val="40000"/>
                    <a:lumOff val="60000"/>
                  </a:schemeClr>
                </a:solidFill>
              </a:rPr>
            </a:br>
            <a:r>
              <a:rPr lang="en-US" dirty="0">
                <a:solidFill>
                  <a:schemeClr val="accent4">
                    <a:lumMod val="40000"/>
                    <a:lumOff val="60000"/>
                  </a:schemeClr>
                </a:solidFill>
              </a:rPr>
              <a:t>        b. Decline of the mill sound</a:t>
            </a:r>
          </a:p>
          <a:p>
            <a:pPr marL="0" indent="0">
              <a:buNone/>
            </a:pPr>
            <a:endParaRPr lang="en-US" dirty="0"/>
          </a:p>
        </p:txBody>
      </p:sp>
    </p:spTree>
    <p:extLst>
      <p:ext uri="{BB962C8B-B14F-4D97-AF65-F5344CB8AC3E}">
        <p14:creationId xmlns:p14="http://schemas.microsoft.com/office/powerpoint/2010/main" val="345749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824A-8F4C-3227-653A-48D91496363A}"/>
              </a:ext>
            </a:extLst>
          </p:cNvPr>
          <p:cNvSpPr>
            <a:spLocks noGrp="1"/>
          </p:cNvSpPr>
          <p:nvPr>
            <p:ph type="title"/>
          </p:nvPr>
        </p:nvSpPr>
        <p:spPr/>
        <p:txBody>
          <a:bodyPr anchor="t">
            <a:normAutofit fontScale="90000"/>
          </a:bodyPr>
          <a:lstStyle/>
          <a:p>
            <a:r>
              <a:rPr lang="en-US" sz="4000" dirty="0"/>
              <a:t>Bonus Slide B: The Eschatological Allegory</a:t>
            </a:r>
            <a:br>
              <a:rPr lang="en-US" dirty="0"/>
            </a:br>
            <a:r>
              <a:rPr lang="en-US" sz="2700" dirty="0">
                <a:solidFill>
                  <a:schemeClr val="accent4">
                    <a:lumMod val="40000"/>
                    <a:lumOff val="60000"/>
                  </a:schemeClr>
                </a:solidFill>
              </a:rPr>
              <a:t>Brown, William P. </a:t>
            </a:r>
            <a:r>
              <a:rPr lang="en-US" sz="2700" i="1" dirty="0">
                <a:solidFill>
                  <a:schemeClr val="accent4">
                    <a:lumMod val="40000"/>
                    <a:lumOff val="60000"/>
                  </a:schemeClr>
                </a:solidFill>
              </a:rPr>
              <a:t>Ecclesiastes: Interpretation: A Bible Commentary for Teaching and Preaching </a:t>
            </a:r>
            <a:r>
              <a:rPr lang="en-US" sz="2700" dirty="0">
                <a:solidFill>
                  <a:schemeClr val="accent4">
                    <a:lumMod val="40000"/>
                    <a:lumOff val="60000"/>
                  </a:schemeClr>
                </a:solidFill>
              </a:rPr>
              <a:t>(pp. 108-109) </a:t>
            </a:r>
            <a:br>
              <a:rPr lang="en-US" dirty="0"/>
            </a:br>
            <a:endParaRPr lang="en-US" dirty="0"/>
          </a:p>
        </p:txBody>
      </p:sp>
      <p:sp>
        <p:nvSpPr>
          <p:cNvPr id="3" name="Content Placeholder 2">
            <a:extLst>
              <a:ext uri="{FF2B5EF4-FFF2-40B4-BE49-F238E27FC236}">
                <a16:creationId xmlns:a16="http://schemas.microsoft.com/office/drawing/2014/main" id="{C42EEEB3-0CB4-4B92-2AE8-A8A9BE943DB2}"/>
              </a:ext>
            </a:extLst>
          </p:cNvPr>
          <p:cNvSpPr>
            <a:spLocks noGrp="1"/>
          </p:cNvSpPr>
          <p:nvPr>
            <p:ph idx="1"/>
          </p:nvPr>
        </p:nvSpPr>
        <p:spPr/>
        <p:txBody>
          <a:bodyPr>
            <a:normAutofit/>
          </a:bodyPr>
          <a:lstStyle/>
          <a:p>
            <a:pPr marL="0" indent="0">
              <a:buNone/>
            </a:pPr>
            <a:r>
              <a:rPr lang="en-US" dirty="0"/>
              <a:t>IV.   Rise/Demise of the Natural Realm verses 4b-5a </a:t>
            </a:r>
            <a:br>
              <a:rPr lang="en-US" dirty="0"/>
            </a:br>
            <a:r>
              <a:rPr lang="en-US" dirty="0"/>
              <a:t>        </a:t>
            </a:r>
            <a:r>
              <a:rPr lang="en-US" dirty="0">
                <a:solidFill>
                  <a:schemeClr val="accent4">
                    <a:lumMod val="40000"/>
                    <a:lumOff val="60000"/>
                  </a:schemeClr>
                </a:solidFill>
              </a:rPr>
              <a:t>a. Rise of bird songs </a:t>
            </a:r>
            <a:br>
              <a:rPr lang="en-US" dirty="0">
                <a:solidFill>
                  <a:schemeClr val="accent4">
                    <a:lumMod val="40000"/>
                    <a:lumOff val="60000"/>
                  </a:schemeClr>
                </a:solidFill>
              </a:rPr>
            </a:br>
            <a:r>
              <a:rPr lang="en-US" dirty="0">
                <a:solidFill>
                  <a:schemeClr val="accent4">
                    <a:lumMod val="40000"/>
                    <a:lumOff val="60000"/>
                  </a:schemeClr>
                </a:solidFill>
              </a:rPr>
              <a:t>        b. Terror everywhere</a:t>
            </a:r>
            <a:br>
              <a:rPr lang="en-US" dirty="0">
                <a:solidFill>
                  <a:schemeClr val="accent4">
                    <a:lumMod val="40000"/>
                    <a:lumOff val="60000"/>
                  </a:schemeClr>
                </a:solidFill>
              </a:rPr>
            </a:br>
            <a:r>
              <a:rPr lang="en-US" dirty="0">
                <a:solidFill>
                  <a:schemeClr val="accent4">
                    <a:lumMod val="40000"/>
                    <a:lumOff val="60000"/>
                  </a:schemeClr>
                </a:solidFill>
              </a:rPr>
              <a:t>        c.  Decay and impotence </a:t>
            </a:r>
            <a:br>
              <a:rPr lang="en-US" dirty="0"/>
            </a:br>
            <a:r>
              <a:rPr lang="en-US" dirty="0"/>
              <a:t>  V.  Demise of the Individual verses 5b-7 </a:t>
            </a:r>
            <a:br>
              <a:rPr lang="en-US" dirty="0"/>
            </a:br>
            <a:r>
              <a:rPr lang="en-US" dirty="0">
                <a:solidFill>
                  <a:schemeClr val="accent4">
                    <a:lumMod val="40000"/>
                    <a:lumOff val="60000"/>
                  </a:schemeClr>
                </a:solidFill>
              </a:rPr>
              <a:t>        a. Entrance into the eternal home </a:t>
            </a:r>
            <a:br>
              <a:rPr lang="en-US" dirty="0">
                <a:solidFill>
                  <a:schemeClr val="accent4">
                    <a:lumMod val="40000"/>
                    <a:lumOff val="60000"/>
                  </a:schemeClr>
                </a:solidFill>
              </a:rPr>
            </a:br>
            <a:r>
              <a:rPr lang="en-US" dirty="0">
                <a:solidFill>
                  <a:schemeClr val="accent4">
                    <a:lumMod val="40000"/>
                    <a:lumOff val="60000"/>
                  </a:schemeClr>
                </a:solidFill>
              </a:rPr>
              <a:t>        b. Broken symbols of life </a:t>
            </a:r>
            <a:br>
              <a:rPr lang="en-US" dirty="0">
                <a:solidFill>
                  <a:schemeClr val="accent4">
                    <a:lumMod val="40000"/>
                    <a:lumOff val="60000"/>
                  </a:schemeClr>
                </a:solidFill>
              </a:rPr>
            </a:br>
            <a:r>
              <a:rPr lang="en-US" dirty="0">
                <a:solidFill>
                  <a:schemeClr val="accent4">
                    <a:lumMod val="40000"/>
                    <a:lumOff val="60000"/>
                  </a:schemeClr>
                </a:solidFill>
              </a:rPr>
              <a:t>        c. Return to life’s genesis </a:t>
            </a:r>
            <a:br>
              <a:rPr lang="en-US" dirty="0"/>
            </a:br>
            <a:endParaRPr lang="en-US" dirty="0"/>
          </a:p>
        </p:txBody>
      </p:sp>
    </p:spTree>
    <p:extLst>
      <p:ext uri="{BB962C8B-B14F-4D97-AF65-F5344CB8AC3E}">
        <p14:creationId xmlns:p14="http://schemas.microsoft.com/office/powerpoint/2010/main" val="206043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908F1-7CC6-9108-2574-563527396ABA}"/>
              </a:ext>
            </a:extLst>
          </p:cNvPr>
          <p:cNvSpPr>
            <a:spLocks noGrp="1"/>
          </p:cNvSpPr>
          <p:nvPr>
            <p:ph type="title"/>
          </p:nvPr>
        </p:nvSpPr>
        <p:spPr/>
        <p:txBody>
          <a:bodyPr>
            <a:normAutofit/>
          </a:bodyPr>
          <a:lstStyle/>
          <a:p>
            <a:r>
              <a:rPr lang="en-US" sz="2800" dirty="0"/>
              <a:t>6) Until the silver cord is snapped and the golden bowl is smashed; and the pitcher is broken against the well, and the jug smashed at the pit. </a:t>
            </a:r>
            <a:r>
              <a:rPr lang="en-US" sz="2400" dirty="0">
                <a:solidFill>
                  <a:schemeClr val="accent4">
                    <a:lumMod val="40000"/>
                    <a:lumOff val="60000"/>
                  </a:schemeClr>
                </a:solidFill>
              </a:rPr>
              <a:t>[Alter, Robert. The Wisdom Books, p. 389]</a:t>
            </a:r>
          </a:p>
        </p:txBody>
      </p:sp>
      <p:pic>
        <p:nvPicPr>
          <p:cNvPr id="8" name="Content Placeholder 7" descr="A close up of a bell&#10;&#10;Description automatically generated">
            <a:extLst>
              <a:ext uri="{FF2B5EF4-FFF2-40B4-BE49-F238E27FC236}">
                <a16:creationId xmlns:a16="http://schemas.microsoft.com/office/drawing/2014/main" id="{FD2D14FF-3028-6A96-CB1F-F77EA66BFDB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65863" y="1825625"/>
            <a:ext cx="2926274" cy="4351338"/>
          </a:xfrm>
          <a:ln w="63500">
            <a:solidFill>
              <a:schemeClr val="tx1">
                <a:lumMod val="50000"/>
                <a:lumOff val="50000"/>
              </a:schemeClr>
            </a:solidFill>
          </a:ln>
        </p:spPr>
      </p:pic>
      <p:pic>
        <p:nvPicPr>
          <p:cNvPr id="10" name="Content Placeholder 9" descr="A close-up of a clay lamp&#10;&#10;Description automatically generated">
            <a:extLst>
              <a:ext uri="{FF2B5EF4-FFF2-40B4-BE49-F238E27FC236}">
                <a16:creationId xmlns:a16="http://schemas.microsoft.com/office/drawing/2014/main" id="{210228DF-F8EB-93C8-54C2-50F9C907DB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4742" y="2356758"/>
            <a:ext cx="6267675" cy="3525567"/>
          </a:xfrm>
          <a:ln w="63500">
            <a:solidFill>
              <a:schemeClr val="tx1">
                <a:lumMod val="50000"/>
                <a:lumOff val="50000"/>
              </a:schemeClr>
            </a:solidFill>
          </a:ln>
        </p:spPr>
      </p:pic>
    </p:spTree>
    <p:extLst>
      <p:ext uri="{BB962C8B-B14F-4D97-AF65-F5344CB8AC3E}">
        <p14:creationId xmlns:p14="http://schemas.microsoft.com/office/powerpoint/2010/main" val="3325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00D78-073C-733A-D6B4-7BDB33646EA5}"/>
              </a:ext>
            </a:extLst>
          </p:cNvPr>
          <p:cNvSpPr>
            <a:spLocks noGrp="1"/>
          </p:cNvSpPr>
          <p:nvPr>
            <p:ph type="title"/>
          </p:nvPr>
        </p:nvSpPr>
        <p:spPr/>
        <p:txBody>
          <a:bodyPr>
            <a:normAutofit/>
          </a:bodyPr>
          <a:lstStyle/>
          <a:p>
            <a:r>
              <a:rPr lang="en-US" sz="3200" b="1" i="1" kern="100" dirty="0">
                <a:effectLst/>
                <a:latin typeface="Calibri" panose="020F0502020204030204" pitchFamily="34" charset="0"/>
                <a:ea typeface="Calibri" panose="020F0502020204030204" pitchFamily="34" charset="0"/>
                <a:cs typeface="Arial" panose="020B0604020202020204" pitchFamily="34" charset="0"/>
              </a:rPr>
              <a:t>1) Send out your bread upon the surface [lit. “face”] of the waters BECAUSE in many days, you may find it. </a:t>
            </a:r>
            <a:r>
              <a:rPr lang="en-US" sz="3200" b="1" kern="100" dirty="0">
                <a:effectLst/>
                <a:latin typeface="Calibri" panose="020F0502020204030204" pitchFamily="34" charset="0"/>
                <a:ea typeface="Calibri" panose="020F0502020204030204" pitchFamily="34" charset="0"/>
                <a:cs typeface="Arial" panose="020B0604020202020204" pitchFamily="34" charset="0"/>
              </a:rPr>
              <a:t>[PJT]</a:t>
            </a:r>
            <a:endParaRPr lang="en-US" sz="3200" dirty="0"/>
          </a:p>
        </p:txBody>
      </p:sp>
      <p:pic>
        <p:nvPicPr>
          <p:cNvPr id="8" name="Content Placeholder 7" descr="A person feeding ducks in a pond&#10;&#10;Description automatically generated">
            <a:extLst>
              <a:ext uri="{FF2B5EF4-FFF2-40B4-BE49-F238E27FC236}">
                <a16:creationId xmlns:a16="http://schemas.microsoft.com/office/drawing/2014/main" id="{79130081-FE75-D756-9CE4-DA0A4890EA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46814"/>
            <a:ext cx="5181600" cy="3108960"/>
          </a:xfrm>
          <a:ln w="63500">
            <a:solidFill>
              <a:schemeClr val="tx1">
                <a:lumMod val="50000"/>
                <a:lumOff val="50000"/>
              </a:schemeClr>
            </a:solidFill>
          </a:ln>
        </p:spPr>
      </p:pic>
      <p:pic>
        <p:nvPicPr>
          <p:cNvPr id="10" name="Content Placeholder 9" descr="A sailboat with a red and white striped sail&#10;&#10;Description automatically generated">
            <a:extLst>
              <a:ext uri="{FF2B5EF4-FFF2-40B4-BE49-F238E27FC236}">
                <a16:creationId xmlns:a16="http://schemas.microsoft.com/office/drawing/2014/main" id="{055FE208-8872-B169-476A-EE2EDF06B4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641124"/>
            <a:ext cx="5181600" cy="2720339"/>
          </a:xfrm>
          <a:ln w="63500">
            <a:solidFill>
              <a:schemeClr val="tx1">
                <a:lumMod val="50000"/>
                <a:lumOff val="50000"/>
              </a:schemeClr>
            </a:solidFill>
          </a:ln>
        </p:spPr>
      </p:pic>
    </p:spTree>
    <p:extLst>
      <p:ext uri="{BB962C8B-B14F-4D97-AF65-F5344CB8AC3E}">
        <p14:creationId xmlns:p14="http://schemas.microsoft.com/office/powerpoint/2010/main" val="7757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84054E-38DE-75D0-FFB3-90E2C7965F4A}"/>
              </a:ext>
            </a:extLst>
          </p:cNvPr>
          <p:cNvSpPr>
            <a:spLocks noGrp="1"/>
          </p:cNvSpPr>
          <p:nvPr>
            <p:ph type="title"/>
          </p:nvPr>
        </p:nvSpPr>
        <p:spPr/>
        <p:txBody>
          <a:bodyPr/>
          <a:lstStyle/>
          <a:p>
            <a:r>
              <a:rPr lang="en-US" dirty="0"/>
              <a:t>Dust Returns to Dust (vv. 7-8)</a:t>
            </a:r>
          </a:p>
        </p:txBody>
      </p:sp>
      <p:sp>
        <p:nvSpPr>
          <p:cNvPr id="7" name="Content Placeholder 6">
            <a:extLst>
              <a:ext uri="{FF2B5EF4-FFF2-40B4-BE49-F238E27FC236}">
                <a16:creationId xmlns:a16="http://schemas.microsoft.com/office/drawing/2014/main" id="{BAAA9FD4-6746-2DC8-0A22-5A6F0F44E66C}"/>
              </a:ext>
            </a:extLst>
          </p:cNvPr>
          <p:cNvSpPr>
            <a:spLocks noGrp="1"/>
          </p:cNvSpPr>
          <p:nvPr>
            <p:ph sz="half" idx="1"/>
          </p:nvPr>
        </p:nvSpPr>
        <p:spPr/>
        <p:txBody>
          <a:bodyPr>
            <a:normAutofit/>
          </a:bodyPr>
          <a:lstStyle/>
          <a:p>
            <a:pPr marL="0" indent="0">
              <a:buNone/>
            </a:pPr>
            <a:r>
              <a:rPr lang="en-US" sz="3600" i="1" dirty="0"/>
              <a:t>19) By the sweat of your face you shall eat bread till you return to the ground, for out of it you were taken; you are dust and to dust you shall return.</a:t>
            </a:r>
          </a:p>
        </p:txBody>
      </p:sp>
      <p:pic>
        <p:nvPicPr>
          <p:cNvPr id="10" name="Content Placeholder 9" descr="A mosaic of a person and person&#10;&#10;Description automatically generated">
            <a:extLst>
              <a:ext uri="{FF2B5EF4-FFF2-40B4-BE49-F238E27FC236}">
                <a16:creationId xmlns:a16="http://schemas.microsoft.com/office/drawing/2014/main" id="{67C45A3C-44AE-8285-D847-EBD9D451AA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00747"/>
            <a:ext cx="5181600" cy="4201093"/>
          </a:xfrm>
        </p:spPr>
      </p:pic>
    </p:spTree>
    <p:extLst>
      <p:ext uri="{BB962C8B-B14F-4D97-AF65-F5344CB8AC3E}">
        <p14:creationId xmlns:p14="http://schemas.microsoft.com/office/powerpoint/2010/main" val="26890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F57A9A-BBB2-ABE8-9A64-A23E96F05B53}"/>
              </a:ext>
            </a:extLst>
          </p:cNvPr>
          <p:cNvSpPr>
            <a:spLocks noGrp="1"/>
          </p:cNvSpPr>
          <p:nvPr>
            <p:ph type="title"/>
          </p:nvPr>
        </p:nvSpPr>
        <p:spPr/>
        <p:txBody>
          <a:bodyPr/>
          <a:lstStyle/>
          <a:p>
            <a:r>
              <a:rPr lang="en-US" dirty="0"/>
              <a:t>What Qoheleth Did!</a:t>
            </a:r>
          </a:p>
        </p:txBody>
      </p:sp>
      <p:sp>
        <p:nvSpPr>
          <p:cNvPr id="6" name="Content Placeholder 5">
            <a:extLst>
              <a:ext uri="{FF2B5EF4-FFF2-40B4-BE49-F238E27FC236}">
                <a16:creationId xmlns:a16="http://schemas.microsoft.com/office/drawing/2014/main" id="{D485D6CE-9DAC-D297-4EDD-1F0911E9ED89}"/>
              </a:ext>
            </a:extLst>
          </p:cNvPr>
          <p:cNvSpPr>
            <a:spLocks noGrp="1"/>
          </p:cNvSpPr>
          <p:nvPr>
            <p:ph idx="1"/>
          </p:nvPr>
        </p:nvSpPr>
        <p:spPr/>
        <p:txBody>
          <a:bodyPr>
            <a:normAutofit/>
          </a:bodyPr>
          <a:lstStyle/>
          <a:p>
            <a:r>
              <a:rPr lang="he-IL" sz="3600" dirty="0"/>
              <a:t>אזן</a:t>
            </a:r>
            <a:r>
              <a:rPr lang="en-US" sz="3600" dirty="0"/>
              <a:t> = (</a:t>
            </a:r>
            <a:r>
              <a:rPr lang="en-US" sz="3600" dirty="0" err="1"/>
              <a:t>piel</a:t>
            </a:r>
            <a:r>
              <a:rPr lang="en-US" sz="3600" dirty="0"/>
              <a:t>) pondered</a:t>
            </a:r>
          </a:p>
          <a:p>
            <a:r>
              <a:rPr lang="en-US" sz="3600" dirty="0"/>
              <a:t>ח</a:t>
            </a:r>
            <a:r>
              <a:rPr lang="he-IL" sz="3600" dirty="0"/>
              <a:t>קר</a:t>
            </a:r>
            <a:r>
              <a:rPr lang="en-US" sz="3600" dirty="0"/>
              <a:t> = (</a:t>
            </a:r>
            <a:r>
              <a:rPr lang="en-US" sz="3600" dirty="0" err="1"/>
              <a:t>piel</a:t>
            </a:r>
            <a:r>
              <a:rPr lang="en-US" sz="3600" dirty="0"/>
              <a:t>) searched out</a:t>
            </a:r>
          </a:p>
          <a:p>
            <a:r>
              <a:rPr lang="en-US" sz="3600" dirty="0"/>
              <a:t>ת</a:t>
            </a:r>
            <a:r>
              <a:rPr lang="he-IL" sz="3600" dirty="0"/>
              <a:t>קן</a:t>
            </a:r>
            <a:r>
              <a:rPr lang="en-US" sz="3600" dirty="0"/>
              <a:t> = (</a:t>
            </a:r>
            <a:r>
              <a:rPr lang="en-US" sz="3600" dirty="0" err="1"/>
              <a:t>piel</a:t>
            </a:r>
            <a:r>
              <a:rPr lang="en-US" sz="3600" dirty="0"/>
              <a:t>) set in order (many proverbs)</a:t>
            </a:r>
          </a:p>
        </p:txBody>
      </p:sp>
    </p:spTree>
    <p:extLst>
      <p:ext uri="{BB962C8B-B14F-4D97-AF65-F5344CB8AC3E}">
        <p14:creationId xmlns:p14="http://schemas.microsoft.com/office/powerpoint/2010/main" val="35367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C0BE-8345-1E75-EB35-048609E8B027}"/>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rPr>
              <a:t>2) Give a portion to seven, and even to eight, BECAUSE you don’t know what catastrophe [or “evil”] may come upon the land.</a:t>
            </a:r>
            <a:r>
              <a:rPr lang="en-US" sz="2800" b="1" dirty="0">
                <a:effectLst/>
                <a:latin typeface="Calibri" panose="020F0502020204030204" pitchFamily="34" charset="0"/>
                <a:ea typeface="Calibri" panose="020F0502020204030204" pitchFamily="34" charset="0"/>
              </a:rPr>
              <a:t> [PJT]</a:t>
            </a:r>
            <a:endParaRPr lang="en-US" sz="2800" dirty="0"/>
          </a:p>
        </p:txBody>
      </p:sp>
      <p:pic>
        <p:nvPicPr>
          <p:cNvPr id="6" name="Content Placeholder 5" descr="A house under construction with a tree&#10;&#10;Description automatically generated">
            <a:extLst>
              <a:ext uri="{FF2B5EF4-FFF2-40B4-BE49-F238E27FC236}">
                <a16:creationId xmlns:a16="http://schemas.microsoft.com/office/drawing/2014/main" id="{F7DC92B0-6910-5133-53DE-62DDC47BFD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3969"/>
            <a:ext cx="5181600" cy="2914650"/>
          </a:xfrm>
        </p:spPr>
      </p:pic>
      <p:sp>
        <p:nvSpPr>
          <p:cNvPr id="4" name="Content Placeholder 3">
            <a:extLst>
              <a:ext uri="{FF2B5EF4-FFF2-40B4-BE49-F238E27FC236}">
                <a16:creationId xmlns:a16="http://schemas.microsoft.com/office/drawing/2014/main" id="{FBFCAEBE-4C0B-383C-35B9-E099A52E203B}"/>
              </a:ext>
            </a:extLst>
          </p:cNvPr>
          <p:cNvSpPr>
            <a:spLocks noGrp="1"/>
          </p:cNvSpPr>
          <p:nvPr>
            <p:ph sz="half" idx="2"/>
          </p:nvPr>
        </p:nvSpPr>
        <p:spPr/>
        <p:txBody>
          <a:bodyPr>
            <a:normAutofit lnSpcReduction="10000"/>
          </a:bodyPr>
          <a:lstStyle/>
          <a:p>
            <a:pPr>
              <a:buFont typeface="Wingdings" panose="05000000000000000000" pitchFamily="2" charset="2"/>
              <a:buChar char="Ø"/>
            </a:pPr>
            <a:r>
              <a:rPr lang="en-US" dirty="0"/>
              <a:t>X, X + 1</a:t>
            </a:r>
          </a:p>
          <a:p>
            <a:pPr>
              <a:buFont typeface="Wingdings" panose="05000000000000000000" pitchFamily="2" charset="2"/>
              <a:buChar char="Ø"/>
            </a:pPr>
            <a:r>
              <a:rPr lang="en-US" dirty="0"/>
              <a:t>A portion to 7, even 8!</a:t>
            </a:r>
          </a:p>
          <a:p>
            <a:pPr>
              <a:buFont typeface="Wingdings" panose="05000000000000000000" pitchFamily="2" charset="2"/>
              <a:buChar char="Ø"/>
            </a:pPr>
            <a:r>
              <a:rPr lang="en-US" dirty="0"/>
              <a:t>Amos 1 and 2: “For 3 rebellions, and for 4”</a:t>
            </a:r>
          </a:p>
          <a:p>
            <a:pPr>
              <a:buFont typeface="Wingdings" panose="05000000000000000000" pitchFamily="2" charset="2"/>
              <a:buChar char="Ø"/>
            </a:pPr>
            <a:r>
              <a:rPr lang="en-US" dirty="0"/>
              <a:t>Proverbs 30:18: 3 things too wonderful, a 4</a:t>
            </a:r>
            <a:r>
              <a:rPr lang="en-US" baseline="30000" dirty="0"/>
              <a:t>th</a:t>
            </a:r>
            <a:r>
              <a:rPr lang="en-US" dirty="0"/>
              <a:t> I don’t</a:t>
            </a:r>
            <a:br>
              <a:rPr lang="en-US" dirty="0"/>
            </a:br>
            <a:r>
              <a:rPr lang="en-US" dirty="0"/>
              <a:t>understand (also v. 21)</a:t>
            </a:r>
          </a:p>
          <a:p>
            <a:pPr>
              <a:buFont typeface="Wingdings" panose="05000000000000000000" pitchFamily="2" charset="2"/>
              <a:buChar char="Ø"/>
            </a:pPr>
            <a:r>
              <a:rPr lang="en-US" dirty="0"/>
              <a:t>Micah 5:4: recruit 7 shepherds, 8 princes</a:t>
            </a:r>
          </a:p>
        </p:txBody>
      </p:sp>
    </p:spTree>
    <p:extLst>
      <p:ext uri="{BB962C8B-B14F-4D97-AF65-F5344CB8AC3E}">
        <p14:creationId xmlns:p14="http://schemas.microsoft.com/office/powerpoint/2010/main" val="244668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4AB7-4ACB-39A0-1DF1-B89096432EEC}"/>
              </a:ext>
            </a:extLst>
          </p:cNvPr>
          <p:cNvSpPr>
            <a:spLocks noGrp="1"/>
          </p:cNvSpPr>
          <p:nvPr>
            <p:ph type="title"/>
          </p:nvPr>
        </p:nvSpPr>
        <p:spPr/>
        <p:txBody>
          <a:bodyPr>
            <a:normAutofit/>
          </a:bodyPr>
          <a:lstStyle/>
          <a:p>
            <a:r>
              <a:rPr lang="en-US" sz="2800" b="1" i="1" kern="100" dirty="0">
                <a:effectLst/>
                <a:latin typeface="Calibri" panose="020F0502020204030204" pitchFamily="34" charset="0"/>
                <a:ea typeface="Calibri" panose="020F0502020204030204" pitchFamily="34" charset="0"/>
                <a:cs typeface="Calibri" panose="020F0502020204030204" pitchFamily="34" charset="0"/>
              </a:rPr>
              <a:t>3) If the clouds are full, rain will pour out upon the land [or “earth”]; if a tree falls to the south or if to the north, the place the tree has fallen, there it is. </a:t>
            </a:r>
            <a:r>
              <a:rPr lang="en-US" sz="2800" b="1" kern="100" dirty="0">
                <a:effectLst/>
                <a:latin typeface="Calibri" panose="020F0502020204030204" pitchFamily="34" charset="0"/>
                <a:ea typeface="Calibri" panose="020F0502020204030204" pitchFamily="34" charset="0"/>
                <a:cs typeface="Calibri" panose="020F0502020204030204" pitchFamily="34" charset="0"/>
              </a:rPr>
              <a:t>[PJT]</a:t>
            </a:r>
            <a:endParaRPr lang="en-US" sz="2800" dirty="0"/>
          </a:p>
        </p:txBody>
      </p:sp>
      <p:pic>
        <p:nvPicPr>
          <p:cNvPr id="6" name="Content Placeholder 5" descr="A bus in a flooded area&#10;&#10;Description automatically generated">
            <a:extLst>
              <a:ext uri="{FF2B5EF4-FFF2-40B4-BE49-F238E27FC236}">
                <a16:creationId xmlns:a16="http://schemas.microsoft.com/office/drawing/2014/main" id="{499316FC-E85F-BF54-A550-181D43948C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3969"/>
            <a:ext cx="5181600" cy="2914650"/>
          </a:xfrm>
          <a:ln w="63500">
            <a:solidFill>
              <a:schemeClr val="tx1">
                <a:lumMod val="50000"/>
                <a:lumOff val="50000"/>
              </a:schemeClr>
            </a:solidFill>
          </a:ln>
        </p:spPr>
      </p:pic>
      <p:pic>
        <p:nvPicPr>
          <p:cNvPr id="8" name="Content Placeholder 7" descr="A tree with a broken windshield&#10;&#10;Description automatically generated">
            <a:extLst>
              <a:ext uri="{FF2B5EF4-FFF2-40B4-BE49-F238E27FC236}">
                <a16:creationId xmlns:a16="http://schemas.microsoft.com/office/drawing/2014/main" id="{FFACA15F-24B7-04BA-BEDE-6FC412D7A94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4094"/>
            <a:ext cx="5181600" cy="3454400"/>
          </a:xfrm>
          <a:ln w="63500">
            <a:solidFill>
              <a:schemeClr val="tx1">
                <a:lumMod val="50000"/>
                <a:lumOff val="50000"/>
              </a:schemeClr>
            </a:solidFill>
          </a:ln>
        </p:spPr>
      </p:pic>
    </p:spTree>
    <p:extLst>
      <p:ext uri="{BB962C8B-B14F-4D97-AF65-F5344CB8AC3E}">
        <p14:creationId xmlns:p14="http://schemas.microsoft.com/office/powerpoint/2010/main" val="18480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F980D7-2A60-479A-A789-8A6919451D8A}"/>
              </a:ext>
            </a:extLst>
          </p:cNvPr>
          <p:cNvSpPr>
            <a:spLocks noGrp="1"/>
          </p:cNvSpPr>
          <p:nvPr>
            <p:ph type="title"/>
          </p:nvPr>
        </p:nvSpPr>
        <p:spPr/>
        <p:txBody>
          <a:bodyPr>
            <a:normAutofit/>
          </a:bodyPr>
          <a:lstStyle/>
          <a:p>
            <a:r>
              <a:rPr lang="en-US" sz="3200" b="1" i="1" dirty="0">
                <a:effectLst/>
                <a:latin typeface="Calibri" panose="020F0502020204030204" pitchFamily="34" charset="0"/>
                <a:ea typeface="Calibri" panose="020F0502020204030204" pitchFamily="34" charset="0"/>
              </a:rPr>
              <a:t>4) One watching the wind doesn’t sow [the seed] and the one looking at the clouds doesn’t harvest. </a:t>
            </a:r>
            <a:r>
              <a:rPr lang="en-US" sz="3200" b="1" dirty="0">
                <a:effectLst/>
                <a:latin typeface="Calibri" panose="020F0502020204030204" pitchFamily="34" charset="0"/>
                <a:ea typeface="Calibri" panose="020F0502020204030204" pitchFamily="34" charset="0"/>
              </a:rPr>
              <a:t>[PJT]</a:t>
            </a:r>
            <a:r>
              <a:rPr lang="en-US" sz="3200" dirty="0">
                <a:effectLst/>
                <a:latin typeface="Calibri" panose="020F0502020204030204" pitchFamily="34" charset="0"/>
                <a:ea typeface="Calibri" panose="020F0502020204030204" pitchFamily="34" charset="0"/>
              </a:rPr>
              <a:t> </a:t>
            </a:r>
            <a:endParaRPr lang="en-US" sz="3200" dirty="0"/>
          </a:p>
        </p:txBody>
      </p:sp>
      <p:pic>
        <p:nvPicPr>
          <p:cNvPr id="8" name="Content Placeholder 7" descr="A person in a cowboy hat sleeping in a chair&#10;&#10;Description automatically generated">
            <a:extLst>
              <a:ext uri="{FF2B5EF4-FFF2-40B4-BE49-F238E27FC236}">
                <a16:creationId xmlns:a16="http://schemas.microsoft.com/office/drawing/2014/main" id="{3B96E268-A925-86F0-0FD6-727543C0E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127" y="1825625"/>
            <a:ext cx="6523745" cy="4351338"/>
          </a:xfrm>
          <a:ln w="63500">
            <a:solidFill>
              <a:schemeClr val="tx1">
                <a:lumMod val="50000"/>
                <a:lumOff val="50000"/>
              </a:schemeClr>
            </a:solidFill>
          </a:ln>
        </p:spPr>
      </p:pic>
    </p:spTree>
    <p:extLst>
      <p:ext uri="{BB962C8B-B14F-4D97-AF65-F5344CB8AC3E}">
        <p14:creationId xmlns:p14="http://schemas.microsoft.com/office/powerpoint/2010/main" val="26204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3C1C4-FB39-07C9-F2EC-DFE10E64B2C3}"/>
              </a:ext>
            </a:extLst>
          </p:cNvPr>
          <p:cNvSpPr>
            <a:spLocks noGrp="1"/>
          </p:cNvSpPr>
          <p:nvPr>
            <p:ph type="title"/>
          </p:nvPr>
        </p:nvSpPr>
        <p:spPr/>
        <p:txBody>
          <a:bodyPr>
            <a:normAutofit/>
          </a:bodyPr>
          <a:lstStyle/>
          <a:p>
            <a:r>
              <a:rPr lang="en-US" sz="2800" b="1" i="1" dirty="0">
                <a:effectLst/>
                <a:latin typeface="Calibri" panose="020F0502020204030204" pitchFamily="34" charset="0"/>
                <a:ea typeface="Calibri" panose="020F0502020204030204" pitchFamily="34" charset="0"/>
              </a:rPr>
              <a:t>5) Just as you don’t know what the way of the spirit [“breath” or </a:t>
            </a:r>
            <a:br>
              <a:rPr lang="en-US" sz="2800" b="1" i="1" dirty="0">
                <a:effectLst/>
                <a:latin typeface="Calibri" panose="020F0502020204030204" pitchFamily="34" charset="0"/>
                <a:ea typeface="Calibri" panose="020F0502020204030204" pitchFamily="34" charset="0"/>
              </a:rPr>
            </a:br>
            <a:r>
              <a:rPr lang="en-US" sz="2800" b="1" i="1" dirty="0">
                <a:effectLst/>
                <a:latin typeface="Calibri" panose="020F0502020204030204" pitchFamily="34" charset="0"/>
                <a:ea typeface="Calibri" panose="020F0502020204030204" pitchFamily="34" charset="0"/>
              </a:rPr>
              <a:t>“life-breath”] as the bones fill the womb so you do not know the accomplishments of God Who accomplishes everything. </a:t>
            </a:r>
            <a:r>
              <a:rPr lang="en-US" sz="2800" b="1" dirty="0">
                <a:effectLst/>
                <a:latin typeface="Calibri" panose="020F0502020204030204" pitchFamily="34" charset="0"/>
                <a:ea typeface="Calibri" panose="020F0502020204030204" pitchFamily="34" charset="0"/>
              </a:rPr>
              <a:t>[PJT]</a:t>
            </a:r>
            <a:r>
              <a:rPr lang="en-US" sz="2800" dirty="0">
                <a:effectLst/>
                <a:latin typeface="Calibri" panose="020F0502020204030204" pitchFamily="34" charset="0"/>
                <a:ea typeface="Calibri" panose="020F0502020204030204" pitchFamily="34" charset="0"/>
              </a:rPr>
              <a:t> </a:t>
            </a:r>
            <a:endParaRPr lang="en-US" sz="2800" dirty="0"/>
          </a:p>
        </p:txBody>
      </p:sp>
      <p:pic>
        <p:nvPicPr>
          <p:cNvPr id="9" name="Content Placeholder 8" descr="A copper weather vane with a bird on it&#10;&#10;Description automatically generated">
            <a:extLst>
              <a:ext uri="{FF2B5EF4-FFF2-40B4-BE49-F238E27FC236}">
                <a16:creationId xmlns:a16="http://schemas.microsoft.com/office/drawing/2014/main" id="{9F8F8C1B-95A0-C465-29A5-3814DA5EEF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a:ln w="63500">
            <a:solidFill>
              <a:schemeClr val="tx1">
                <a:lumMod val="50000"/>
                <a:lumOff val="50000"/>
              </a:schemeClr>
            </a:solidFill>
          </a:ln>
        </p:spPr>
      </p:pic>
      <p:sp>
        <p:nvSpPr>
          <p:cNvPr id="7" name="Content Placeholder 6">
            <a:extLst>
              <a:ext uri="{FF2B5EF4-FFF2-40B4-BE49-F238E27FC236}">
                <a16:creationId xmlns:a16="http://schemas.microsoft.com/office/drawing/2014/main" id="{B08A5278-C1BE-8482-D99A-81621F3BD339}"/>
              </a:ext>
            </a:extLst>
          </p:cNvPr>
          <p:cNvSpPr>
            <a:spLocks noGrp="1"/>
          </p:cNvSpPr>
          <p:nvPr>
            <p:ph sz="half" idx="2"/>
          </p:nvPr>
        </p:nvSpPr>
        <p:spPr/>
        <p:txBody>
          <a:bodyPr>
            <a:normAutofit lnSpcReduction="10000"/>
          </a:bodyPr>
          <a:lstStyle/>
          <a:p>
            <a:pPr marL="0" indent="0">
              <a:buNone/>
            </a:pPr>
            <a:r>
              <a:rPr lang="en-US" dirty="0"/>
              <a:t>“5) In the same way that you do not know what is the way of the wind or how the bones are formed in the mother’s womb, so you do not know the work of God, who does all things.” </a:t>
            </a:r>
            <a:r>
              <a:rPr lang="en-US" sz="2600" dirty="0">
                <a:solidFill>
                  <a:schemeClr val="accent4">
                    <a:lumMod val="40000"/>
                    <a:lumOff val="60000"/>
                  </a:schemeClr>
                </a:solidFill>
              </a:rPr>
              <a:t>[Longman, Tremper III. </a:t>
            </a:r>
            <a:r>
              <a:rPr lang="en-US" sz="2600" i="1" dirty="0">
                <a:solidFill>
                  <a:schemeClr val="accent4">
                    <a:lumMod val="40000"/>
                    <a:lumOff val="60000"/>
                  </a:schemeClr>
                </a:solidFill>
              </a:rPr>
              <a:t>The New International Commentary on the Old Testament: The Book of Ecclesiastes</a:t>
            </a:r>
            <a:r>
              <a:rPr lang="en-US" sz="2600" dirty="0">
                <a:solidFill>
                  <a:schemeClr val="accent4">
                    <a:lumMod val="40000"/>
                    <a:lumOff val="60000"/>
                  </a:schemeClr>
                </a:solidFill>
              </a:rPr>
              <a:t> (Grand Rapids, MI: William B. Eerdmans, 1998), p. 254.] </a:t>
            </a:r>
          </a:p>
        </p:txBody>
      </p:sp>
    </p:spTree>
    <p:extLst>
      <p:ext uri="{BB962C8B-B14F-4D97-AF65-F5344CB8AC3E}">
        <p14:creationId xmlns:p14="http://schemas.microsoft.com/office/powerpoint/2010/main" val="103656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heel(8)">
                                      <p:cBhvr>
                                        <p:cTn id="12" dur="20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8)">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A2AA42-0B9E-FD15-3805-2B88DA07299B}"/>
              </a:ext>
            </a:extLst>
          </p:cNvPr>
          <p:cNvSpPr>
            <a:spLocks noGrp="1"/>
          </p:cNvSpPr>
          <p:nvPr>
            <p:ph type="title"/>
          </p:nvPr>
        </p:nvSpPr>
        <p:spPr>
          <a:xfrm>
            <a:off x="838200" y="365125"/>
            <a:ext cx="10515600" cy="1124309"/>
          </a:xfrm>
        </p:spPr>
        <p:txBody>
          <a:bodyPr>
            <a:normAutofit/>
          </a:bodyPr>
          <a:lstStyle/>
          <a:p>
            <a:r>
              <a:rPr lang="en-US" dirty="0"/>
              <a:t>Preparation for Verse 6</a:t>
            </a:r>
          </a:p>
        </p:txBody>
      </p:sp>
      <p:sp>
        <p:nvSpPr>
          <p:cNvPr id="6" name="Content Placeholder 5">
            <a:extLst>
              <a:ext uri="{FF2B5EF4-FFF2-40B4-BE49-F238E27FC236}">
                <a16:creationId xmlns:a16="http://schemas.microsoft.com/office/drawing/2014/main" id="{FCC83965-B6C1-70E9-05C9-F8CECCE8B73B}"/>
              </a:ext>
            </a:extLst>
          </p:cNvPr>
          <p:cNvSpPr>
            <a:spLocks noGrp="1"/>
          </p:cNvSpPr>
          <p:nvPr>
            <p:ph idx="1"/>
          </p:nvPr>
        </p:nvSpPr>
        <p:spPr>
          <a:xfrm>
            <a:off x="838200" y="1771493"/>
            <a:ext cx="10515600" cy="3046258"/>
          </a:xfrm>
        </p:spPr>
        <p:txBody>
          <a:bodyPr>
            <a:normAutofit/>
          </a:bodyPr>
          <a:lstStyle/>
          <a:p>
            <a:pPr marL="0" indent="0">
              <a:buNone/>
            </a:pPr>
            <a:r>
              <a:rPr lang="en-US" dirty="0">
                <a:effectLst/>
                <a:latin typeface="Calibri" panose="020F0502020204030204" pitchFamily="34" charset="0"/>
                <a:ea typeface="Calibri" panose="020F0502020204030204" pitchFamily="34" charset="0"/>
              </a:rPr>
              <a:t>“Nevertheless, the strong foundational perspective of verse 5 (the conviction that even what </a:t>
            </a:r>
            <a:r>
              <a:rPr lang="en-US" i="1" dirty="0">
                <a:effectLst/>
                <a:latin typeface="Calibri" panose="020F0502020204030204" pitchFamily="34" charset="0"/>
                <a:ea typeface="Calibri" panose="020F0502020204030204" pitchFamily="34" charset="0"/>
              </a:rPr>
              <a:t>we</a:t>
            </a:r>
            <a:r>
              <a:rPr lang="en-US" dirty="0">
                <a:effectLst/>
                <a:latin typeface="Calibri" panose="020F0502020204030204" pitchFamily="34" charset="0"/>
                <a:ea typeface="Calibri" panose="020F0502020204030204" pitchFamily="34" charset="0"/>
              </a:rPr>
              <a:t> cannot understand can still be the work of </a:t>
            </a:r>
            <a:r>
              <a:rPr lang="en-US" i="1" dirty="0">
                <a:effectLst/>
                <a:latin typeface="Calibri" panose="020F0502020204030204" pitchFamily="34" charset="0"/>
                <a:ea typeface="Calibri" panose="020F0502020204030204" pitchFamily="34" charset="0"/>
              </a:rPr>
              <a:t>God</a:t>
            </a:r>
            <a:r>
              <a:rPr lang="en-US" dirty="0">
                <a:effectLst/>
                <a:latin typeface="Calibri" panose="020F0502020204030204" pitchFamily="34" charset="0"/>
                <a:ea typeface="Calibri" panose="020F0502020204030204" pitchFamily="34" charset="0"/>
              </a:rPr>
              <a:t>) means we can turn life’s </a:t>
            </a:r>
            <a:r>
              <a:rPr lang="en-US" dirty="0" err="1">
                <a:effectLst/>
                <a:latin typeface="Calibri" panose="020F0502020204030204" pitchFamily="34" charset="0"/>
                <a:ea typeface="Calibri" panose="020F0502020204030204" pitchFamily="34" charset="0"/>
              </a:rPr>
              <a:t>unpredictabilities</a:t>
            </a:r>
            <a:r>
              <a:rPr lang="en-US" dirty="0">
                <a:effectLst/>
                <a:latin typeface="Calibri" panose="020F0502020204030204" pitchFamily="34" charset="0"/>
                <a:ea typeface="Calibri" panose="020F0502020204030204" pitchFamily="34" charset="0"/>
              </a:rPr>
              <a:t> not into paralysis, but into opportunities (v. 6).” </a:t>
            </a:r>
            <a:r>
              <a:rPr lang="en-US" sz="2400" dirty="0">
                <a:solidFill>
                  <a:schemeClr val="accent4">
                    <a:lumMod val="40000"/>
                    <a:lumOff val="60000"/>
                  </a:schemeClr>
                </a:solidFill>
                <a:effectLst/>
                <a:latin typeface="Calibri" panose="020F0502020204030204" pitchFamily="34" charset="0"/>
                <a:ea typeface="Calibri" panose="020F0502020204030204" pitchFamily="34" charset="0"/>
              </a:rPr>
              <a:t>[Wright, Christopher J. H., Hearing the Message of Ecclesiastes: Questioning Faith in a Baffling World (Grand </a:t>
            </a:r>
            <a:r>
              <a:rPr lang="en-US" sz="2400" dirty="0">
                <a:solidFill>
                  <a:schemeClr val="accent4">
                    <a:lumMod val="40000"/>
                    <a:lumOff val="60000"/>
                  </a:schemeClr>
                </a:solidFill>
                <a:latin typeface="Calibri" panose="020F0502020204030204" pitchFamily="34" charset="0"/>
                <a:ea typeface="Calibri" panose="020F0502020204030204" pitchFamily="34" charset="0"/>
              </a:rPr>
              <a:t>Rapids, MI: Zondervan House Publishing, 2023), </a:t>
            </a:r>
            <a:r>
              <a:rPr lang="en-US" sz="2400" dirty="0">
                <a:solidFill>
                  <a:schemeClr val="accent4">
                    <a:lumMod val="40000"/>
                    <a:lumOff val="60000"/>
                  </a:schemeClr>
                </a:solidFill>
                <a:effectLst/>
                <a:latin typeface="Calibri" panose="020F0502020204030204" pitchFamily="34" charset="0"/>
                <a:ea typeface="Calibri" panose="020F0502020204030204" pitchFamily="34" charset="0"/>
              </a:rPr>
              <a:t>p. 123.]</a:t>
            </a:r>
          </a:p>
        </p:txBody>
      </p:sp>
    </p:spTree>
    <p:extLst>
      <p:ext uri="{BB962C8B-B14F-4D97-AF65-F5344CB8AC3E}">
        <p14:creationId xmlns:p14="http://schemas.microsoft.com/office/powerpoint/2010/main" val="388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0104-41BA-28D9-CF0C-073371FD4118}"/>
              </a:ext>
            </a:extLst>
          </p:cNvPr>
          <p:cNvSpPr>
            <a:spLocks noGrp="1"/>
          </p:cNvSpPr>
          <p:nvPr>
            <p:ph type="title"/>
          </p:nvPr>
        </p:nvSpPr>
        <p:spPr>
          <a:xfrm>
            <a:off x="838200" y="1"/>
            <a:ext cx="10515600" cy="1442300"/>
          </a:xfrm>
        </p:spPr>
        <p:txBody>
          <a:bodyPr anchor="t">
            <a:normAutofit fontScale="90000"/>
          </a:bodyPr>
          <a:lstStyle/>
          <a:p>
            <a:r>
              <a:rPr lang="en-US" sz="3100" b="1" i="1" kern="100" dirty="0">
                <a:effectLst/>
                <a:latin typeface="Calibri" panose="020F0502020204030204" pitchFamily="34" charset="0"/>
                <a:ea typeface="Calibri" panose="020F0502020204030204" pitchFamily="34" charset="0"/>
                <a:cs typeface="Calibri" panose="020F0502020204030204" pitchFamily="34" charset="0"/>
              </a:rPr>
              <a:t>6) In the morning, sow your seed and for the evening don’t take back your hand BECAUSE you don’t know whether this one or that one will be advantageous or if the two of them will be just as good. </a:t>
            </a:r>
            <a:r>
              <a:rPr lang="en-US" sz="3100" b="1" kern="100" dirty="0">
                <a:effectLst/>
                <a:latin typeface="Calibri" panose="020F0502020204030204" pitchFamily="34" charset="0"/>
                <a:ea typeface="Calibri" panose="020F0502020204030204" pitchFamily="34" charset="0"/>
                <a:cs typeface="Calibri" panose="020F0502020204030204" pitchFamily="34" charset="0"/>
              </a:rPr>
              <a:t>[PJT]</a:t>
            </a:r>
            <a:r>
              <a:rPr lang="en-US" sz="3100" dirty="0">
                <a:effectLst/>
                <a:latin typeface="Calibri" panose="020F0502020204030204" pitchFamily="34" charset="0"/>
                <a:ea typeface="Calibri" panose="020F0502020204030204" pitchFamily="34" charset="0"/>
              </a:rPr>
              <a:t> </a:t>
            </a:r>
            <a:br>
              <a:rPr lang="en-US" dirty="0"/>
            </a:br>
            <a:endParaRPr lang="en-US" dirty="0"/>
          </a:p>
        </p:txBody>
      </p:sp>
      <p:pic>
        <p:nvPicPr>
          <p:cNvPr id="5" name="Content Placeholder 4" descr="A person running in a field&#10;&#10;Description automatically generated">
            <a:extLst>
              <a:ext uri="{FF2B5EF4-FFF2-40B4-BE49-F238E27FC236}">
                <a16:creationId xmlns:a16="http://schemas.microsoft.com/office/drawing/2014/main" id="{7DCB3E9C-B3CD-C27F-6CC9-508D5C5702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751" y="1589953"/>
            <a:ext cx="6530498" cy="5112503"/>
          </a:xfrm>
          <a:ln w="63500">
            <a:solidFill>
              <a:schemeClr val="tx1">
                <a:lumMod val="50000"/>
                <a:lumOff val="50000"/>
              </a:schemeClr>
            </a:solidFill>
          </a:ln>
        </p:spPr>
      </p:pic>
    </p:spTree>
    <p:extLst>
      <p:ext uri="{BB962C8B-B14F-4D97-AF65-F5344CB8AC3E}">
        <p14:creationId xmlns:p14="http://schemas.microsoft.com/office/powerpoint/2010/main" val="170270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940B-E490-50E3-D540-174B29B2A210}"/>
              </a:ext>
            </a:extLst>
          </p:cNvPr>
          <p:cNvSpPr>
            <a:spLocks noGrp="1"/>
          </p:cNvSpPr>
          <p:nvPr>
            <p:ph type="title"/>
          </p:nvPr>
        </p:nvSpPr>
        <p:spPr/>
        <p:txBody>
          <a:bodyPr/>
          <a:lstStyle/>
          <a:p>
            <a:r>
              <a:rPr lang="en-US" dirty="0"/>
              <a:t>7) So, light is sweetness and [it is] good to see the sun. [PJT]</a:t>
            </a:r>
          </a:p>
        </p:txBody>
      </p:sp>
      <p:sp>
        <p:nvSpPr>
          <p:cNvPr id="3" name="Content Placeholder 2">
            <a:extLst>
              <a:ext uri="{FF2B5EF4-FFF2-40B4-BE49-F238E27FC236}">
                <a16:creationId xmlns:a16="http://schemas.microsoft.com/office/drawing/2014/main" id="{9236D9F6-5815-6BB5-2962-03AEC87ED70A}"/>
              </a:ext>
            </a:extLst>
          </p:cNvPr>
          <p:cNvSpPr>
            <a:spLocks noGrp="1"/>
          </p:cNvSpPr>
          <p:nvPr>
            <p:ph idx="1"/>
          </p:nvPr>
        </p:nvSpPr>
        <p:spPr/>
        <p:txBody>
          <a:bodyPr/>
          <a:lstStyle/>
          <a:p>
            <a:r>
              <a:rPr lang="en-US" dirty="0"/>
              <a:t>Remember the Hebrew idea of </a:t>
            </a:r>
            <a:r>
              <a:rPr lang="en-US" dirty="0" err="1"/>
              <a:t>Sheol</a:t>
            </a:r>
            <a:endParaRPr lang="en-US" dirty="0"/>
          </a:p>
          <a:p>
            <a:r>
              <a:rPr lang="en-US" dirty="0"/>
              <a:t>Note that the word for “darkness” is used to represent death in v. 8</a:t>
            </a:r>
          </a:p>
          <a:p>
            <a:r>
              <a:rPr lang="en-US" dirty="0"/>
              <a:t>Think about how Qoheleth uses “under the sun” to represent life on earth throughout the book</a:t>
            </a:r>
          </a:p>
          <a:p>
            <a:r>
              <a:rPr lang="en-US" dirty="0"/>
              <a:t>Some think that “sun” simply represents “pleasantness”</a:t>
            </a:r>
          </a:p>
          <a:p>
            <a:r>
              <a:rPr lang="en-US" dirty="0"/>
              <a:t>It seems best to take it as an introduction to verse 8 and the alternative</a:t>
            </a:r>
          </a:p>
        </p:txBody>
      </p:sp>
    </p:spTree>
    <p:extLst>
      <p:ext uri="{BB962C8B-B14F-4D97-AF65-F5344CB8AC3E}">
        <p14:creationId xmlns:p14="http://schemas.microsoft.com/office/powerpoint/2010/main" val="54134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0DBEEDA-4CA5-48D3-BBBE-7EE2C63F728D}" vid="{F82A4824-5688-4EC9-8879-44D241D277FC}"/>
    </a:ext>
  </a:extLst>
</a:theme>
</file>

<file path=docProps/app.xml><?xml version="1.0" encoding="utf-8"?>
<Properties xmlns="http://schemas.openxmlformats.org/officeDocument/2006/extended-properties" xmlns:vt="http://schemas.openxmlformats.org/officeDocument/2006/docPropsVTypes">
  <Template>Yaffo_port</Template>
  <TotalTime>743</TotalTime>
  <Words>1358</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Preparing to Teach Ecclesiastes 11 &amp; 12</vt:lpstr>
      <vt:lpstr>1) Send out your bread upon the surface [lit. “face”] of the waters BECAUSE in many days, you may find it. [PJT]</vt:lpstr>
      <vt:lpstr>2) Give a portion to seven, and even to eight, BECAUSE you don’t know what catastrophe [or “evil”] may come upon the land. [PJT]</vt:lpstr>
      <vt:lpstr>3) If the clouds are full, rain will pour out upon the land [or “earth”]; if a tree falls to the south or if to the north, the place the tree has fallen, there it is. [PJT]</vt:lpstr>
      <vt:lpstr>4) One watching the wind doesn’t sow [the seed] and the one looking at the clouds doesn’t harvest. [PJT] </vt:lpstr>
      <vt:lpstr>5) Just as you don’t know what the way of the spirit [“breath” or  “life-breath”] as the bones fill the womb so you do not know the accomplishments of God Who accomplishes everything. [PJT] </vt:lpstr>
      <vt:lpstr>Preparation for Verse 6</vt:lpstr>
      <vt:lpstr>6) In the morning, sow your seed and for the evening don’t take back your hand BECAUSE you don’t know whether this one or that one will be advantageous or if the two of them will be just as good. [PJT]  </vt:lpstr>
      <vt:lpstr>7) So, light is sweetness and [it is] good to see the sun. [PJT]</vt:lpstr>
      <vt:lpstr>So, Think of the Alternative</vt:lpstr>
      <vt:lpstr>“Life is to be lived with joy and by following what our heart desires (v. 9a).” (Wright, p. 125) </vt:lpstr>
      <vt:lpstr>10) So, remove frustration from your determination [lit. heart] and send away pain from your physical body [lit. flesh] BECAUSE youthfulness and youthful looks [lit. “black hair”] are a wisp. [PJT]</vt:lpstr>
      <vt:lpstr>PowerPoint Presentation</vt:lpstr>
      <vt:lpstr>ברא = “bah-RAH” = Special Creation</vt:lpstr>
      <vt:lpstr>Targum of Ecclesiastes 12:2-3</vt:lpstr>
      <vt:lpstr>Allegories of Ecclesiastes 12:4-5</vt:lpstr>
      <vt:lpstr>Bonus Slide A: The Eschatological Allegory Brown, William P. Ecclesiastes: Interpretation: A Bible Commentary for Teaching and Preaching (pp. 108-109)  </vt:lpstr>
      <vt:lpstr>Bonus Slide B: The Eschatological Allegory Brown, William P. Ecclesiastes: Interpretation: A Bible Commentary for Teaching and Preaching (pp. 108-109)  </vt:lpstr>
      <vt:lpstr>6) Until the silver cord is snapped and the golden bowl is smashed; and the pitcher is broken against the well, and the jug smashed at the pit. [Alter, Robert. The Wisdom Books, p. 389]</vt:lpstr>
      <vt:lpstr>Dust Returns to Dust (vv. 7-8)</vt:lpstr>
      <vt:lpstr>What Qoheleth Did!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Ecclesiastes 11 &amp; 12</dc:title>
  <dc:creator>Johnny Wilson</dc:creator>
  <cp:lastModifiedBy>Johnny Wilson</cp:lastModifiedBy>
  <cp:revision>18</cp:revision>
  <dcterms:created xsi:type="dcterms:W3CDTF">2023-09-13T16:43:29Z</dcterms:created>
  <dcterms:modified xsi:type="dcterms:W3CDTF">2023-09-14T19:46:04Z</dcterms:modified>
</cp:coreProperties>
</file>