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1162" r:id="rId5"/>
    <p:sldId id="1163" r:id="rId6"/>
    <p:sldId id="1164" r:id="rId7"/>
    <p:sldId id="1165" r:id="rId8"/>
    <p:sldId id="1166" r:id="rId9"/>
    <p:sldId id="1167" r:id="rId10"/>
    <p:sldId id="1168" r:id="rId11"/>
    <p:sldId id="1169" r:id="rId12"/>
    <p:sldId id="1170" r:id="rId13"/>
    <p:sldId id="1171" r:id="rId14"/>
    <p:sldId id="1161" r:id="rId15"/>
    <p:sldId id="1156" r:id="rId16"/>
    <p:sldId id="1172" r:id="rId17"/>
    <p:sldId id="1173" r:id="rId18"/>
    <p:sldId id="1174" r:id="rId19"/>
    <p:sldId id="11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F425-96D2-4B9B-58CD-9CC636805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18EDE-4406-32DB-F00A-CDB9B623B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46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EC12-126A-ECBF-8C90-2DA5E700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BD81A-2E20-90D0-A2EA-06470427B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46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107D0-74D3-9B65-8588-BBFB7BFD7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3437B-25E7-5BB6-D465-030832C77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14274-D8F9-C762-6E5C-74252B2C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197B37-B065-4ACF-BBA2-A606221C6DF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ED99-2084-97EF-D649-3274FCDB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6D235-37D0-7436-698E-486A226A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C95185-DC02-48FA-81BC-DFB7D43D0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8CED-6116-7B55-7BAF-BFFA5284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E521-5041-4E4D-7EA0-65C85B42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3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A517-16A8-629A-9A73-B0AD46C5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9A55C-7F1E-82D0-7BC3-3B4AC8480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3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5C88F-E592-B6F5-CAE7-2850C086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5494-5848-1C0C-0500-AD022935F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63486-D8BB-F6A7-B953-DB1D7127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43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2BFB-0A70-154A-8B59-3F91F0F1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85763-41EE-FD0E-8D67-C74349905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E7666-172A-0706-935C-6AB827284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A2079-969D-1C7E-5CE0-4DDA85F62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8C46E9-FAEF-0C85-1A80-8759B74AB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85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5BEC-4BF1-6379-6F0E-76012B81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04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23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B87F-FC7B-A6BB-B84D-690F08F9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E76C-351D-45AE-C8FD-2E73047DA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3886C-75B6-0076-02D3-3D5A497D2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75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627F-DC7F-451B-AB3A-6FA0801B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76BA58-6E55-726E-32AF-E865B8B2F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769C3-85D7-BA59-FE45-322F8517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27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hain&#10;&#10;Description automatically generated">
            <a:extLst>
              <a:ext uri="{FF2B5EF4-FFF2-40B4-BE49-F238E27FC236}">
                <a16:creationId xmlns:a16="http://schemas.microsoft.com/office/drawing/2014/main" id="{9DC5810A-FE66-A2DA-1DC3-490DB8B8EF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35201"/>
            <a:ext cx="12272762" cy="68932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F851F-EF5F-FDE5-F6CA-731DEED7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5A3F-3298-082E-7C57-E8000E041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43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FF76-72C6-86E3-9AF2-2509BDADD5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Preparing to Teach Acts 12-13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D322C-1DB7-5E5A-B271-9F95E2BA8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Grace Chinese Christian Church</a:t>
            </a:r>
            <a:br>
              <a:rPr lang="en-US" dirty="0"/>
            </a:br>
            <a:r>
              <a:rPr lang="en-US" dirty="0"/>
              <a:t>Skokie, IL</a:t>
            </a:r>
          </a:p>
        </p:txBody>
      </p:sp>
    </p:spTree>
    <p:extLst>
      <p:ext uri="{BB962C8B-B14F-4D97-AF65-F5344CB8AC3E}">
        <p14:creationId xmlns:p14="http://schemas.microsoft.com/office/powerpoint/2010/main" val="195605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23C35-8D3E-A0C7-DB10-F11E3C324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6" y="365125"/>
            <a:ext cx="10719814" cy="1325563"/>
          </a:xfrm>
        </p:spPr>
        <p:txBody>
          <a:bodyPr/>
          <a:lstStyle/>
          <a:p>
            <a:pPr algn="ctr"/>
            <a:r>
              <a:rPr lang="en-US" dirty="0"/>
              <a:t>Details Worth Remembering!</a:t>
            </a:r>
          </a:p>
        </p:txBody>
      </p:sp>
      <p:pic>
        <p:nvPicPr>
          <p:cNvPr id="10" name="Content Placeholder 9" descr="A group of men working on a piece of paper&#10;&#10;Description automatically generated">
            <a:extLst>
              <a:ext uri="{FF2B5EF4-FFF2-40B4-BE49-F238E27FC236}">
                <a16:creationId xmlns:a16="http://schemas.microsoft.com/office/drawing/2014/main" id="{46815E4E-9BFF-21C3-574F-F3936C089F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6" y="1825625"/>
            <a:ext cx="5137353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1E995-307D-EC41-0443-3E433E108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913" y="1825625"/>
            <a:ext cx="5441887" cy="4351338"/>
          </a:xfrm>
        </p:spPr>
        <p:txBody>
          <a:bodyPr>
            <a:normAutofit/>
          </a:bodyPr>
          <a:lstStyle/>
          <a:p>
            <a:r>
              <a:rPr lang="en-US" sz="2800" dirty="0"/>
              <a:t>Thought it was a vision (v. 9)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and 2</a:t>
            </a:r>
            <a:r>
              <a:rPr lang="en-US" sz="2800" baseline="30000" dirty="0"/>
              <a:t>nd</a:t>
            </a:r>
            <a:r>
              <a:rPr lang="en-US" sz="2800" dirty="0"/>
              <a:t> </a:t>
            </a:r>
            <a:r>
              <a:rPr lang="en-US" sz="2800" dirty="0" err="1"/>
              <a:t>guardposts</a:t>
            </a:r>
            <a:r>
              <a:rPr lang="en-US" sz="2800" dirty="0"/>
              <a:t>, not unusual, within prison (v. 10)</a:t>
            </a:r>
          </a:p>
          <a:p>
            <a:r>
              <a:rPr lang="en-US" sz="2800" dirty="0"/>
              <a:t>Outer gate opened</a:t>
            </a:r>
            <a:br>
              <a:rPr lang="en-US" sz="2800" dirty="0"/>
            </a:br>
            <a:r>
              <a:rPr lang="en-US" sz="2800" dirty="0"/>
              <a:t>α</a:t>
            </a:r>
            <a:r>
              <a:rPr lang="el-GR" sz="2800" dirty="0"/>
              <a:t>ὐτομάτη</a:t>
            </a:r>
            <a:r>
              <a:rPr lang="en-US" sz="2800" dirty="0"/>
              <a:t> = automatic (v. 10)</a:t>
            </a:r>
          </a:p>
          <a:p>
            <a:r>
              <a:rPr lang="en-US" sz="2800" dirty="0"/>
              <a:t>On the street, the angel departed (v. 10)</a:t>
            </a:r>
          </a:p>
          <a:p>
            <a:r>
              <a:rPr lang="en-US" sz="2800" dirty="0"/>
              <a:t>Confessed God’s work (v. 11)</a:t>
            </a:r>
          </a:p>
          <a:p>
            <a:r>
              <a:rPr lang="en-US" sz="2800" dirty="0"/>
              <a:t>Went to worship (v. 12)</a:t>
            </a:r>
          </a:p>
        </p:txBody>
      </p:sp>
      <p:pic>
        <p:nvPicPr>
          <p:cNvPr id="12" name="Picture 11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64264BA0-EF11-D2DB-DC9C-27B2DD44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97" y="1352153"/>
            <a:ext cx="3677425" cy="51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1432-766F-C284-915C-3BF3465D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Sadly Typical!</a:t>
            </a:r>
          </a:p>
        </p:txBody>
      </p:sp>
      <p:pic>
        <p:nvPicPr>
          <p:cNvPr id="6" name="Content Placeholder 5" descr="A person and person in blue robes&#10;&#10;Description automatically generated">
            <a:extLst>
              <a:ext uri="{FF2B5EF4-FFF2-40B4-BE49-F238E27FC236}">
                <a16:creationId xmlns:a16="http://schemas.microsoft.com/office/drawing/2014/main" id="{2AE46617-A4B9-0178-CFD6-436DFB2C4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7822"/>
            <a:ext cx="4807293" cy="347627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DD4-6B3D-2618-D408-7544E271D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5493" y="1825625"/>
            <a:ext cx="5708307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Rhoda recognizes his voice and gets excited (v. 14)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Despite prayer, they thought she was crazy (v. 15)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They sought alternate explanation (angel, messenger) (v. 15)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Peter kept knocking (v. 16)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Saw and were astonished (v. 16)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Shared and confirmed (v. 17)</a:t>
            </a:r>
          </a:p>
        </p:txBody>
      </p:sp>
    </p:spTree>
    <p:extLst>
      <p:ext uri="{BB962C8B-B14F-4D97-AF65-F5344CB8AC3E}">
        <p14:creationId xmlns:p14="http://schemas.microsoft.com/office/powerpoint/2010/main" val="247264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A1754-8CED-232A-1479-FA695134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International Crisis (vv. 19b-23)</a:t>
            </a:r>
          </a:p>
        </p:txBody>
      </p:sp>
      <p:pic>
        <p:nvPicPr>
          <p:cNvPr id="8" name="Content Placeholder 7" descr="A map of the middle east&#10;&#10;Description automatically generated">
            <a:extLst>
              <a:ext uri="{FF2B5EF4-FFF2-40B4-BE49-F238E27FC236}">
                <a16:creationId xmlns:a16="http://schemas.microsoft.com/office/drawing/2014/main" id="{7431CFBE-1428-61BE-1F94-B957E7CA0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8" y="1798465"/>
            <a:ext cx="5818733" cy="4351338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D4CE2B-5F1D-88EB-F051-A1E445684135}"/>
              </a:ext>
            </a:extLst>
          </p:cNvPr>
          <p:cNvCxnSpPr>
            <a:cxnSpLocks/>
          </p:cNvCxnSpPr>
          <p:nvPr/>
        </p:nvCxnSpPr>
        <p:spPr>
          <a:xfrm flipH="1">
            <a:off x="4264182" y="2254313"/>
            <a:ext cx="8012317" cy="1524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43E331-38CA-BEB6-7A02-3FFE212BFA5B}"/>
              </a:ext>
            </a:extLst>
          </p:cNvPr>
          <p:cNvCxnSpPr>
            <a:cxnSpLocks/>
          </p:cNvCxnSpPr>
          <p:nvPr/>
        </p:nvCxnSpPr>
        <p:spPr>
          <a:xfrm flipH="1">
            <a:off x="3766242" y="2944686"/>
            <a:ext cx="8680764" cy="3688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B26D6E-4929-A06E-1FA0-8570A4EFA914}"/>
              </a:ext>
            </a:extLst>
          </p:cNvPr>
          <p:cNvCxnSpPr>
            <a:cxnSpLocks/>
          </p:cNvCxnSpPr>
          <p:nvPr/>
        </p:nvCxnSpPr>
        <p:spPr>
          <a:xfrm flipH="1">
            <a:off x="2788467" y="2406713"/>
            <a:ext cx="9640432" cy="34327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tone stairs with a hole in the top&#10;&#10;Description automatically generated">
            <a:extLst>
              <a:ext uri="{FF2B5EF4-FFF2-40B4-BE49-F238E27FC236}">
                <a16:creationId xmlns:a16="http://schemas.microsoft.com/office/drawing/2014/main" id="{9EA97839-BF37-8FF2-7C83-59A0535AB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62" y="3429000"/>
            <a:ext cx="8494041" cy="26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6447-2EEE-3950-852A-CA4CD638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Segue to the Next Expansion</a:t>
            </a:r>
          </a:p>
        </p:txBody>
      </p:sp>
      <p:pic>
        <p:nvPicPr>
          <p:cNvPr id="4" name="Picture 2" descr="Chapter 12: Peter's Great Escape - ppt download">
            <a:extLst>
              <a:ext uri="{FF2B5EF4-FFF2-40B4-BE49-F238E27FC236}">
                <a16:creationId xmlns:a16="http://schemas.microsoft.com/office/drawing/2014/main" id="{253554D5-63ED-B708-2332-89F3A21B05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57" y="1758864"/>
            <a:ext cx="8373149" cy="47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93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https://dwellingintheword.files.wordpress.com/2018/04/acts-13-prayers-over-p-and-b.jpg?w=383&amp;h=4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67" y="465138"/>
            <a:ext cx="5329786" cy="57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PPT - Book of Acts Chapter 13 PowerPoint Presentation, free download -  ID:603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36171"/>
            <a:ext cx="5846873" cy="43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B8F4E1B-51AB-C154-C935-227DBCC9375E}"/>
              </a:ext>
            </a:extLst>
          </p:cNvPr>
          <p:cNvSpPr/>
          <p:nvPr/>
        </p:nvSpPr>
        <p:spPr>
          <a:xfrm rot="5400000">
            <a:off x="1085653" y="1818981"/>
            <a:ext cx="588475" cy="2436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9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The Bible illustration blog: Acts 13 Paul on Cypru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70" y="1202994"/>
            <a:ext cx="5856655" cy="411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Paul's First Missionary Journey – 1. Cyprus | Bob's Cor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35562"/>
            <a:ext cx="5156782" cy="28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953594-6D0E-283F-6D48-9E314A7A7C78}"/>
              </a:ext>
            </a:extLst>
          </p:cNvPr>
          <p:cNvSpPr txBox="1"/>
          <p:nvPr/>
        </p:nvSpPr>
        <p:spPr>
          <a:xfrm rot="19394226">
            <a:off x="-798542" y="3314765"/>
            <a:ext cx="122388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ONLY 130 MILES BETWEEN SELEUCIA – SALAMIS (MAYBE A-DAY’S JOURNEY)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3BDEB-DCBE-FFD0-2139-4D7D9F79AD94}"/>
              </a:ext>
            </a:extLst>
          </p:cNvPr>
          <p:cNvSpPr txBox="1"/>
          <p:nvPr/>
        </p:nvSpPr>
        <p:spPr>
          <a:xfrm>
            <a:off x="4886036" y="2059709"/>
            <a:ext cx="14382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Ca. 16 mi.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ECA10-BFF8-5BFF-15CC-9F39C26F3C60}"/>
              </a:ext>
            </a:extLst>
          </p:cNvPr>
          <p:cNvSpPr txBox="1"/>
          <p:nvPr/>
        </p:nvSpPr>
        <p:spPr>
          <a:xfrm>
            <a:off x="2089513" y="4003964"/>
            <a:ext cx="15937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Ca. 100 mi.</a:t>
            </a:r>
          </a:p>
        </p:txBody>
      </p:sp>
    </p:spTree>
    <p:extLst>
      <p:ext uri="{BB962C8B-B14F-4D97-AF65-F5344CB8AC3E}">
        <p14:creationId xmlns:p14="http://schemas.microsoft.com/office/powerpoint/2010/main" val="38392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E28236-2CBC-EFDE-8521-888F4937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Opening Wider to the Gentiles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FDEB6-F6D4-7629-3300-568CC6758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6812" y="1825625"/>
            <a:ext cx="5966988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Sergius</a:t>
            </a:r>
            <a:r>
              <a:rPr lang="en-US" dirty="0"/>
              <a:t> Paulus</a:t>
            </a:r>
          </a:p>
          <a:p>
            <a:r>
              <a:rPr lang="en-US" dirty="0"/>
              <a:t>In favor of Caesar Claudius</a:t>
            </a:r>
          </a:p>
          <a:p>
            <a:r>
              <a:rPr lang="en-US" dirty="0"/>
              <a:t>Proconsul of Senatorial province</a:t>
            </a:r>
          </a:p>
          <a:p>
            <a:r>
              <a:rPr lang="en-US" dirty="0"/>
              <a:t>Bar-Jesus [“son of God saves”]</a:t>
            </a:r>
          </a:p>
          <a:p>
            <a:r>
              <a:rPr lang="en-US" dirty="0" err="1"/>
              <a:t>Elymas</a:t>
            </a:r>
            <a:r>
              <a:rPr lang="en-US" dirty="0"/>
              <a:t> [“skillful,” “wise”]</a:t>
            </a:r>
          </a:p>
          <a:p>
            <a:r>
              <a:rPr lang="en-US" dirty="0"/>
              <a:t>“crooked as a corkscrew” reads </a:t>
            </a:r>
            <a:r>
              <a:rPr lang="en-US" i="1" dirty="0"/>
              <a:t>The Message </a:t>
            </a:r>
            <a:r>
              <a:rPr lang="en-US" dirty="0"/>
              <a:t>paraphrase</a:t>
            </a:r>
          </a:p>
          <a:p>
            <a:r>
              <a:rPr lang="en-US" dirty="0"/>
              <a:t>Paul’s name change?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72D410E-7001-2A27-DFC8-3ED3867B6D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418091" cy="412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0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2CE9F5-43F7-FF28-8FFE-FCAF85F1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Important Concept = Satan’s Fall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DF2F4-9A6B-A499-6B62-551D84F65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author of Luke-Acts extends the picture to characterize the apostolic mission of the post-Easter church as well. Satan’s ‘fall’ is revealed in the successive humiliation of his allies, the demons and the magicians. … Paul’s effective curse on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Elymas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Magus, ending the latter’s rivalry in the court of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Sergius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Paulus (Acts 13:4-12), is a further example, along with Paul’s exorcism of the python-spirit from the slave girl in Philippi (ruining her masters’ fortune-telling business, 16:16-21), and the spontaneous burning of magical scrolls by converts (worth fifty thousand silver coins! 19:18-19).” </a:t>
            </a:r>
            <a:r>
              <a:rPr lang="en-US" sz="28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[Meeks, Wayne A., </a:t>
            </a:r>
            <a:r>
              <a:rPr lang="en-US" sz="2800" i="1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Origins of Christian Morality: The First Two Centuries </a:t>
            </a:r>
            <a:r>
              <a:rPr lang="en-US" sz="28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(New Haven, CT: Yale University Press, 1993), p. 116.]</a:t>
            </a:r>
          </a:p>
        </p:txBody>
      </p:sp>
    </p:spTree>
    <p:extLst>
      <p:ext uri="{BB962C8B-B14F-4D97-AF65-F5344CB8AC3E}">
        <p14:creationId xmlns:p14="http://schemas.microsoft.com/office/powerpoint/2010/main" val="15828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22E86-2793-6FD0-B310-F1F38244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Cyprus to Turkiye (</a:t>
            </a:r>
            <a:r>
              <a:rPr lang="en-US" dirty="0" err="1"/>
              <a:t>Perga</a:t>
            </a:r>
            <a:r>
              <a:rPr lang="en-US" dirty="0"/>
              <a:t>, </a:t>
            </a:r>
            <a:r>
              <a:rPr lang="en-US" dirty="0" err="1"/>
              <a:t>Pamphilia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0D56B02B-F5B3-5AF8-DA5F-6960A5B92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32" y="1902098"/>
            <a:ext cx="7240336" cy="4597614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46D86E-2612-BAAB-297A-3E6EE9F1757B}"/>
              </a:ext>
            </a:extLst>
          </p:cNvPr>
          <p:cNvCxnSpPr/>
          <p:nvPr/>
        </p:nvCxnSpPr>
        <p:spPr>
          <a:xfrm flipV="1">
            <a:off x="5115208" y="2290527"/>
            <a:ext cx="208230" cy="9958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33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8FD0-70AE-0B82-FDD2-A984A6EF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Sermon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9F7C5-A504-B61B-8ED9-4695DB8AA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God’s goodness to Israel (vv. 17-22)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Fulfillment of Messianic Promise in Jesus (vv. 23-37)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Forgiveness of sin through Christ (vv. 38-41)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Positive Response (vv. 42-49)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Counter-response in Persecution (vv. 50-52)</a:t>
            </a:r>
            <a:br>
              <a:rPr lang="en-US" dirty="0"/>
            </a:br>
            <a:r>
              <a:rPr lang="en-US" dirty="0"/>
              <a:t>(but filled completely with joy through the Holy Spirit)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6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8875E-D8CB-9ACB-AEC4-A73F4445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Persecution Precedes Progress</a:t>
            </a:r>
          </a:p>
        </p:txBody>
      </p:sp>
      <p:pic>
        <p:nvPicPr>
          <p:cNvPr id="8" name="Content Placeholder 7" descr="A painting of a person being attacked by a person&#10;&#10;Description automatically generated">
            <a:extLst>
              <a:ext uri="{FF2B5EF4-FFF2-40B4-BE49-F238E27FC236}">
                <a16:creationId xmlns:a16="http://schemas.microsoft.com/office/drawing/2014/main" id="{26121C0B-1988-C700-975E-1F8EA51A1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64" y="2392075"/>
            <a:ext cx="4472412" cy="3248025"/>
          </a:xfrm>
        </p:spPr>
      </p:pic>
      <p:pic>
        <p:nvPicPr>
          <p:cNvPr id="10" name="Content Placeholder 9" descr="A stone structure with pillars in a dirt area&#10;&#10;Description automatically generated">
            <a:extLst>
              <a:ext uri="{FF2B5EF4-FFF2-40B4-BE49-F238E27FC236}">
                <a16:creationId xmlns:a16="http://schemas.microsoft.com/office/drawing/2014/main" id="{3D5FBE20-71B3-E8A0-3353-F3951BA9F1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405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38ADD8-3BE7-222D-C3CB-17DCD996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/>
          <a:lstStyle/>
          <a:p>
            <a:pPr algn="ctr"/>
            <a:r>
              <a:rPr lang="en-US" dirty="0"/>
              <a:t>Which Herod is Which?</a:t>
            </a:r>
          </a:p>
        </p:txBody>
      </p:sp>
      <p:pic>
        <p:nvPicPr>
          <p:cNvPr id="8" name="Content Placeholder 7" descr="A diagram of a marriage&#10;&#10;Description automatically generated">
            <a:extLst>
              <a:ext uri="{FF2B5EF4-FFF2-40B4-BE49-F238E27FC236}">
                <a16:creationId xmlns:a16="http://schemas.microsoft.com/office/drawing/2014/main" id="{30C146ED-F950-619C-A30A-D3D7A9A09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11" y="1253492"/>
            <a:ext cx="9613544" cy="5239382"/>
          </a:xfrm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6CAD27D6-223B-7B64-9132-9379D50D51A0}"/>
              </a:ext>
            </a:extLst>
          </p:cNvPr>
          <p:cNvSpPr/>
          <p:nvPr/>
        </p:nvSpPr>
        <p:spPr>
          <a:xfrm>
            <a:off x="1220711" y="2534793"/>
            <a:ext cx="969311" cy="99983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4BECB-0E47-BB0F-799E-C5AF7ED32292}"/>
              </a:ext>
            </a:extLst>
          </p:cNvPr>
          <p:cNvSpPr txBox="1"/>
          <p:nvPr/>
        </p:nvSpPr>
        <p:spPr>
          <a:xfrm>
            <a:off x="2190022" y="3121291"/>
            <a:ext cx="1202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Antipater III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BB848-3C6C-767A-9E7B-EB12D88F9A2D}"/>
              </a:ext>
            </a:extLst>
          </p:cNvPr>
          <p:cNvSpPr txBox="1"/>
          <p:nvPr/>
        </p:nvSpPr>
        <p:spPr>
          <a:xfrm>
            <a:off x="2979018" y="3365352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Alexander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09C76-F1F4-A3E8-4DCC-E74F6FE2A9C0}"/>
              </a:ext>
            </a:extLst>
          </p:cNvPr>
          <p:cNvSpPr txBox="1"/>
          <p:nvPr/>
        </p:nvSpPr>
        <p:spPr>
          <a:xfrm>
            <a:off x="2970230" y="3534629"/>
            <a:ext cx="115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</a:rPr>
              <a:t>Aristobulus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8C644-0676-325E-5F03-FB8E3D6A466F}"/>
              </a:ext>
            </a:extLst>
          </p:cNvPr>
          <p:cNvSpPr txBox="1"/>
          <p:nvPr/>
        </p:nvSpPr>
        <p:spPr>
          <a:xfrm>
            <a:off x="3126971" y="1576022"/>
            <a:ext cx="13580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Pheroras</a:t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en-US" sz="1400" b="1" dirty="0">
                <a:solidFill>
                  <a:srgbClr val="002060"/>
                </a:solidFill>
              </a:rPr>
              <a:t>Herod’s brother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0B14C357-BED0-EA47-C44B-C95265D495F6}"/>
              </a:ext>
            </a:extLst>
          </p:cNvPr>
          <p:cNvSpPr/>
          <p:nvPr/>
        </p:nvSpPr>
        <p:spPr>
          <a:xfrm rot="14572581">
            <a:off x="3793375" y="2916807"/>
            <a:ext cx="948776" cy="747522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5D96989C-73BF-50A8-C5CE-D9A9A04155F5}"/>
              </a:ext>
            </a:extLst>
          </p:cNvPr>
          <p:cNvSpPr/>
          <p:nvPr/>
        </p:nvSpPr>
        <p:spPr>
          <a:xfrm rot="12038425">
            <a:off x="3501670" y="2074628"/>
            <a:ext cx="540817" cy="1270478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755940-3924-664A-433A-CDD8C3035F24}"/>
              </a:ext>
            </a:extLst>
          </p:cNvPr>
          <p:cNvSpPr/>
          <p:nvPr/>
        </p:nvSpPr>
        <p:spPr>
          <a:xfrm>
            <a:off x="6011501" y="2933323"/>
            <a:ext cx="1448554" cy="706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46D3FCC-6DCA-9021-36CF-EB555786A281}"/>
              </a:ext>
            </a:extLst>
          </p:cNvPr>
          <p:cNvCxnSpPr>
            <a:cxnSpLocks/>
          </p:cNvCxnSpPr>
          <p:nvPr/>
        </p:nvCxnSpPr>
        <p:spPr>
          <a:xfrm>
            <a:off x="7242772" y="2968305"/>
            <a:ext cx="787652" cy="2456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262A44-0E61-B66D-7B8B-409BB29B3584}"/>
              </a:ext>
            </a:extLst>
          </p:cNvPr>
          <p:cNvCxnSpPr>
            <a:cxnSpLocks/>
          </p:cNvCxnSpPr>
          <p:nvPr/>
        </p:nvCxnSpPr>
        <p:spPr>
          <a:xfrm flipH="1">
            <a:off x="5212074" y="2968305"/>
            <a:ext cx="1055902" cy="1879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7DA2957D-9D3B-9EFC-2D82-690B5591A2BB}"/>
              </a:ext>
            </a:extLst>
          </p:cNvPr>
          <p:cNvSpPr/>
          <p:nvPr/>
        </p:nvSpPr>
        <p:spPr>
          <a:xfrm>
            <a:off x="7596113" y="3065564"/>
            <a:ext cx="923198" cy="761897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70" y="7937"/>
            <a:ext cx="5478969" cy="68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3. Paul in Cyprus, Antioch of Pisidia, and Galatia (Acts 13-14, 47-49 AD) -  Apostle Paul: Passionate Disciplesh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C98A78-AD30-FC2B-4FF7-BAE444100B12}"/>
              </a:ext>
            </a:extLst>
          </p:cNvPr>
          <p:cNvSpPr/>
          <p:nvPr/>
        </p:nvSpPr>
        <p:spPr>
          <a:xfrm rot="5400000">
            <a:off x="3213561" y="862925"/>
            <a:ext cx="494916" cy="902677"/>
          </a:xfrm>
          <a:prstGeom prst="ellipse">
            <a:avLst/>
          </a:prstGeom>
          <a:noFill/>
          <a:ln w="1047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749384">
            <a:off x="2752782" y="1457044"/>
            <a:ext cx="355970" cy="392866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85BDF-9401-64CE-75DD-8609336F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309" y="421944"/>
            <a:ext cx="6012873" cy="881784"/>
          </a:xfrm>
        </p:spPr>
        <p:txBody>
          <a:bodyPr/>
          <a:lstStyle/>
          <a:p>
            <a:pPr algn="ctr"/>
            <a:r>
              <a:rPr lang="en-US" dirty="0"/>
              <a:t>Acts 12:1-2 [PJT]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BBF179-E279-FC44-7BDD-8974474F1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7309" y="1465037"/>
            <a:ext cx="6012873" cy="41250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1) Around that opportune moment [or season], Herod the King [Agrippa I] thrust [literally threw] his hands upon some from the church to accomplish evil [against them], 2) killing James the brother of John with a sword.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48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87EB-E9CC-6544-4D52-72A450B6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James? We understand Peter!</a:t>
            </a:r>
          </a:p>
        </p:txBody>
      </p:sp>
      <p:pic>
        <p:nvPicPr>
          <p:cNvPr id="8" name="Content Placeholder 7" descr="A painting of a person kneeling down&#10;&#10;Description automatically generated">
            <a:extLst>
              <a:ext uri="{FF2B5EF4-FFF2-40B4-BE49-F238E27FC236}">
                <a16:creationId xmlns:a16="http://schemas.microsoft.com/office/drawing/2014/main" id="{A1BEC881-853B-BE8A-D88A-7D54693D1E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02" y="1825625"/>
            <a:ext cx="5034396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368C4-8259-C28F-38D8-469BFB060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Jesus answered, “You will drink the cup I drink and be baptized with the baptism I am baptized with…”</a:t>
            </a:r>
            <a:br>
              <a:rPr lang="en-US" dirty="0"/>
            </a:br>
            <a:r>
              <a:rPr lang="en-US" dirty="0"/>
              <a:t>Mark 10:39b [NIV]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James = 1</a:t>
            </a:r>
            <a:r>
              <a:rPr lang="en-US" baseline="30000" dirty="0"/>
              <a:t>st</a:t>
            </a:r>
            <a:r>
              <a:rPr lang="en-US" dirty="0"/>
              <a:t> recorded martyr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Papias of </a:t>
            </a:r>
            <a:r>
              <a:rPr lang="en-US" dirty="0" err="1"/>
              <a:t>Hieropolis</a:t>
            </a:r>
            <a:r>
              <a:rPr lang="en-US" dirty="0"/>
              <a:t> wrong</a:t>
            </a:r>
            <a:br>
              <a:rPr lang="en-US" dirty="0"/>
            </a:br>
            <a:r>
              <a:rPr lang="en-US" dirty="0"/>
              <a:t>see John 21:22</a:t>
            </a:r>
          </a:p>
        </p:txBody>
      </p:sp>
    </p:spTree>
    <p:extLst>
      <p:ext uri="{BB962C8B-B14F-4D97-AF65-F5344CB8AC3E}">
        <p14:creationId xmlns:p14="http://schemas.microsoft.com/office/powerpoint/2010/main" val="33957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3C1184-9A00-71B2-7CE7-ABF35A14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So, seeing it was well-received by the Jews, he added on to seize Peter, but it was the days of unleavened bread.</a:t>
            </a:r>
            <a:r>
              <a:rPr lang="en-US" sz="3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[PJT]</a:t>
            </a:r>
            <a:endParaRPr lang="en-US" sz="3200" dirty="0"/>
          </a:p>
        </p:txBody>
      </p:sp>
      <p:pic>
        <p:nvPicPr>
          <p:cNvPr id="8" name="Content Placeholder 7" descr="A group of people in clothing walking up stairs&#10;&#10;Description automatically generated">
            <a:extLst>
              <a:ext uri="{FF2B5EF4-FFF2-40B4-BE49-F238E27FC236}">
                <a16:creationId xmlns:a16="http://schemas.microsoft.com/office/drawing/2014/main" id="{41747004-E3C4-3E56-A2F8-840991641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22" y="1685766"/>
            <a:ext cx="7239784" cy="4828031"/>
          </a:xfrm>
        </p:spPr>
      </p:pic>
    </p:spTree>
    <p:extLst>
      <p:ext uri="{BB962C8B-B14F-4D97-AF65-F5344CB8AC3E}">
        <p14:creationId xmlns:p14="http://schemas.microsoft.com/office/powerpoint/2010/main" val="162002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E6B43-D85C-65B9-336D-D2A81FC17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9477"/>
          </a:xfrm>
        </p:spPr>
        <p:txBody>
          <a:bodyPr>
            <a:noAutofit/>
          </a:bodyPr>
          <a:lstStyle/>
          <a:p>
            <a:r>
              <a:rPr lang="en-US" sz="2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So, when he had seized him, he placed him in prison, handed over to a guard of 16 soldiers [four groups of four] guarding him in prison, thinking that after the Passover, he would bring him out to the people.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2800" dirty="0"/>
          </a:p>
        </p:txBody>
      </p:sp>
      <p:pic>
        <p:nvPicPr>
          <p:cNvPr id="8" name="Content Placeholder 7" descr="A painting of a group of people in a room&#10;&#10;Description automatically generated">
            <a:extLst>
              <a:ext uri="{FF2B5EF4-FFF2-40B4-BE49-F238E27FC236}">
                <a16:creationId xmlns:a16="http://schemas.microsoft.com/office/drawing/2014/main" id="{5D1FDA6E-8B3D-A9BA-094E-21901281B0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31" y="2046083"/>
            <a:ext cx="4351338" cy="4351338"/>
          </a:xfrm>
        </p:spPr>
      </p:pic>
      <p:pic>
        <p:nvPicPr>
          <p:cNvPr id="10" name="Content Placeholder 9" descr="A person chained to a horse&#10;&#10;Description automatically generated">
            <a:extLst>
              <a:ext uri="{FF2B5EF4-FFF2-40B4-BE49-F238E27FC236}">
                <a16:creationId xmlns:a16="http://schemas.microsoft.com/office/drawing/2014/main" id="{C4BD7278-5B76-55E2-8012-FE25312DEE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6083"/>
            <a:ext cx="5020774" cy="4351338"/>
          </a:xfrm>
        </p:spPr>
      </p:pic>
    </p:spTree>
    <p:extLst>
      <p:ext uri="{BB962C8B-B14F-4D97-AF65-F5344CB8AC3E}">
        <p14:creationId xmlns:p14="http://schemas.microsoft.com/office/powerpoint/2010/main" val="39496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E61F-BE94-66B1-1553-1E87FBC6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Therefore, Peter was closely guarded in prison, BUT extended prayer was being made to God concerning him by the church.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2800" dirty="0"/>
          </a:p>
        </p:txBody>
      </p:sp>
      <p:pic>
        <p:nvPicPr>
          <p:cNvPr id="6" name="Content Placeholder 5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26E56E90-3B0A-020B-CDB0-081D594F4E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77" y="2544024"/>
            <a:ext cx="3801533" cy="2568603"/>
          </a:xfrm>
        </p:spPr>
      </p:pic>
      <p:pic>
        <p:nvPicPr>
          <p:cNvPr id="8" name="Content Placeholder 7" descr="A painting of people in a circle&#10;&#10;Description automatically generated">
            <a:extLst>
              <a:ext uri="{FF2B5EF4-FFF2-40B4-BE49-F238E27FC236}">
                <a16:creationId xmlns:a16="http://schemas.microsoft.com/office/drawing/2014/main" id="{8B603716-2A8E-9BEC-51D1-009FC405A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46" y="2259993"/>
            <a:ext cx="5181600" cy="3138569"/>
          </a:xfrm>
        </p:spPr>
      </p:pic>
    </p:spTree>
    <p:extLst>
      <p:ext uri="{BB962C8B-B14F-4D97-AF65-F5344CB8AC3E}">
        <p14:creationId xmlns:p14="http://schemas.microsoft.com/office/powerpoint/2010/main" val="311155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24A16-C4FE-BB0A-ED08-5A014273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Answer to Prayer: Acts 12:6-8 [PJT]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493337-5981-FF11-0F85-A17E3C129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6) On the night before Herod was bringing Peter out [for trial], Peter was constricted by two chains and sleeping [while] guards kept watch over the prison.</a:t>
            </a:r>
          </a:p>
          <a:p>
            <a:pPr marL="0" indent="0">
              <a:buNone/>
            </a:pPr>
            <a:r>
              <a:rPr lang="en-US" sz="2800" dirty="0"/>
              <a:t>7) So, check it out, the Angel of the Lord stood by him and a light shined in the room. He hit Peter on the side and awakened him saying, “Get up in a hurry.” The chains fell off his hands.</a:t>
            </a:r>
          </a:p>
          <a:p>
            <a:pPr marL="0" indent="0">
              <a:buNone/>
            </a:pPr>
            <a:r>
              <a:rPr lang="en-US" sz="2800" dirty="0"/>
              <a:t>8) Then, the angel said to him, “Tie [your robe] and put on your sandals. Then, he did it, and [the angel] said to him, “Wrap your garments around yourself and follow me.” </a:t>
            </a:r>
          </a:p>
        </p:txBody>
      </p:sp>
    </p:spTree>
    <p:extLst>
      <p:ext uri="{BB962C8B-B14F-4D97-AF65-F5344CB8AC3E}">
        <p14:creationId xmlns:p14="http://schemas.microsoft.com/office/powerpoint/2010/main" val="3213675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9D72844-C0C9-446A-A9DA-E6D61384E825}" vid="{41FB9AEF-89A4-48F6-9066-7AA89600E2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chain</Template>
  <TotalTime>2570</TotalTime>
  <Words>811</Words>
  <Application>Microsoft Office PowerPoint</Application>
  <PresentationFormat>Widescreen</PresentationFormat>
  <Paragraphs>58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Preparing to Teach Acts 12-13</vt:lpstr>
      <vt:lpstr>Persecution Precedes Progress</vt:lpstr>
      <vt:lpstr>Which Herod is Which?</vt:lpstr>
      <vt:lpstr>Acts 12:1-2 [PJT]</vt:lpstr>
      <vt:lpstr>Why James? We understand Peter!</vt:lpstr>
      <vt:lpstr>3) So, seeing it was well-received by the Jews, he added on to seize Peter, but it was the days of unleavened bread. [PJT]</vt:lpstr>
      <vt:lpstr>4) So, when he had seized him, he placed him in prison, handed over to a guard of 16 soldiers [four groups of four] guarding him in prison, thinking that after the Passover, he would bring him out to the people. [PJT]</vt:lpstr>
      <vt:lpstr>5) Therefore, Peter was closely guarded in prison, BUT extended prayer was being made to God concerning him by the church. [PJT]</vt:lpstr>
      <vt:lpstr>Answer to Prayer: Acts 12:6-8 [PJT]</vt:lpstr>
      <vt:lpstr>Details Worth Remembering!</vt:lpstr>
      <vt:lpstr>Sadly Typical!</vt:lpstr>
      <vt:lpstr>International Crisis (vv. 19b-23)</vt:lpstr>
      <vt:lpstr>Segue to the Next Expansion</vt:lpstr>
      <vt:lpstr>PowerPoint Presentation</vt:lpstr>
      <vt:lpstr>PowerPoint Presentation</vt:lpstr>
      <vt:lpstr>Opening Wider to the Gentiles</vt:lpstr>
      <vt:lpstr>Important Concept = Satan’s Fall</vt:lpstr>
      <vt:lpstr>From Cyprus to Turkiye (Perga, Pamphilia)</vt:lpstr>
      <vt:lpstr>Paul’s Sermon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to Teach Acts 12-13</dc:title>
  <dc:creator>Johnny Wilson</dc:creator>
  <cp:lastModifiedBy>Johnny Wilson</cp:lastModifiedBy>
  <cp:revision>17</cp:revision>
  <dcterms:created xsi:type="dcterms:W3CDTF">2024-01-03T00:10:00Z</dcterms:created>
  <dcterms:modified xsi:type="dcterms:W3CDTF">2024-01-04T19:00:09Z</dcterms:modified>
</cp:coreProperties>
</file>