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3" r:id="rId7"/>
    <p:sldId id="261" r:id="rId8"/>
    <p:sldId id="262" r:id="rId9"/>
    <p:sldId id="340" r:id="rId10"/>
    <p:sldId id="339" r:id="rId11"/>
    <p:sldId id="341" r:id="rId12"/>
    <p:sldId id="342" r:id="rId13"/>
    <p:sldId id="343" r:id="rId14"/>
    <p:sldId id="344" r:id="rId15"/>
    <p:sldId id="268" r:id="rId16"/>
    <p:sldId id="347" r:id="rId17"/>
    <p:sldId id="345" r:id="rId18"/>
    <p:sldId id="348" r:id="rId19"/>
    <p:sldId id="34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2" d="100"/>
          <a:sy n="102" d="100"/>
        </p:scale>
        <p:origin x="12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500EDE-D2C9-4F39-AA69-8B2F92AE0F5C}" type="doc">
      <dgm:prSet loTypeId="urn:microsoft.com/office/officeart/2005/8/layout/matrix3" loCatId="matrix" qsTypeId="urn:microsoft.com/office/officeart/2005/8/quickstyle/simple2" qsCatId="simple" csTypeId="urn:microsoft.com/office/officeart/2005/8/colors/accent2_2" csCatId="accent2"/>
      <dgm:spPr/>
      <dgm:t>
        <a:bodyPr/>
        <a:lstStyle/>
        <a:p>
          <a:endParaRPr lang="en-US"/>
        </a:p>
      </dgm:t>
    </dgm:pt>
    <dgm:pt modelId="{5FCF43AC-578F-4C45-BC55-DAE8A3B813D0}">
      <dgm:prSet/>
      <dgm:spPr/>
      <dgm:t>
        <a:bodyPr/>
        <a:lstStyle/>
        <a:p>
          <a:r>
            <a:rPr lang="en-US" b="1"/>
            <a:t>Acts 18:9-10</a:t>
          </a:r>
          <a:endParaRPr lang="en-US"/>
        </a:p>
      </dgm:t>
    </dgm:pt>
    <dgm:pt modelId="{F238A803-BF54-4A40-9496-BB39DADCEC30}" type="parTrans" cxnId="{5D729582-3DCC-488B-8F21-954D8CA61906}">
      <dgm:prSet/>
      <dgm:spPr/>
      <dgm:t>
        <a:bodyPr/>
        <a:lstStyle/>
        <a:p>
          <a:endParaRPr lang="en-US"/>
        </a:p>
      </dgm:t>
    </dgm:pt>
    <dgm:pt modelId="{21A54973-8B7C-4F1D-BABD-44DBFF36DC5A}" type="sibTrans" cxnId="{5D729582-3DCC-488B-8F21-954D8CA61906}">
      <dgm:prSet/>
      <dgm:spPr/>
      <dgm:t>
        <a:bodyPr/>
        <a:lstStyle/>
        <a:p>
          <a:endParaRPr lang="en-US"/>
        </a:p>
      </dgm:t>
    </dgm:pt>
    <dgm:pt modelId="{DD0174A9-4A9D-4077-B9B0-2D8964FE7813}">
      <dgm:prSet/>
      <dgm:spPr/>
      <dgm:t>
        <a:bodyPr/>
        <a:lstStyle/>
        <a:p>
          <a:r>
            <a:rPr lang="en-US" b="1"/>
            <a:t>Acts 22:17-21</a:t>
          </a:r>
          <a:endParaRPr lang="en-US"/>
        </a:p>
      </dgm:t>
    </dgm:pt>
    <dgm:pt modelId="{1CD23211-A5A7-4521-A6A3-E5EEF93C668B}" type="parTrans" cxnId="{8F2DD29F-D2EC-42C9-93D0-0E16DD0DE63B}">
      <dgm:prSet/>
      <dgm:spPr/>
      <dgm:t>
        <a:bodyPr/>
        <a:lstStyle/>
        <a:p>
          <a:endParaRPr lang="en-US"/>
        </a:p>
      </dgm:t>
    </dgm:pt>
    <dgm:pt modelId="{C8B48D01-D752-473C-939B-4524D1156C2C}" type="sibTrans" cxnId="{8F2DD29F-D2EC-42C9-93D0-0E16DD0DE63B}">
      <dgm:prSet/>
      <dgm:spPr/>
      <dgm:t>
        <a:bodyPr/>
        <a:lstStyle/>
        <a:p>
          <a:endParaRPr lang="en-US"/>
        </a:p>
      </dgm:t>
    </dgm:pt>
    <dgm:pt modelId="{5D449420-9241-4E1A-9E2E-00B542DC2493}">
      <dgm:prSet/>
      <dgm:spPr/>
      <dgm:t>
        <a:bodyPr/>
        <a:lstStyle/>
        <a:p>
          <a:r>
            <a:rPr lang="en-US" b="1"/>
            <a:t>Acts 23:11</a:t>
          </a:r>
          <a:endParaRPr lang="en-US"/>
        </a:p>
      </dgm:t>
    </dgm:pt>
    <dgm:pt modelId="{B31DB86E-07A4-42A0-8240-08F791E38FB3}" type="parTrans" cxnId="{4006F880-C861-4DB7-B863-8E06DF003F8E}">
      <dgm:prSet/>
      <dgm:spPr/>
      <dgm:t>
        <a:bodyPr/>
        <a:lstStyle/>
        <a:p>
          <a:endParaRPr lang="en-US"/>
        </a:p>
      </dgm:t>
    </dgm:pt>
    <dgm:pt modelId="{8B90C2E1-760C-49BC-9058-2293D263F59C}" type="sibTrans" cxnId="{4006F880-C861-4DB7-B863-8E06DF003F8E}">
      <dgm:prSet/>
      <dgm:spPr/>
      <dgm:t>
        <a:bodyPr/>
        <a:lstStyle/>
        <a:p>
          <a:endParaRPr lang="en-US"/>
        </a:p>
      </dgm:t>
    </dgm:pt>
    <dgm:pt modelId="{32CE2FDB-FD60-464F-8D9E-6E83CEDFB487}">
      <dgm:prSet/>
      <dgm:spPr/>
      <dgm:t>
        <a:bodyPr/>
        <a:lstStyle/>
        <a:p>
          <a:r>
            <a:rPr lang="en-US" b="1" dirty="0"/>
            <a:t>Acts 27:21-26</a:t>
          </a:r>
          <a:endParaRPr lang="en-US" dirty="0"/>
        </a:p>
      </dgm:t>
    </dgm:pt>
    <dgm:pt modelId="{C52541ED-F450-439A-8D74-62C5DB291556}" type="parTrans" cxnId="{645D302D-0C3D-4880-8F8E-3723B6BCF2E1}">
      <dgm:prSet/>
      <dgm:spPr/>
      <dgm:t>
        <a:bodyPr/>
        <a:lstStyle/>
        <a:p>
          <a:endParaRPr lang="en-US"/>
        </a:p>
      </dgm:t>
    </dgm:pt>
    <dgm:pt modelId="{60D24862-D9B8-4097-A607-A3BF76F3D2D4}" type="sibTrans" cxnId="{645D302D-0C3D-4880-8F8E-3723B6BCF2E1}">
      <dgm:prSet/>
      <dgm:spPr/>
      <dgm:t>
        <a:bodyPr/>
        <a:lstStyle/>
        <a:p>
          <a:endParaRPr lang="en-US"/>
        </a:p>
      </dgm:t>
    </dgm:pt>
    <dgm:pt modelId="{88695AF7-D37A-4426-8A5A-A12FD2AF185F}" type="pres">
      <dgm:prSet presAssocID="{A7500EDE-D2C9-4F39-AA69-8B2F92AE0F5C}" presName="matrix" presStyleCnt="0">
        <dgm:presLayoutVars>
          <dgm:chMax val="1"/>
          <dgm:dir/>
          <dgm:resizeHandles val="exact"/>
        </dgm:presLayoutVars>
      </dgm:prSet>
      <dgm:spPr/>
    </dgm:pt>
    <dgm:pt modelId="{EE11A087-CC7D-4C0D-A634-041BA799189E}" type="pres">
      <dgm:prSet presAssocID="{A7500EDE-D2C9-4F39-AA69-8B2F92AE0F5C}" presName="diamond" presStyleLbl="bgShp" presStyleIdx="0" presStyleCnt="1"/>
      <dgm:spPr/>
    </dgm:pt>
    <dgm:pt modelId="{8E86FF66-1888-41CF-B47D-F7B84A3A3761}" type="pres">
      <dgm:prSet presAssocID="{A7500EDE-D2C9-4F39-AA69-8B2F92AE0F5C}" presName="quad1" presStyleLbl="node1" presStyleIdx="0" presStyleCnt="4">
        <dgm:presLayoutVars>
          <dgm:chMax val="0"/>
          <dgm:chPref val="0"/>
          <dgm:bulletEnabled val="1"/>
        </dgm:presLayoutVars>
      </dgm:prSet>
      <dgm:spPr/>
    </dgm:pt>
    <dgm:pt modelId="{C82EB750-CEB1-49AA-8EEF-229BA2169D83}" type="pres">
      <dgm:prSet presAssocID="{A7500EDE-D2C9-4F39-AA69-8B2F92AE0F5C}" presName="quad2" presStyleLbl="node1" presStyleIdx="1" presStyleCnt="4">
        <dgm:presLayoutVars>
          <dgm:chMax val="0"/>
          <dgm:chPref val="0"/>
          <dgm:bulletEnabled val="1"/>
        </dgm:presLayoutVars>
      </dgm:prSet>
      <dgm:spPr/>
    </dgm:pt>
    <dgm:pt modelId="{CD40D6DD-71A8-44BF-B311-D4A90F1D0BC0}" type="pres">
      <dgm:prSet presAssocID="{A7500EDE-D2C9-4F39-AA69-8B2F92AE0F5C}" presName="quad3" presStyleLbl="node1" presStyleIdx="2" presStyleCnt="4">
        <dgm:presLayoutVars>
          <dgm:chMax val="0"/>
          <dgm:chPref val="0"/>
          <dgm:bulletEnabled val="1"/>
        </dgm:presLayoutVars>
      </dgm:prSet>
      <dgm:spPr/>
    </dgm:pt>
    <dgm:pt modelId="{85A764BB-2E4B-4736-BF06-A0575E095795}" type="pres">
      <dgm:prSet presAssocID="{A7500EDE-D2C9-4F39-AA69-8B2F92AE0F5C}" presName="quad4" presStyleLbl="node1" presStyleIdx="3" presStyleCnt="4">
        <dgm:presLayoutVars>
          <dgm:chMax val="0"/>
          <dgm:chPref val="0"/>
          <dgm:bulletEnabled val="1"/>
        </dgm:presLayoutVars>
      </dgm:prSet>
      <dgm:spPr/>
    </dgm:pt>
  </dgm:ptLst>
  <dgm:cxnLst>
    <dgm:cxn modelId="{645D302D-0C3D-4880-8F8E-3723B6BCF2E1}" srcId="{A7500EDE-D2C9-4F39-AA69-8B2F92AE0F5C}" destId="{32CE2FDB-FD60-464F-8D9E-6E83CEDFB487}" srcOrd="3" destOrd="0" parTransId="{C52541ED-F450-439A-8D74-62C5DB291556}" sibTransId="{60D24862-D9B8-4097-A607-A3BF76F3D2D4}"/>
    <dgm:cxn modelId="{4006F880-C861-4DB7-B863-8E06DF003F8E}" srcId="{A7500EDE-D2C9-4F39-AA69-8B2F92AE0F5C}" destId="{5D449420-9241-4E1A-9E2E-00B542DC2493}" srcOrd="2" destOrd="0" parTransId="{B31DB86E-07A4-42A0-8240-08F791E38FB3}" sibTransId="{8B90C2E1-760C-49BC-9058-2293D263F59C}"/>
    <dgm:cxn modelId="{5D729582-3DCC-488B-8F21-954D8CA61906}" srcId="{A7500EDE-D2C9-4F39-AA69-8B2F92AE0F5C}" destId="{5FCF43AC-578F-4C45-BC55-DAE8A3B813D0}" srcOrd="0" destOrd="0" parTransId="{F238A803-BF54-4A40-9496-BB39DADCEC30}" sibTransId="{21A54973-8B7C-4F1D-BABD-44DBFF36DC5A}"/>
    <dgm:cxn modelId="{F7826D86-6F59-47EC-90C1-EDD353C391A4}" type="presOf" srcId="{DD0174A9-4A9D-4077-B9B0-2D8964FE7813}" destId="{C82EB750-CEB1-49AA-8EEF-229BA2169D83}" srcOrd="0" destOrd="0" presId="urn:microsoft.com/office/officeart/2005/8/layout/matrix3"/>
    <dgm:cxn modelId="{C7272289-A67B-4CFD-9850-7BA6FE81C71A}" type="presOf" srcId="{A7500EDE-D2C9-4F39-AA69-8B2F92AE0F5C}" destId="{88695AF7-D37A-4426-8A5A-A12FD2AF185F}" srcOrd="0" destOrd="0" presId="urn:microsoft.com/office/officeart/2005/8/layout/matrix3"/>
    <dgm:cxn modelId="{80D5EC98-6B3F-489B-8273-9C13F4AE060A}" type="presOf" srcId="{5FCF43AC-578F-4C45-BC55-DAE8A3B813D0}" destId="{8E86FF66-1888-41CF-B47D-F7B84A3A3761}" srcOrd="0" destOrd="0" presId="urn:microsoft.com/office/officeart/2005/8/layout/matrix3"/>
    <dgm:cxn modelId="{8F2DD29F-D2EC-42C9-93D0-0E16DD0DE63B}" srcId="{A7500EDE-D2C9-4F39-AA69-8B2F92AE0F5C}" destId="{DD0174A9-4A9D-4077-B9B0-2D8964FE7813}" srcOrd="1" destOrd="0" parTransId="{1CD23211-A5A7-4521-A6A3-E5EEF93C668B}" sibTransId="{C8B48D01-D752-473C-939B-4524D1156C2C}"/>
    <dgm:cxn modelId="{43C626B3-654A-43D1-B7A4-33BEC084A9F4}" type="presOf" srcId="{32CE2FDB-FD60-464F-8D9E-6E83CEDFB487}" destId="{85A764BB-2E4B-4736-BF06-A0575E095795}" srcOrd="0" destOrd="0" presId="urn:microsoft.com/office/officeart/2005/8/layout/matrix3"/>
    <dgm:cxn modelId="{9552B7D0-3B7B-4E76-B509-6F3F5E6368A5}" type="presOf" srcId="{5D449420-9241-4E1A-9E2E-00B542DC2493}" destId="{CD40D6DD-71A8-44BF-B311-D4A90F1D0BC0}" srcOrd="0" destOrd="0" presId="urn:microsoft.com/office/officeart/2005/8/layout/matrix3"/>
    <dgm:cxn modelId="{475AD281-1F91-4630-8500-0235C8B456F0}" type="presParOf" srcId="{88695AF7-D37A-4426-8A5A-A12FD2AF185F}" destId="{EE11A087-CC7D-4C0D-A634-041BA799189E}" srcOrd="0" destOrd="0" presId="urn:microsoft.com/office/officeart/2005/8/layout/matrix3"/>
    <dgm:cxn modelId="{FA565791-F661-4A7A-8C3D-A83FA869A8AD}" type="presParOf" srcId="{88695AF7-D37A-4426-8A5A-A12FD2AF185F}" destId="{8E86FF66-1888-41CF-B47D-F7B84A3A3761}" srcOrd="1" destOrd="0" presId="urn:microsoft.com/office/officeart/2005/8/layout/matrix3"/>
    <dgm:cxn modelId="{E34F9AA6-8806-4349-A692-465F1732EF7C}" type="presParOf" srcId="{88695AF7-D37A-4426-8A5A-A12FD2AF185F}" destId="{C82EB750-CEB1-49AA-8EEF-229BA2169D83}" srcOrd="2" destOrd="0" presId="urn:microsoft.com/office/officeart/2005/8/layout/matrix3"/>
    <dgm:cxn modelId="{305E769C-AE5B-4D99-857F-58AED7B86D54}" type="presParOf" srcId="{88695AF7-D37A-4426-8A5A-A12FD2AF185F}" destId="{CD40D6DD-71A8-44BF-B311-D4A90F1D0BC0}" srcOrd="3" destOrd="0" presId="urn:microsoft.com/office/officeart/2005/8/layout/matrix3"/>
    <dgm:cxn modelId="{7C62D955-9D38-4F47-9DD6-A2303593E6CA}" type="presParOf" srcId="{88695AF7-D37A-4426-8A5A-A12FD2AF185F}" destId="{85A764BB-2E4B-4736-BF06-A0575E09579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1A087-CC7D-4C0D-A634-041BA799189E}">
      <dsp:nvSpPr>
        <dsp:cNvPr id="0" name=""/>
        <dsp:cNvSpPr/>
      </dsp:nvSpPr>
      <dsp:spPr>
        <a:xfrm>
          <a:off x="415130" y="0"/>
          <a:ext cx="4351338" cy="4351338"/>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86FF66-1888-41CF-B47D-F7B84A3A3761}">
      <dsp:nvSpPr>
        <dsp:cNvPr id="0" name=""/>
        <dsp:cNvSpPr/>
      </dsp:nvSpPr>
      <dsp:spPr>
        <a:xfrm>
          <a:off x="828508" y="413377"/>
          <a:ext cx="1697021" cy="169702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a:t>Acts 18:9-10</a:t>
          </a:r>
          <a:endParaRPr lang="en-US" sz="3000" kern="1200"/>
        </a:p>
      </dsp:txBody>
      <dsp:txXfrm>
        <a:off x="911350" y="496219"/>
        <a:ext cx="1531337" cy="1531337"/>
      </dsp:txXfrm>
    </dsp:sp>
    <dsp:sp modelId="{C82EB750-CEB1-49AA-8EEF-229BA2169D83}">
      <dsp:nvSpPr>
        <dsp:cNvPr id="0" name=""/>
        <dsp:cNvSpPr/>
      </dsp:nvSpPr>
      <dsp:spPr>
        <a:xfrm>
          <a:off x="2656070" y="413377"/>
          <a:ext cx="1697021" cy="169702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a:t>Acts 22:17-21</a:t>
          </a:r>
          <a:endParaRPr lang="en-US" sz="3000" kern="1200"/>
        </a:p>
      </dsp:txBody>
      <dsp:txXfrm>
        <a:off x="2738912" y="496219"/>
        <a:ext cx="1531337" cy="1531337"/>
      </dsp:txXfrm>
    </dsp:sp>
    <dsp:sp modelId="{CD40D6DD-71A8-44BF-B311-D4A90F1D0BC0}">
      <dsp:nvSpPr>
        <dsp:cNvPr id="0" name=""/>
        <dsp:cNvSpPr/>
      </dsp:nvSpPr>
      <dsp:spPr>
        <a:xfrm>
          <a:off x="828508" y="2240939"/>
          <a:ext cx="1697021" cy="169702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a:t>Acts 23:11</a:t>
          </a:r>
          <a:endParaRPr lang="en-US" sz="3000" kern="1200"/>
        </a:p>
      </dsp:txBody>
      <dsp:txXfrm>
        <a:off x="911350" y="2323781"/>
        <a:ext cx="1531337" cy="1531337"/>
      </dsp:txXfrm>
    </dsp:sp>
    <dsp:sp modelId="{85A764BB-2E4B-4736-BF06-A0575E095795}">
      <dsp:nvSpPr>
        <dsp:cNvPr id="0" name=""/>
        <dsp:cNvSpPr/>
      </dsp:nvSpPr>
      <dsp:spPr>
        <a:xfrm>
          <a:off x="2656070" y="2240939"/>
          <a:ext cx="1697021" cy="169702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t>Acts 27:21-26</a:t>
          </a:r>
          <a:endParaRPr lang="en-US" sz="3000" kern="1200" dirty="0"/>
        </a:p>
      </dsp:txBody>
      <dsp:txXfrm>
        <a:off x="2738912" y="2323781"/>
        <a:ext cx="1531337" cy="1531337"/>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C0DAC-8273-2DD7-6689-2ABB172DAA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1CDCDA-3394-8145-F897-9331B4F3EC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05141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EBD7-E429-F142-8D07-D311A0BFBC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5FFEB9-2667-EB11-43A7-A1E5FEECF8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94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D8C55E-65CE-C083-53C2-959017DDFB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2BDD54-FC88-CCDB-75D5-95739162D1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3523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651F-211E-05A6-590B-242AA08C11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97CEA4-C52C-2204-5E7F-D7B0636663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13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437FC-C823-0BF5-181B-BE89842149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90D292-0FE3-090B-895F-E10764F0F7A7}"/>
              </a:ext>
            </a:extLst>
          </p:cNvPr>
          <p:cNvSpPr>
            <a:spLocks noGrp="1"/>
          </p:cNvSpPr>
          <p:nvPr>
            <p:ph type="body" idx="1"/>
          </p:nvPr>
        </p:nvSpPr>
        <p:spPr>
          <a:xfrm>
            <a:off x="831850" y="4589463"/>
            <a:ext cx="10515600" cy="1500187"/>
          </a:xfrm>
        </p:spPr>
        <p:txBody>
          <a:bodyPr/>
          <a:lstStyle>
            <a:lvl1pPr marL="0" indent="0">
              <a:buNone/>
              <a:defRPr sz="2400">
                <a:solidFill>
                  <a:schemeClr val="accent4">
                    <a:lumMod val="60000"/>
                    <a:lumOff val="4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26920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F0D60-982E-C76D-D9F6-2BF7C05DCE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44A723-C8C6-E4F8-22AE-2DC66C889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70B2AF-B0C0-CD6D-558D-540F27EBCB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46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CFC19-9440-D244-3F30-3C3A7BF2A4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62D5A5-2307-E54A-11E4-8B00B89B92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8B267B-E920-3E08-0C1A-3461564141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CFA545-ECC2-270D-CA98-F3A16ABC94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E07DC7-064F-CEFA-C8B3-C5FE9AE42D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924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8174-9B1B-81AE-69CF-A48844B07E8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14736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330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0E5F-3C35-86C9-0041-53C86A1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61F847-24BD-0F9C-4EA4-48A03D4991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9842D7-7A35-713A-75F6-9BACE5FA0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02684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1929D-34D3-3779-7425-E286B6F4D7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4D8DF9-B5F1-1AB5-3FC3-D807BB06D7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0399949-5B6B-530E-D1A1-48266CDACC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76168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ad through a mountain&#10;&#10;Description automatically generated">
            <a:extLst>
              <a:ext uri="{FF2B5EF4-FFF2-40B4-BE49-F238E27FC236}">
                <a16:creationId xmlns:a16="http://schemas.microsoft.com/office/drawing/2014/main" id="{74BC2159-ADD0-5A5B-14E9-1E598812C68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717" y="-857491"/>
            <a:ext cx="12326470" cy="12453024"/>
          </a:xfrm>
          <a:prstGeom prst="rect">
            <a:avLst/>
          </a:prstGeom>
          <a:solidFill>
            <a:srgbClr val="0070C0"/>
          </a:solidFill>
        </p:spPr>
      </p:pic>
      <p:sp>
        <p:nvSpPr>
          <p:cNvPr id="2" name="Title Placeholder 1">
            <a:extLst>
              <a:ext uri="{FF2B5EF4-FFF2-40B4-BE49-F238E27FC236}">
                <a16:creationId xmlns:a16="http://schemas.microsoft.com/office/drawing/2014/main" id="{2880619F-FE74-EBB6-6E6C-741CD9646FD7}"/>
              </a:ext>
            </a:extLst>
          </p:cNvPr>
          <p:cNvSpPr>
            <a:spLocks noGrp="1"/>
          </p:cNvSpPr>
          <p:nvPr>
            <p:ph type="title"/>
          </p:nvPr>
        </p:nvSpPr>
        <p:spPr>
          <a:xfrm>
            <a:off x="838200" y="365125"/>
            <a:ext cx="10515600" cy="1325563"/>
          </a:xfrm>
          <a:prstGeom prst="rect">
            <a:avLst/>
          </a:prstGeom>
          <a:solidFill>
            <a:schemeClr val="accent1">
              <a:lumMod val="50000"/>
              <a:alpha val="82000"/>
            </a:schemeClr>
          </a:solidFill>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135A85-6A8A-BF8E-27D8-2DE77A9AC589}"/>
              </a:ext>
            </a:extLst>
          </p:cNvPr>
          <p:cNvSpPr>
            <a:spLocks noGrp="1"/>
          </p:cNvSpPr>
          <p:nvPr>
            <p:ph type="body" idx="1"/>
          </p:nvPr>
        </p:nvSpPr>
        <p:spPr>
          <a:xfrm>
            <a:off x="838200" y="1825625"/>
            <a:ext cx="10515600" cy="4351338"/>
          </a:xfrm>
          <a:prstGeom prst="rect">
            <a:avLst/>
          </a:prstGeom>
          <a:solidFill>
            <a:schemeClr val="accent1">
              <a:lumMod val="50000"/>
              <a:alpha val="84000"/>
            </a:schemeClr>
          </a:solid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030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jp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799D-EF33-5876-040B-5F0E96DFCD9B}"/>
              </a:ext>
            </a:extLst>
          </p:cNvPr>
          <p:cNvSpPr>
            <a:spLocks noGrp="1"/>
          </p:cNvSpPr>
          <p:nvPr>
            <p:ph type="ctrTitle"/>
          </p:nvPr>
        </p:nvSpPr>
        <p:spPr/>
        <p:txBody>
          <a:bodyPr/>
          <a:lstStyle/>
          <a:p>
            <a:r>
              <a:rPr lang="en-US" dirty="0"/>
              <a:t>Preparing to Teach</a:t>
            </a:r>
            <a:br>
              <a:rPr lang="en-US" dirty="0"/>
            </a:br>
            <a:r>
              <a:rPr lang="en-US" dirty="0"/>
              <a:t>Acts 16 with Transition</a:t>
            </a:r>
          </a:p>
        </p:txBody>
      </p:sp>
      <p:sp>
        <p:nvSpPr>
          <p:cNvPr id="3" name="Subtitle 2">
            <a:extLst>
              <a:ext uri="{FF2B5EF4-FFF2-40B4-BE49-F238E27FC236}">
                <a16:creationId xmlns:a16="http://schemas.microsoft.com/office/drawing/2014/main" id="{9BEB76A7-995A-EA39-DD97-FAE2B3F0CC1C}"/>
              </a:ext>
            </a:extLst>
          </p:cNvPr>
          <p:cNvSpPr>
            <a:spLocks noGrp="1"/>
          </p:cNvSpPr>
          <p:nvPr>
            <p:ph type="subTitle" idx="1"/>
          </p:nvPr>
        </p:nvSpPr>
        <p:spPr/>
        <p:txBody>
          <a:bodyPr/>
          <a:lstStyle/>
          <a:p>
            <a:r>
              <a:rPr lang="en-US" dirty="0"/>
              <a:t>Grace Chinese Christian Church</a:t>
            </a:r>
            <a:br>
              <a:rPr lang="en-US" dirty="0"/>
            </a:br>
            <a:r>
              <a:rPr lang="en-US" dirty="0"/>
              <a:t>Skokie, IL</a:t>
            </a:r>
            <a:br>
              <a:rPr lang="en-US" dirty="0"/>
            </a:br>
            <a:r>
              <a:rPr lang="en-US" dirty="0"/>
              <a:t>Dr. Johnny L. Wilson</a:t>
            </a:r>
          </a:p>
        </p:txBody>
      </p:sp>
    </p:spTree>
    <p:extLst>
      <p:ext uri="{BB962C8B-B14F-4D97-AF65-F5344CB8AC3E}">
        <p14:creationId xmlns:p14="http://schemas.microsoft.com/office/powerpoint/2010/main" val="907566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788B5F-7FC0-4122-8276-824F58DD1FD7}"/>
              </a:ext>
            </a:extLst>
          </p:cNvPr>
          <p:cNvSpPr txBox="1"/>
          <p:nvPr/>
        </p:nvSpPr>
        <p:spPr>
          <a:xfrm>
            <a:off x="7434469" y="6488668"/>
            <a:ext cx="9173818" cy="369332"/>
          </a:xfrm>
          <a:prstGeom prst="rect">
            <a:avLst/>
          </a:prstGeom>
          <a:noFill/>
        </p:spPr>
        <p:txBody>
          <a:bodyPr wrap="square" rtlCol="0">
            <a:spAutoFit/>
          </a:bodyPr>
          <a:lstStyle/>
          <a:p>
            <a:r>
              <a:rPr lang="en-US" b="1" dirty="0"/>
              <a:t>GRACE CHINESE CHRISTIAN CHURCH</a:t>
            </a:r>
          </a:p>
        </p:txBody>
      </p:sp>
      <p:sp>
        <p:nvSpPr>
          <p:cNvPr id="5" name="TextBox 4">
            <a:extLst>
              <a:ext uri="{FF2B5EF4-FFF2-40B4-BE49-F238E27FC236}">
                <a16:creationId xmlns:a16="http://schemas.microsoft.com/office/drawing/2014/main" id="{807368A9-BB98-431A-B20A-8AC0FFF965C3}"/>
              </a:ext>
            </a:extLst>
          </p:cNvPr>
          <p:cNvSpPr txBox="1"/>
          <p:nvPr/>
        </p:nvSpPr>
        <p:spPr>
          <a:xfrm>
            <a:off x="0" y="-76945"/>
            <a:ext cx="11191164"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WHERE WE’RE HEADED: </a:t>
            </a:r>
          </a:p>
        </p:txBody>
      </p:sp>
      <p:pic>
        <p:nvPicPr>
          <p:cNvPr id="2050" name="Picture 2" descr="https://www.conformingtojesus.com/images/webpages/apostle_paul_second_missionary_journey_map1.jpg">
            <a:extLst>
              <a:ext uri="{FF2B5EF4-FFF2-40B4-BE49-F238E27FC236}">
                <a16:creationId xmlns:a16="http://schemas.microsoft.com/office/drawing/2014/main" id="{A31C9218-F3CC-4CB7-9FAA-B5393F505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 y="379541"/>
            <a:ext cx="12331700" cy="750851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ED7576E8-2AB4-BF3A-148F-D7EB21416674}"/>
              </a:ext>
            </a:extLst>
          </p:cNvPr>
          <p:cNvSpPr/>
          <p:nvPr/>
        </p:nvSpPr>
        <p:spPr>
          <a:xfrm>
            <a:off x="5578764" y="2512291"/>
            <a:ext cx="895927" cy="916709"/>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D2D20E3-0C92-7A38-BEE9-B2BBDC2AD09C}"/>
              </a:ext>
            </a:extLst>
          </p:cNvPr>
          <p:cNvSpPr/>
          <p:nvPr/>
        </p:nvSpPr>
        <p:spPr>
          <a:xfrm>
            <a:off x="8234218" y="835891"/>
            <a:ext cx="1537855" cy="916709"/>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2E31A3C-618B-049E-9441-3AADCB2D80DB}"/>
              </a:ext>
            </a:extLst>
          </p:cNvPr>
          <p:cNvSpPr/>
          <p:nvPr/>
        </p:nvSpPr>
        <p:spPr>
          <a:xfrm>
            <a:off x="3509819" y="1304639"/>
            <a:ext cx="1422400" cy="785090"/>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285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3)">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3"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3)">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Levels of Direction?</a:t>
            </a:r>
          </a:p>
        </p:txBody>
      </p:sp>
      <p:pic>
        <p:nvPicPr>
          <p:cNvPr id="5" name="Content Placeholder 4" descr="Paul's Missionary Travels.jpg"/>
          <p:cNvPicPr>
            <a:picLocks noGrp="1" noChangeAspect="1"/>
          </p:cNvPicPr>
          <p:nvPr>
            <p:ph idx="1"/>
          </p:nvPr>
        </p:nvPicPr>
        <p:blipFill>
          <a:blip r:embed="rId2" cstate="print"/>
          <a:stretch>
            <a:fillRect/>
          </a:stretch>
        </p:blipFill>
        <p:spPr>
          <a:xfrm>
            <a:off x="2895601" y="1658524"/>
            <a:ext cx="7772400" cy="4285077"/>
          </a:xfrm>
        </p:spPr>
      </p:pic>
      <p:cxnSp>
        <p:nvCxnSpPr>
          <p:cNvPr id="7" name="Straight Arrow Connector 6"/>
          <p:cNvCxnSpPr/>
          <p:nvPr/>
        </p:nvCxnSpPr>
        <p:spPr bwMode="auto">
          <a:xfrm rot="10800000" flipV="1">
            <a:off x="5334000" y="3657600"/>
            <a:ext cx="1447800" cy="152400"/>
          </a:xfrm>
          <a:prstGeom prst="straightConnector1">
            <a:avLst/>
          </a:prstGeom>
          <a:solidFill>
            <a:schemeClr val="accent1"/>
          </a:solidFill>
          <a:ln w="38100" cap="flat" cmpd="sng" algn="ctr">
            <a:solidFill>
              <a:schemeClr val="accent2"/>
            </a:solidFill>
            <a:prstDash val="solid"/>
            <a:round/>
            <a:headEnd type="none" w="med" len="med"/>
            <a:tailEnd type="arrow"/>
          </a:ln>
          <a:effectLst/>
        </p:spPr>
      </p:cxnSp>
      <p:cxnSp>
        <p:nvCxnSpPr>
          <p:cNvPr id="10" name="Straight Arrow Connector 9"/>
          <p:cNvCxnSpPr/>
          <p:nvPr/>
        </p:nvCxnSpPr>
        <p:spPr bwMode="auto">
          <a:xfrm rot="5400000" flipH="1" flipV="1">
            <a:off x="6553200" y="2819400"/>
            <a:ext cx="838200" cy="76200"/>
          </a:xfrm>
          <a:prstGeom prst="straightConnector1">
            <a:avLst/>
          </a:prstGeom>
          <a:solidFill>
            <a:schemeClr val="accent1"/>
          </a:solidFill>
          <a:ln w="38100" cap="flat" cmpd="sng" algn="ctr">
            <a:solidFill>
              <a:schemeClr val="accent2"/>
            </a:solidFill>
            <a:prstDash val="solid"/>
            <a:round/>
            <a:headEnd type="none" w="med" len="med"/>
            <a:tailEnd type="arrow"/>
          </a:ln>
          <a:effectLst/>
        </p:spPr>
      </p:cxnSp>
      <p:cxnSp>
        <p:nvCxnSpPr>
          <p:cNvPr id="13" name="Straight Arrow Connector 12"/>
          <p:cNvCxnSpPr/>
          <p:nvPr/>
        </p:nvCxnSpPr>
        <p:spPr bwMode="auto">
          <a:xfrm rot="10800000">
            <a:off x="3962400" y="2133600"/>
            <a:ext cx="762000" cy="609600"/>
          </a:xfrm>
          <a:prstGeom prst="straightConnector1">
            <a:avLst/>
          </a:prstGeom>
          <a:solidFill>
            <a:schemeClr val="accent1"/>
          </a:solidFill>
          <a:ln w="38100" cap="flat" cmpd="sng" algn="ctr">
            <a:solidFill>
              <a:schemeClr val="accent2"/>
            </a:solidFill>
            <a:prstDash val="solid"/>
            <a:round/>
            <a:headEnd type="none" w="med" len="med"/>
            <a:tailEnd type="arrow"/>
          </a:ln>
          <a:effectLst/>
        </p:spPr>
      </p:cxnSp>
      <p:sp>
        <p:nvSpPr>
          <p:cNvPr id="15" name="Freeform 14"/>
          <p:cNvSpPr/>
          <p:nvPr/>
        </p:nvSpPr>
        <p:spPr bwMode="auto">
          <a:xfrm>
            <a:off x="5334001" y="3581401"/>
            <a:ext cx="1426029" cy="272143"/>
          </a:xfrm>
          <a:custGeom>
            <a:avLst/>
            <a:gdLst>
              <a:gd name="connsiteX0" fmla="*/ 0 w 1284515"/>
              <a:gd name="connsiteY0" fmla="*/ 130628 h 228600"/>
              <a:gd name="connsiteX1" fmla="*/ 141515 w 1284515"/>
              <a:gd name="connsiteY1" fmla="*/ 163286 h 228600"/>
              <a:gd name="connsiteX2" fmla="*/ 206829 w 1284515"/>
              <a:gd name="connsiteY2" fmla="*/ 130628 h 228600"/>
              <a:gd name="connsiteX3" fmla="*/ 261257 w 1284515"/>
              <a:gd name="connsiteY3" fmla="*/ 119743 h 228600"/>
              <a:gd name="connsiteX4" fmla="*/ 283029 w 1284515"/>
              <a:gd name="connsiteY4" fmla="*/ 195943 h 228600"/>
              <a:gd name="connsiteX5" fmla="*/ 293915 w 1284515"/>
              <a:gd name="connsiteY5" fmla="*/ 228600 h 228600"/>
              <a:gd name="connsiteX6" fmla="*/ 315686 w 1284515"/>
              <a:gd name="connsiteY6" fmla="*/ 206828 h 228600"/>
              <a:gd name="connsiteX7" fmla="*/ 446315 w 1284515"/>
              <a:gd name="connsiteY7" fmla="*/ 152400 h 228600"/>
              <a:gd name="connsiteX8" fmla="*/ 489857 w 1284515"/>
              <a:gd name="connsiteY8" fmla="*/ 130628 h 228600"/>
              <a:gd name="connsiteX9" fmla="*/ 522515 w 1284515"/>
              <a:gd name="connsiteY9" fmla="*/ 108857 h 228600"/>
              <a:gd name="connsiteX10" fmla="*/ 533400 w 1284515"/>
              <a:gd name="connsiteY10" fmla="*/ 141514 h 228600"/>
              <a:gd name="connsiteX11" fmla="*/ 544286 w 1284515"/>
              <a:gd name="connsiteY11" fmla="*/ 185057 h 228600"/>
              <a:gd name="connsiteX12" fmla="*/ 576943 w 1284515"/>
              <a:gd name="connsiteY12" fmla="*/ 195943 h 228600"/>
              <a:gd name="connsiteX13" fmla="*/ 642257 w 1284515"/>
              <a:gd name="connsiteY13" fmla="*/ 152400 h 228600"/>
              <a:gd name="connsiteX14" fmla="*/ 674915 w 1284515"/>
              <a:gd name="connsiteY14" fmla="*/ 130628 h 228600"/>
              <a:gd name="connsiteX15" fmla="*/ 718457 w 1284515"/>
              <a:gd name="connsiteY15" fmla="*/ 108857 h 228600"/>
              <a:gd name="connsiteX16" fmla="*/ 751115 w 1284515"/>
              <a:gd name="connsiteY16" fmla="*/ 87086 h 228600"/>
              <a:gd name="connsiteX17" fmla="*/ 816429 w 1284515"/>
              <a:gd name="connsiteY17" fmla="*/ 65314 h 228600"/>
              <a:gd name="connsiteX18" fmla="*/ 849086 w 1284515"/>
              <a:gd name="connsiteY18" fmla="*/ 76200 h 228600"/>
              <a:gd name="connsiteX19" fmla="*/ 870857 w 1284515"/>
              <a:gd name="connsiteY19" fmla="*/ 152400 h 228600"/>
              <a:gd name="connsiteX20" fmla="*/ 903515 w 1284515"/>
              <a:gd name="connsiteY20" fmla="*/ 141514 h 228600"/>
              <a:gd name="connsiteX21" fmla="*/ 925286 w 1284515"/>
              <a:gd name="connsiteY21" fmla="*/ 108857 h 228600"/>
              <a:gd name="connsiteX22" fmla="*/ 957943 w 1284515"/>
              <a:gd name="connsiteY22" fmla="*/ 65314 h 228600"/>
              <a:gd name="connsiteX23" fmla="*/ 979715 w 1284515"/>
              <a:gd name="connsiteY23" fmla="*/ 87086 h 228600"/>
              <a:gd name="connsiteX24" fmla="*/ 1012372 w 1284515"/>
              <a:gd name="connsiteY24" fmla="*/ 65314 h 228600"/>
              <a:gd name="connsiteX25" fmla="*/ 1066800 w 1284515"/>
              <a:gd name="connsiteY25" fmla="*/ 0 h 228600"/>
              <a:gd name="connsiteX26" fmla="*/ 1077686 w 1284515"/>
              <a:gd name="connsiteY26" fmla="*/ 32657 h 228600"/>
              <a:gd name="connsiteX27" fmla="*/ 1143000 w 1284515"/>
              <a:gd name="connsiteY27" fmla="*/ 10886 h 228600"/>
              <a:gd name="connsiteX28" fmla="*/ 1175657 w 1284515"/>
              <a:gd name="connsiteY28" fmla="*/ 21771 h 228600"/>
              <a:gd name="connsiteX29" fmla="*/ 1186543 w 1284515"/>
              <a:gd name="connsiteY29" fmla="*/ 54428 h 228600"/>
              <a:gd name="connsiteX30" fmla="*/ 1208315 w 1284515"/>
              <a:gd name="connsiteY30" fmla="*/ 76200 h 228600"/>
              <a:gd name="connsiteX31" fmla="*/ 1251857 w 1284515"/>
              <a:gd name="connsiteY31" fmla="*/ 76200 h 228600"/>
              <a:gd name="connsiteX32" fmla="*/ 1273629 w 1284515"/>
              <a:gd name="connsiteY32" fmla="*/ 54428 h 228600"/>
              <a:gd name="connsiteX33" fmla="*/ 1284515 w 1284515"/>
              <a:gd name="connsiteY33" fmla="*/ 43543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84515" h="228600">
                <a:moveTo>
                  <a:pt x="0" y="130628"/>
                </a:moveTo>
                <a:cubicBezTo>
                  <a:pt x="47172" y="141514"/>
                  <a:pt x="93104" y="163286"/>
                  <a:pt x="141515" y="163286"/>
                </a:cubicBezTo>
                <a:cubicBezTo>
                  <a:pt x="165856" y="163286"/>
                  <a:pt x="183953" y="138947"/>
                  <a:pt x="206829" y="130628"/>
                </a:cubicBezTo>
                <a:cubicBezTo>
                  <a:pt x="224217" y="124305"/>
                  <a:pt x="243114" y="123371"/>
                  <a:pt x="261257" y="119743"/>
                </a:cubicBezTo>
                <a:cubicBezTo>
                  <a:pt x="326165" y="76471"/>
                  <a:pt x="283029" y="93188"/>
                  <a:pt x="283029" y="195943"/>
                </a:cubicBezTo>
                <a:cubicBezTo>
                  <a:pt x="283029" y="207418"/>
                  <a:pt x="290286" y="217714"/>
                  <a:pt x="293915" y="228600"/>
                </a:cubicBezTo>
                <a:cubicBezTo>
                  <a:pt x="301172" y="221343"/>
                  <a:pt x="306885" y="212108"/>
                  <a:pt x="315686" y="206828"/>
                </a:cubicBezTo>
                <a:cubicBezTo>
                  <a:pt x="387445" y="163773"/>
                  <a:pt x="384520" y="167849"/>
                  <a:pt x="446315" y="152400"/>
                </a:cubicBezTo>
                <a:cubicBezTo>
                  <a:pt x="460829" y="145143"/>
                  <a:pt x="475768" y="138679"/>
                  <a:pt x="489857" y="130628"/>
                </a:cubicBezTo>
                <a:cubicBezTo>
                  <a:pt x="501216" y="124137"/>
                  <a:pt x="509822" y="105684"/>
                  <a:pt x="522515" y="108857"/>
                </a:cubicBezTo>
                <a:cubicBezTo>
                  <a:pt x="533647" y="111640"/>
                  <a:pt x="530248" y="130481"/>
                  <a:pt x="533400" y="141514"/>
                </a:cubicBezTo>
                <a:cubicBezTo>
                  <a:pt x="537510" y="155899"/>
                  <a:pt x="534940" y="173374"/>
                  <a:pt x="544286" y="185057"/>
                </a:cubicBezTo>
                <a:cubicBezTo>
                  <a:pt x="551454" y="194017"/>
                  <a:pt x="566057" y="192314"/>
                  <a:pt x="576943" y="195943"/>
                </a:cubicBezTo>
                <a:lnTo>
                  <a:pt x="642257" y="152400"/>
                </a:lnTo>
                <a:cubicBezTo>
                  <a:pt x="653143" y="145143"/>
                  <a:pt x="663213" y="136479"/>
                  <a:pt x="674915" y="130628"/>
                </a:cubicBezTo>
                <a:cubicBezTo>
                  <a:pt x="689429" y="123371"/>
                  <a:pt x="704368" y="116908"/>
                  <a:pt x="718457" y="108857"/>
                </a:cubicBezTo>
                <a:cubicBezTo>
                  <a:pt x="729816" y="102366"/>
                  <a:pt x="739159" y="92400"/>
                  <a:pt x="751115" y="87086"/>
                </a:cubicBezTo>
                <a:cubicBezTo>
                  <a:pt x="772086" y="77766"/>
                  <a:pt x="816429" y="65314"/>
                  <a:pt x="816429" y="65314"/>
                </a:cubicBezTo>
                <a:cubicBezTo>
                  <a:pt x="827315" y="68943"/>
                  <a:pt x="840972" y="68086"/>
                  <a:pt x="849086" y="76200"/>
                </a:cubicBezTo>
                <a:cubicBezTo>
                  <a:pt x="854293" y="81407"/>
                  <a:pt x="870762" y="152021"/>
                  <a:pt x="870857" y="152400"/>
                </a:cubicBezTo>
                <a:cubicBezTo>
                  <a:pt x="881743" y="148771"/>
                  <a:pt x="894555" y="148682"/>
                  <a:pt x="903515" y="141514"/>
                </a:cubicBezTo>
                <a:cubicBezTo>
                  <a:pt x="913731" y="133341"/>
                  <a:pt x="917682" y="119503"/>
                  <a:pt x="925286" y="108857"/>
                </a:cubicBezTo>
                <a:cubicBezTo>
                  <a:pt x="935831" y="94093"/>
                  <a:pt x="947057" y="79828"/>
                  <a:pt x="957943" y="65314"/>
                </a:cubicBezTo>
                <a:cubicBezTo>
                  <a:pt x="965200" y="72571"/>
                  <a:pt x="969452" y="87086"/>
                  <a:pt x="979715" y="87086"/>
                </a:cubicBezTo>
                <a:cubicBezTo>
                  <a:pt x="992798" y="87086"/>
                  <a:pt x="1002321" y="73690"/>
                  <a:pt x="1012372" y="65314"/>
                </a:cubicBezTo>
                <a:cubicBezTo>
                  <a:pt x="1043804" y="39120"/>
                  <a:pt x="1045393" y="32112"/>
                  <a:pt x="1066800" y="0"/>
                </a:cubicBezTo>
                <a:cubicBezTo>
                  <a:pt x="1070429" y="10886"/>
                  <a:pt x="1066327" y="31034"/>
                  <a:pt x="1077686" y="32657"/>
                </a:cubicBezTo>
                <a:cubicBezTo>
                  <a:pt x="1100404" y="35903"/>
                  <a:pt x="1143000" y="10886"/>
                  <a:pt x="1143000" y="10886"/>
                </a:cubicBezTo>
                <a:cubicBezTo>
                  <a:pt x="1153886" y="14514"/>
                  <a:pt x="1167543" y="13657"/>
                  <a:pt x="1175657" y="21771"/>
                </a:cubicBezTo>
                <a:cubicBezTo>
                  <a:pt x="1183771" y="29885"/>
                  <a:pt x="1180639" y="44589"/>
                  <a:pt x="1186543" y="54428"/>
                </a:cubicBezTo>
                <a:cubicBezTo>
                  <a:pt x="1191824" y="63229"/>
                  <a:pt x="1201058" y="68943"/>
                  <a:pt x="1208315" y="76200"/>
                </a:cubicBezTo>
                <a:cubicBezTo>
                  <a:pt x="1266371" y="18141"/>
                  <a:pt x="1193801" y="76200"/>
                  <a:pt x="1251857" y="76200"/>
                </a:cubicBezTo>
                <a:cubicBezTo>
                  <a:pt x="1262120" y="76200"/>
                  <a:pt x="1266372" y="61685"/>
                  <a:pt x="1273629" y="54428"/>
                </a:cubicBezTo>
                <a:lnTo>
                  <a:pt x="1284515" y="43543"/>
                </a:lnTo>
              </a:path>
            </a:pathLst>
          </a:custGeom>
          <a:noFill/>
          <a:ln w="381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Times New Roman" pitchFamily="18" charset="0"/>
            </a:endParaRPr>
          </a:p>
        </p:txBody>
      </p:sp>
      <p:sp>
        <p:nvSpPr>
          <p:cNvPr id="16" name="TextBox 15"/>
          <p:cNvSpPr txBox="1"/>
          <p:nvPr/>
        </p:nvSpPr>
        <p:spPr>
          <a:xfrm>
            <a:off x="2905187" y="4143611"/>
            <a:ext cx="4130041" cy="369332"/>
          </a:xfrm>
          <a:prstGeom prst="rect">
            <a:avLst/>
          </a:prstGeom>
          <a:noFill/>
        </p:spPr>
        <p:txBody>
          <a:bodyPr wrap="none" rtlCol="0">
            <a:spAutoFit/>
          </a:bodyPr>
          <a:lstStyle/>
          <a:p>
            <a:r>
              <a:rPr lang="en-US" b="1" dirty="0"/>
              <a:t>1. Forbidden of the Holy Spirit (Acts 16:6)</a:t>
            </a:r>
          </a:p>
        </p:txBody>
      </p:sp>
      <p:sp>
        <p:nvSpPr>
          <p:cNvPr id="17" name="TextBox 16"/>
          <p:cNvSpPr txBox="1"/>
          <p:nvPr/>
        </p:nvSpPr>
        <p:spPr>
          <a:xfrm>
            <a:off x="5177648" y="2654856"/>
            <a:ext cx="4579908" cy="369332"/>
          </a:xfrm>
          <a:prstGeom prst="rect">
            <a:avLst/>
          </a:prstGeom>
          <a:noFill/>
        </p:spPr>
        <p:txBody>
          <a:bodyPr wrap="none" rtlCol="0">
            <a:spAutoFit/>
          </a:bodyPr>
          <a:lstStyle/>
          <a:p>
            <a:r>
              <a:rPr lang="en-US" b="1" dirty="0"/>
              <a:t>2. Spirit of Jesus suffered them not (Acts 16:7)</a:t>
            </a:r>
          </a:p>
        </p:txBody>
      </p:sp>
      <p:sp>
        <p:nvSpPr>
          <p:cNvPr id="18" name="TextBox 17"/>
          <p:cNvSpPr txBox="1"/>
          <p:nvPr/>
        </p:nvSpPr>
        <p:spPr>
          <a:xfrm>
            <a:off x="3306096" y="2247425"/>
            <a:ext cx="2074607" cy="369332"/>
          </a:xfrm>
          <a:prstGeom prst="rect">
            <a:avLst/>
          </a:prstGeom>
          <a:noFill/>
        </p:spPr>
        <p:txBody>
          <a:bodyPr wrap="none" rtlCol="0">
            <a:spAutoFit/>
          </a:bodyPr>
          <a:lstStyle/>
          <a:p>
            <a:r>
              <a:rPr lang="en-US" b="1" dirty="0"/>
              <a:t>3. Vision (Acts 16:9)</a:t>
            </a:r>
          </a:p>
        </p:txBody>
      </p:sp>
      <p:sp>
        <p:nvSpPr>
          <p:cNvPr id="19" name="Freeform 18"/>
          <p:cNvSpPr/>
          <p:nvPr/>
        </p:nvSpPr>
        <p:spPr bwMode="auto">
          <a:xfrm>
            <a:off x="6879771" y="2503714"/>
            <a:ext cx="292982" cy="772886"/>
          </a:xfrm>
          <a:custGeom>
            <a:avLst/>
            <a:gdLst>
              <a:gd name="connsiteX0" fmla="*/ 163286 w 292982"/>
              <a:gd name="connsiteY0" fmla="*/ 0 h 772886"/>
              <a:gd name="connsiteX1" fmla="*/ 130629 w 292982"/>
              <a:gd name="connsiteY1" fmla="*/ 10886 h 772886"/>
              <a:gd name="connsiteX2" fmla="*/ 43543 w 292982"/>
              <a:gd name="connsiteY2" fmla="*/ 21772 h 772886"/>
              <a:gd name="connsiteX3" fmla="*/ 76200 w 292982"/>
              <a:gd name="connsiteY3" fmla="*/ 43543 h 772886"/>
              <a:gd name="connsiteX4" fmla="*/ 206829 w 292982"/>
              <a:gd name="connsiteY4" fmla="*/ 76200 h 772886"/>
              <a:gd name="connsiteX5" fmla="*/ 272143 w 292982"/>
              <a:gd name="connsiteY5" fmla="*/ 87086 h 772886"/>
              <a:gd name="connsiteX6" fmla="*/ 239486 w 292982"/>
              <a:gd name="connsiteY6" fmla="*/ 108857 h 772886"/>
              <a:gd name="connsiteX7" fmla="*/ 65315 w 292982"/>
              <a:gd name="connsiteY7" fmla="*/ 119743 h 772886"/>
              <a:gd name="connsiteX8" fmla="*/ 119743 w 292982"/>
              <a:gd name="connsiteY8" fmla="*/ 152400 h 772886"/>
              <a:gd name="connsiteX9" fmla="*/ 185058 w 292982"/>
              <a:gd name="connsiteY9" fmla="*/ 163286 h 772886"/>
              <a:gd name="connsiteX10" fmla="*/ 239486 w 292982"/>
              <a:gd name="connsiteY10" fmla="*/ 174172 h 772886"/>
              <a:gd name="connsiteX11" fmla="*/ 130629 w 292982"/>
              <a:gd name="connsiteY11" fmla="*/ 206829 h 772886"/>
              <a:gd name="connsiteX12" fmla="*/ 65315 w 292982"/>
              <a:gd name="connsiteY12" fmla="*/ 217715 h 772886"/>
              <a:gd name="connsiteX13" fmla="*/ 43543 w 292982"/>
              <a:gd name="connsiteY13" fmla="*/ 239486 h 772886"/>
              <a:gd name="connsiteX14" fmla="*/ 87086 w 292982"/>
              <a:gd name="connsiteY14" fmla="*/ 304800 h 772886"/>
              <a:gd name="connsiteX15" fmla="*/ 97972 w 292982"/>
              <a:gd name="connsiteY15" fmla="*/ 337457 h 772886"/>
              <a:gd name="connsiteX16" fmla="*/ 32658 w 292982"/>
              <a:gd name="connsiteY16" fmla="*/ 359229 h 772886"/>
              <a:gd name="connsiteX17" fmla="*/ 0 w 292982"/>
              <a:gd name="connsiteY17" fmla="*/ 381000 h 772886"/>
              <a:gd name="connsiteX18" fmla="*/ 32658 w 292982"/>
              <a:gd name="connsiteY18" fmla="*/ 413657 h 772886"/>
              <a:gd name="connsiteX19" fmla="*/ 54429 w 292982"/>
              <a:gd name="connsiteY19" fmla="*/ 435429 h 772886"/>
              <a:gd name="connsiteX20" fmla="*/ 65315 w 292982"/>
              <a:gd name="connsiteY20" fmla="*/ 468086 h 772886"/>
              <a:gd name="connsiteX21" fmla="*/ 97972 w 292982"/>
              <a:gd name="connsiteY21" fmla="*/ 478972 h 772886"/>
              <a:gd name="connsiteX22" fmla="*/ 32658 w 292982"/>
              <a:gd name="connsiteY22" fmla="*/ 489857 h 772886"/>
              <a:gd name="connsiteX23" fmla="*/ 97972 w 292982"/>
              <a:gd name="connsiteY23" fmla="*/ 511629 h 772886"/>
              <a:gd name="connsiteX24" fmla="*/ 130629 w 292982"/>
              <a:gd name="connsiteY24" fmla="*/ 522515 h 772886"/>
              <a:gd name="connsiteX25" fmla="*/ 217715 w 292982"/>
              <a:gd name="connsiteY25" fmla="*/ 533400 h 772886"/>
              <a:gd name="connsiteX26" fmla="*/ 174172 w 292982"/>
              <a:gd name="connsiteY26" fmla="*/ 544286 h 772886"/>
              <a:gd name="connsiteX27" fmla="*/ 65315 w 292982"/>
              <a:gd name="connsiteY27" fmla="*/ 555172 h 772886"/>
              <a:gd name="connsiteX28" fmla="*/ 108858 w 292982"/>
              <a:gd name="connsiteY28" fmla="*/ 587829 h 772886"/>
              <a:gd name="connsiteX29" fmla="*/ 97972 w 292982"/>
              <a:gd name="connsiteY29" fmla="*/ 664029 h 772886"/>
              <a:gd name="connsiteX30" fmla="*/ 54429 w 292982"/>
              <a:gd name="connsiteY30" fmla="*/ 707572 h 772886"/>
              <a:gd name="connsiteX31" fmla="*/ 65315 w 292982"/>
              <a:gd name="connsiteY31" fmla="*/ 740229 h 772886"/>
              <a:gd name="connsiteX32" fmla="*/ 108858 w 292982"/>
              <a:gd name="connsiteY32" fmla="*/ 762000 h 772886"/>
              <a:gd name="connsiteX33" fmla="*/ 97972 w 292982"/>
              <a:gd name="connsiteY33" fmla="*/ 772886 h 77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2982" h="772886">
                <a:moveTo>
                  <a:pt x="163286" y="0"/>
                </a:moveTo>
                <a:cubicBezTo>
                  <a:pt x="152400" y="3629"/>
                  <a:pt x="141918" y="8833"/>
                  <a:pt x="130629" y="10886"/>
                </a:cubicBezTo>
                <a:cubicBezTo>
                  <a:pt x="101846" y="16119"/>
                  <a:pt x="68629" y="6721"/>
                  <a:pt x="43543" y="21772"/>
                </a:cubicBezTo>
                <a:cubicBezTo>
                  <a:pt x="32324" y="28503"/>
                  <a:pt x="64498" y="37692"/>
                  <a:pt x="76200" y="43543"/>
                </a:cubicBezTo>
                <a:cubicBezTo>
                  <a:pt x="134159" y="72522"/>
                  <a:pt x="137930" y="65600"/>
                  <a:pt x="206829" y="76200"/>
                </a:cubicBezTo>
                <a:cubicBezTo>
                  <a:pt x="228644" y="79556"/>
                  <a:pt x="250372" y="83457"/>
                  <a:pt x="272143" y="87086"/>
                </a:cubicBezTo>
                <a:cubicBezTo>
                  <a:pt x="261257" y="94343"/>
                  <a:pt x="252409" y="106817"/>
                  <a:pt x="239486" y="108857"/>
                </a:cubicBezTo>
                <a:cubicBezTo>
                  <a:pt x="182028" y="117929"/>
                  <a:pt x="119983" y="99864"/>
                  <a:pt x="65315" y="119743"/>
                </a:cubicBezTo>
                <a:cubicBezTo>
                  <a:pt x="45431" y="126974"/>
                  <a:pt x="99859" y="145169"/>
                  <a:pt x="119743" y="152400"/>
                </a:cubicBezTo>
                <a:cubicBezTo>
                  <a:pt x="140486" y="159943"/>
                  <a:pt x="163342" y="159338"/>
                  <a:pt x="185058" y="163286"/>
                </a:cubicBezTo>
                <a:cubicBezTo>
                  <a:pt x="203262" y="166596"/>
                  <a:pt x="221343" y="170543"/>
                  <a:pt x="239486" y="174172"/>
                </a:cubicBezTo>
                <a:cubicBezTo>
                  <a:pt x="292982" y="227666"/>
                  <a:pt x="267964" y="191569"/>
                  <a:pt x="130629" y="206829"/>
                </a:cubicBezTo>
                <a:cubicBezTo>
                  <a:pt x="108692" y="209266"/>
                  <a:pt x="87086" y="214086"/>
                  <a:pt x="65315" y="217715"/>
                </a:cubicBezTo>
                <a:cubicBezTo>
                  <a:pt x="58058" y="224972"/>
                  <a:pt x="45230" y="229362"/>
                  <a:pt x="43543" y="239486"/>
                </a:cubicBezTo>
                <a:cubicBezTo>
                  <a:pt x="36513" y="281662"/>
                  <a:pt x="60422" y="287024"/>
                  <a:pt x="87086" y="304800"/>
                </a:cubicBezTo>
                <a:cubicBezTo>
                  <a:pt x="90715" y="315686"/>
                  <a:pt x="106086" y="329343"/>
                  <a:pt x="97972" y="337457"/>
                </a:cubicBezTo>
                <a:cubicBezTo>
                  <a:pt x="81745" y="353685"/>
                  <a:pt x="51753" y="346500"/>
                  <a:pt x="32658" y="359229"/>
                </a:cubicBezTo>
                <a:lnTo>
                  <a:pt x="0" y="381000"/>
                </a:lnTo>
                <a:cubicBezTo>
                  <a:pt x="10886" y="391886"/>
                  <a:pt x="18888" y="406772"/>
                  <a:pt x="32658" y="413657"/>
                </a:cubicBezTo>
                <a:cubicBezTo>
                  <a:pt x="74694" y="434675"/>
                  <a:pt x="119302" y="413804"/>
                  <a:pt x="54429" y="435429"/>
                </a:cubicBezTo>
                <a:cubicBezTo>
                  <a:pt x="58058" y="446315"/>
                  <a:pt x="57201" y="459972"/>
                  <a:pt x="65315" y="468086"/>
                </a:cubicBezTo>
                <a:cubicBezTo>
                  <a:pt x="73429" y="476200"/>
                  <a:pt x="107519" y="472607"/>
                  <a:pt x="97972" y="478972"/>
                </a:cubicBezTo>
                <a:cubicBezTo>
                  <a:pt x="79607" y="491215"/>
                  <a:pt x="54429" y="486229"/>
                  <a:pt x="32658" y="489857"/>
                </a:cubicBezTo>
                <a:lnTo>
                  <a:pt x="97972" y="511629"/>
                </a:lnTo>
                <a:cubicBezTo>
                  <a:pt x="108858" y="515258"/>
                  <a:pt x="119243" y="521092"/>
                  <a:pt x="130629" y="522515"/>
                </a:cubicBezTo>
                <a:lnTo>
                  <a:pt x="217715" y="533400"/>
                </a:lnTo>
                <a:cubicBezTo>
                  <a:pt x="203201" y="537029"/>
                  <a:pt x="188983" y="542170"/>
                  <a:pt x="174172" y="544286"/>
                </a:cubicBezTo>
                <a:cubicBezTo>
                  <a:pt x="138072" y="549443"/>
                  <a:pt x="95657" y="534944"/>
                  <a:pt x="65315" y="555172"/>
                </a:cubicBezTo>
                <a:cubicBezTo>
                  <a:pt x="50219" y="565236"/>
                  <a:pt x="94344" y="576943"/>
                  <a:pt x="108858" y="587829"/>
                </a:cubicBezTo>
                <a:cubicBezTo>
                  <a:pt x="54429" y="642258"/>
                  <a:pt x="50801" y="616858"/>
                  <a:pt x="97972" y="664029"/>
                </a:cubicBezTo>
                <a:cubicBezTo>
                  <a:pt x="22921" y="689045"/>
                  <a:pt x="16431" y="669572"/>
                  <a:pt x="54429" y="707572"/>
                </a:cubicBezTo>
                <a:cubicBezTo>
                  <a:pt x="58058" y="718458"/>
                  <a:pt x="57201" y="732115"/>
                  <a:pt x="65315" y="740229"/>
                </a:cubicBezTo>
                <a:cubicBezTo>
                  <a:pt x="76790" y="751703"/>
                  <a:pt x="101601" y="747486"/>
                  <a:pt x="108858" y="762000"/>
                </a:cubicBezTo>
                <a:lnTo>
                  <a:pt x="97972" y="772886"/>
                </a:lnTo>
              </a:path>
            </a:pathLst>
          </a:cu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ppt_x</p:attrName>
                                        </p:attrNameLst>
                                      </p:cBhvr>
                                      <p:tavLst>
                                        <p:tav tm="0">
                                          <p:val>
                                            <p:strVal val="#ppt_x+#ppt_w/2"/>
                                          </p:val>
                                        </p:tav>
                                        <p:tav tm="100000">
                                          <p:val>
                                            <p:strVal val="#ppt_x"/>
                                          </p:val>
                                        </p:tav>
                                      </p:tavLst>
                                    </p:anim>
                                    <p:anim calcmode="lin" valueType="num">
                                      <p:cBhvr>
                                        <p:cTn id="8" dur="2000" fill="hold"/>
                                        <p:tgtEl>
                                          <p:spTgt spid="7"/>
                                        </p:tgtEl>
                                        <p:attrNameLst>
                                          <p:attrName>ppt_y</p:attrName>
                                        </p:attrNameLst>
                                      </p:cBhvr>
                                      <p:tavLst>
                                        <p:tav tm="0">
                                          <p:val>
                                            <p:strVal val="#ppt_y"/>
                                          </p:val>
                                        </p:tav>
                                        <p:tav tm="100000">
                                          <p:val>
                                            <p:strVal val="#ppt_y"/>
                                          </p:val>
                                        </p:tav>
                                      </p:tavLst>
                                    </p:anim>
                                    <p:anim calcmode="lin" valueType="num">
                                      <p:cBhvr>
                                        <p:cTn id="9" dur="2000" fill="hold"/>
                                        <p:tgtEl>
                                          <p:spTgt spid="7"/>
                                        </p:tgtEl>
                                        <p:attrNameLst>
                                          <p:attrName>ppt_w</p:attrName>
                                        </p:attrNameLst>
                                      </p:cBhvr>
                                      <p:tavLst>
                                        <p:tav tm="0">
                                          <p:val>
                                            <p:fltVal val="0"/>
                                          </p:val>
                                        </p:tav>
                                        <p:tav tm="100000">
                                          <p:val>
                                            <p:strVal val="#ppt_w"/>
                                          </p:val>
                                        </p:tav>
                                      </p:tavLst>
                                    </p:anim>
                                    <p:anim calcmode="lin" valueType="num">
                                      <p:cBhvr>
                                        <p:cTn id="10"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heckerboard(across)">
                                      <p:cBhvr>
                                        <p:cTn id="15" dur="500"/>
                                        <p:tgtEl>
                                          <p:spTgt spid="16"/>
                                        </p:tgtEl>
                                      </p:cBhvr>
                                    </p:animEffect>
                                  </p:childTnLst>
                                </p:cTn>
                              </p:par>
                            </p:childTnLst>
                          </p:cTn>
                        </p:par>
                        <p:par>
                          <p:cTn id="16" fill="hold">
                            <p:stCondLst>
                              <p:cond delay="500"/>
                            </p:stCondLst>
                            <p:childTnLst>
                              <p:par>
                                <p:cTn id="17" presetID="17" presetClass="entr" presetSubtype="1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2000" fill="hold"/>
                                        <p:tgtEl>
                                          <p:spTgt spid="15"/>
                                        </p:tgtEl>
                                        <p:attrNameLst>
                                          <p:attrName>ppt_w</p:attrName>
                                        </p:attrNameLst>
                                      </p:cBhvr>
                                      <p:tavLst>
                                        <p:tav tm="0">
                                          <p:val>
                                            <p:fltVal val="0"/>
                                          </p:val>
                                        </p:tav>
                                        <p:tav tm="100000">
                                          <p:val>
                                            <p:strVal val="#ppt_w"/>
                                          </p:val>
                                        </p:tav>
                                      </p:tavLst>
                                    </p:anim>
                                    <p:anim calcmode="lin" valueType="num">
                                      <p:cBhvr>
                                        <p:cTn id="20"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2000" fill="hold"/>
                                        <p:tgtEl>
                                          <p:spTgt spid="10"/>
                                        </p:tgtEl>
                                        <p:attrNameLst>
                                          <p:attrName>ppt_x</p:attrName>
                                        </p:attrNameLst>
                                      </p:cBhvr>
                                      <p:tavLst>
                                        <p:tav tm="0">
                                          <p:val>
                                            <p:strVal val="#ppt_x"/>
                                          </p:val>
                                        </p:tav>
                                        <p:tav tm="100000">
                                          <p:val>
                                            <p:strVal val="#ppt_x"/>
                                          </p:val>
                                        </p:tav>
                                      </p:tavLst>
                                    </p:anim>
                                    <p:anim calcmode="lin" valueType="num">
                                      <p:cBhvr>
                                        <p:cTn id="26" dur="2000" fill="hold"/>
                                        <p:tgtEl>
                                          <p:spTgt spid="10"/>
                                        </p:tgtEl>
                                        <p:attrNameLst>
                                          <p:attrName>ppt_y</p:attrName>
                                        </p:attrNameLst>
                                      </p:cBhvr>
                                      <p:tavLst>
                                        <p:tav tm="0">
                                          <p:val>
                                            <p:strVal val="#ppt_y+#ppt_h/2"/>
                                          </p:val>
                                        </p:tav>
                                        <p:tav tm="100000">
                                          <p:val>
                                            <p:strVal val="#ppt_y"/>
                                          </p:val>
                                        </p:tav>
                                      </p:tavLst>
                                    </p:anim>
                                    <p:anim calcmode="lin" valueType="num">
                                      <p:cBhvr>
                                        <p:cTn id="27" dur="2000" fill="hold"/>
                                        <p:tgtEl>
                                          <p:spTgt spid="10"/>
                                        </p:tgtEl>
                                        <p:attrNameLst>
                                          <p:attrName>ppt_w</p:attrName>
                                        </p:attrNameLst>
                                      </p:cBhvr>
                                      <p:tavLst>
                                        <p:tav tm="0">
                                          <p:val>
                                            <p:strVal val="#ppt_w"/>
                                          </p:val>
                                        </p:tav>
                                        <p:tav tm="100000">
                                          <p:val>
                                            <p:strVal val="#ppt_w"/>
                                          </p:val>
                                        </p:tav>
                                      </p:tavLst>
                                    </p:anim>
                                    <p:anim calcmode="lin" valueType="num">
                                      <p:cBhvr>
                                        <p:cTn id="28" dur="20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heckerboard(across)">
                                      <p:cBhvr>
                                        <p:cTn id="33" dur="500"/>
                                        <p:tgtEl>
                                          <p:spTgt spid="17"/>
                                        </p:tgtEl>
                                      </p:cBhvr>
                                    </p:animEffect>
                                  </p:childTnLst>
                                </p:cTn>
                              </p:par>
                            </p:childTnLst>
                          </p:cTn>
                        </p:par>
                        <p:par>
                          <p:cTn id="34" fill="hold">
                            <p:stCondLst>
                              <p:cond delay="500"/>
                            </p:stCondLst>
                            <p:childTnLst>
                              <p:par>
                                <p:cTn id="35" presetID="17" presetClass="entr" presetSubtype="1"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ppt_h/2"/>
                                          </p:val>
                                        </p:tav>
                                        <p:tav tm="100000">
                                          <p:val>
                                            <p:strVal val="#ppt_y"/>
                                          </p:val>
                                        </p:tav>
                                      </p:tavLst>
                                    </p:anim>
                                    <p:anim calcmode="lin" valueType="num">
                                      <p:cBhvr>
                                        <p:cTn id="39" dur="500" fill="hold"/>
                                        <p:tgtEl>
                                          <p:spTgt spid="19"/>
                                        </p:tgtEl>
                                        <p:attrNameLst>
                                          <p:attrName>ppt_w</p:attrName>
                                        </p:attrNameLst>
                                      </p:cBhvr>
                                      <p:tavLst>
                                        <p:tav tm="0">
                                          <p:val>
                                            <p:strVal val="#ppt_w"/>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checkerboard(across)">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7" presetClass="entr" presetSubtype="4"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2000" fill="hold"/>
                                        <p:tgtEl>
                                          <p:spTgt spid="13"/>
                                        </p:tgtEl>
                                        <p:attrNameLst>
                                          <p:attrName>ppt_x</p:attrName>
                                        </p:attrNameLst>
                                      </p:cBhvr>
                                      <p:tavLst>
                                        <p:tav tm="0">
                                          <p:val>
                                            <p:strVal val="#ppt_x"/>
                                          </p:val>
                                        </p:tav>
                                        <p:tav tm="100000">
                                          <p:val>
                                            <p:strVal val="#ppt_x"/>
                                          </p:val>
                                        </p:tav>
                                      </p:tavLst>
                                    </p:anim>
                                    <p:anim calcmode="lin" valueType="num">
                                      <p:cBhvr>
                                        <p:cTn id="51" dur="2000" fill="hold"/>
                                        <p:tgtEl>
                                          <p:spTgt spid="13"/>
                                        </p:tgtEl>
                                        <p:attrNameLst>
                                          <p:attrName>ppt_y</p:attrName>
                                        </p:attrNameLst>
                                      </p:cBhvr>
                                      <p:tavLst>
                                        <p:tav tm="0">
                                          <p:val>
                                            <p:strVal val="#ppt_y+#ppt_h/2"/>
                                          </p:val>
                                        </p:tav>
                                        <p:tav tm="100000">
                                          <p:val>
                                            <p:strVal val="#ppt_y"/>
                                          </p:val>
                                        </p:tav>
                                      </p:tavLst>
                                    </p:anim>
                                    <p:anim calcmode="lin" valueType="num">
                                      <p:cBhvr>
                                        <p:cTn id="52" dur="2000" fill="hold"/>
                                        <p:tgtEl>
                                          <p:spTgt spid="13"/>
                                        </p:tgtEl>
                                        <p:attrNameLst>
                                          <p:attrName>ppt_w</p:attrName>
                                        </p:attrNameLst>
                                      </p:cBhvr>
                                      <p:tavLst>
                                        <p:tav tm="0">
                                          <p:val>
                                            <p:strVal val="#ppt_w"/>
                                          </p:val>
                                        </p:tav>
                                        <p:tav tm="100000">
                                          <p:val>
                                            <p:strVal val="#ppt_w"/>
                                          </p:val>
                                        </p:tav>
                                      </p:tavLst>
                                    </p:anim>
                                    <p:anim calcmode="lin" valueType="num">
                                      <p:cBhvr>
                                        <p:cTn id="53" dur="20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Interpreting the Levels</a:t>
            </a:r>
          </a:p>
        </p:txBody>
      </p:sp>
      <p:sp>
        <p:nvSpPr>
          <p:cNvPr id="5" name="Content Placeholder 4"/>
          <p:cNvSpPr>
            <a:spLocks noGrp="1"/>
          </p:cNvSpPr>
          <p:nvPr>
            <p:ph sz="half" idx="1"/>
          </p:nvPr>
        </p:nvSpPr>
        <p:spPr/>
        <p:txBody>
          <a:bodyPr>
            <a:normAutofit fontScale="92500" lnSpcReduction="20000"/>
          </a:bodyPr>
          <a:lstStyle/>
          <a:p>
            <a:r>
              <a:rPr lang="en-US" b="1" dirty="0"/>
              <a:t>Holy Spirit forbids</a:t>
            </a:r>
            <a:br>
              <a:rPr lang="en-US" b="1" dirty="0"/>
            </a:br>
            <a:br>
              <a:rPr lang="en-US" b="1" dirty="0"/>
            </a:br>
            <a:br>
              <a:rPr lang="en-US" b="1" dirty="0"/>
            </a:br>
            <a:endParaRPr lang="en-US" b="1" dirty="0"/>
          </a:p>
          <a:p>
            <a:r>
              <a:rPr lang="en-US" b="1" dirty="0"/>
              <a:t>Spirit of Jesus</a:t>
            </a:r>
            <a:br>
              <a:rPr lang="en-US" b="1" dirty="0"/>
            </a:br>
            <a:r>
              <a:rPr lang="en-US" b="1" dirty="0"/>
              <a:t>   (wording not in</a:t>
            </a:r>
            <a:br>
              <a:rPr lang="en-US" b="1" dirty="0"/>
            </a:br>
            <a:r>
              <a:rPr lang="en-US" b="1" dirty="0"/>
              <a:t>     later texts, but in</a:t>
            </a:r>
            <a:br>
              <a:rPr lang="en-US" b="1" dirty="0"/>
            </a:br>
            <a:r>
              <a:rPr lang="en-US" b="1" dirty="0"/>
              <a:t>     earlier ones)</a:t>
            </a:r>
          </a:p>
          <a:p>
            <a:r>
              <a:rPr lang="en-US" b="1" dirty="0"/>
              <a:t>Vision</a:t>
            </a:r>
          </a:p>
        </p:txBody>
      </p:sp>
      <p:sp>
        <p:nvSpPr>
          <p:cNvPr id="6" name="Content Placeholder 5"/>
          <p:cNvSpPr>
            <a:spLocks noGrp="1"/>
          </p:cNvSpPr>
          <p:nvPr>
            <p:ph sz="half" idx="2"/>
          </p:nvPr>
        </p:nvSpPr>
        <p:spPr/>
        <p:txBody>
          <a:bodyPr>
            <a:normAutofit fontScale="92500" lnSpcReduction="20000"/>
          </a:bodyPr>
          <a:lstStyle/>
          <a:p>
            <a:r>
              <a:rPr lang="en-US" b="1" dirty="0"/>
              <a:t>Inner voice?</a:t>
            </a:r>
            <a:br>
              <a:rPr lang="en-US" b="1" dirty="0"/>
            </a:br>
            <a:r>
              <a:rPr lang="en-US" b="1" dirty="0"/>
              <a:t>Counselor/Teacher?</a:t>
            </a:r>
            <a:br>
              <a:rPr lang="en-US" b="1" dirty="0"/>
            </a:br>
            <a:r>
              <a:rPr lang="en-US" b="1" dirty="0"/>
              <a:t>Scripture?</a:t>
            </a:r>
            <a:br>
              <a:rPr lang="en-US" b="1" dirty="0"/>
            </a:br>
            <a:r>
              <a:rPr lang="en-US" b="1" dirty="0"/>
              <a:t>Dream?</a:t>
            </a:r>
          </a:p>
          <a:p>
            <a:r>
              <a:rPr lang="en-US" b="1" dirty="0"/>
              <a:t>Vision of Jesus?</a:t>
            </a:r>
            <a:br>
              <a:rPr lang="en-US" b="1" dirty="0"/>
            </a:br>
            <a:r>
              <a:rPr lang="en-US" b="1" dirty="0"/>
              <a:t>Remembered teaching of the Lord?</a:t>
            </a:r>
            <a:br>
              <a:rPr lang="en-US" b="1" dirty="0"/>
            </a:br>
            <a:endParaRPr lang="en-US" b="1" dirty="0"/>
          </a:p>
          <a:p>
            <a:r>
              <a:rPr lang="en-US" b="1" dirty="0"/>
              <a:t>Dream?</a:t>
            </a:r>
            <a:br>
              <a:rPr lang="en-US" b="1" dirty="0"/>
            </a:br>
            <a:r>
              <a:rPr lang="en-US" b="1" dirty="0"/>
              <a:t>Sense of Need?</a:t>
            </a:r>
            <a:br>
              <a:rPr lang="en-US" b="1" dirty="0"/>
            </a:br>
            <a:r>
              <a:rPr lang="en-US" b="1" dirty="0"/>
              <a:t>Sense of Possibility?</a:t>
            </a:r>
            <a:br>
              <a:rPr lang="en-US" b="1" dirty="0"/>
            </a:br>
            <a:r>
              <a:rPr lang="en-US" b="1" dirty="0"/>
              <a:t>Symbol?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DF1B3C-D280-1A24-AEF9-9A6B5221A219}"/>
              </a:ext>
            </a:extLst>
          </p:cNvPr>
          <p:cNvSpPr>
            <a:spLocks noGrp="1"/>
          </p:cNvSpPr>
          <p:nvPr>
            <p:ph type="title"/>
          </p:nvPr>
        </p:nvSpPr>
        <p:spPr>
          <a:xfrm>
            <a:off x="838200" y="365125"/>
            <a:ext cx="10515600" cy="1325563"/>
          </a:xfrm>
        </p:spPr>
        <p:txBody>
          <a:bodyPr anchor="ctr">
            <a:normAutofit/>
          </a:bodyPr>
          <a:lstStyle/>
          <a:p>
            <a:r>
              <a:rPr lang="en-US" dirty="0"/>
              <a:t>Paul’s Visions</a:t>
            </a:r>
          </a:p>
        </p:txBody>
      </p:sp>
      <p:pic>
        <p:nvPicPr>
          <p:cNvPr id="9" name="Content Placeholder 8" descr="A painting of two people&#10;&#10;Description automatically generated">
            <a:extLst>
              <a:ext uri="{FF2B5EF4-FFF2-40B4-BE49-F238E27FC236}">
                <a16:creationId xmlns:a16="http://schemas.microsoft.com/office/drawing/2014/main" id="{663D9ED0-FDAB-198A-E0DC-A0FA325BF97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50564" y="2224725"/>
            <a:ext cx="6140261" cy="3506771"/>
          </a:xfrm>
        </p:spPr>
      </p:pic>
      <p:graphicFrame>
        <p:nvGraphicFramePr>
          <p:cNvPr id="8" name="Content Placeholder 5">
            <a:extLst>
              <a:ext uri="{FF2B5EF4-FFF2-40B4-BE49-F238E27FC236}">
                <a16:creationId xmlns:a16="http://schemas.microsoft.com/office/drawing/2014/main" id="{11047120-2E7A-085D-0623-D96BED2EC5AE}"/>
              </a:ext>
            </a:extLst>
          </p:cNvPr>
          <p:cNvGraphicFramePr>
            <a:graphicFrameLocks noGrp="1"/>
          </p:cNvGraphicFramePr>
          <p:nvPr>
            <p:ph sz="half" idx="2"/>
            <p:extLst>
              <p:ext uri="{D42A27DB-BD31-4B8C-83A1-F6EECF244321}">
                <p14:modId xmlns:p14="http://schemas.microsoft.com/office/powerpoint/2010/main" val="4027838306"/>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239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Neapolis</a:t>
            </a:r>
            <a:r>
              <a:rPr lang="en-US" dirty="0"/>
              <a:t> and Philippi (Kavalla)</a:t>
            </a:r>
          </a:p>
        </p:txBody>
      </p:sp>
      <p:pic>
        <p:nvPicPr>
          <p:cNvPr id="6" name="Content Placeholder 5" descr="KavalaHarbor.jpg"/>
          <p:cNvPicPr>
            <a:picLocks noGrp="1" noChangeAspect="1"/>
          </p:cNvPicPr>
          <p:nvPr>
            <p:ph idx="1"/>
          </p:nvPr>
        </p:nvPicPr>
        <p:blipFill>
          <a:blip r:embed="rId2" cstate="print"/>
          <a:stretch>
            <a:fillRect/>
          </a:stretch>
        </p:blipFill>
        <p:spPr>
          <a:xfrm>
            <a:off x="2209800" y="1926499"/>
            <a:ext cx="7772400" cy="1424105"/>
          </a:xfrm>
        </p:spPr>
      </p:pic>
      <p:pic>
        <p:nvPicPr>
          <p:cNvPr id="7" name="Picture 6" descr="philippi_map.gif"/>
          <p:cNvPicPr>
            <a:picLocks noChangeAspect="1"/>
          </p:cNvPicPr>
          <p:nvPr/>
        </p:nvPicPr>
        <p:blipFill>
          <a:blip r:embed="rId3" cstate="print"/>
          <a:stretch>
            <a:fillRect/>
          </a:stretch>
        </p:blipFill>
        <p:spPr>
          <a:xfrm>
            <a:off x="3755679" y="3801701"/>
            <a:ext cx="4114800" cy="289407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D9E8C6-9D0C-DAAC-C1A4-F033E565BD96}"/>
              </a:ext>
            </a:extLst>
          </p:cNvPr>
          <p:cNvSpPr txBox="1"/>
          <p:nvPr/>
        </p:nvSpPr>
        <p:spPr>
          <a:xfrm>
            <a:off x="-1" y="4993"/>
            <a:ext cx="5979578" cy="523220"/>
          </a:xfrm>
          <a:prstGeom prst="rect">
            <a:avLst/>
          </a:prstGeom>
          <a:noFill/>
        </p:spPr>
        <p:txBody>
          <a:bodyPr wrap="square" rtlCol="0">
            <a:spAutoFit/>
          </a:bodyPr>
          <a:lstStyle/>
          <a:p>
            <a:r>
              <a:rPr lang="en-US" sz="2800" b="1" u="sng" dirty="0">
                <a:solidFill>
                  <a:schemeClr val="accent4">
                    <a:lumMod val="60000"/>
                    <a:lumOff val="40000"/>
                  </a:schemeClr>
                </a:solidFill>
              </a:rPr>
              <a:t>AT THE FORUM</a:t>
            </a:r>
            <a:r>
              <a:rPr lang="en-US" sz="2800" b="1" dirty="0">
                <a:solidFill>
                  <a:schemeClr val="accent4">
                    <a:lumMod val="60000"/>
                    <a:lumOff val="40000"/>
                  </a:schemeClr>
                </a:solidFill>
              </a:rPr>
              <a:t> (= PUBLIC PLAZA):</a:t>
            </a:r>
          </a:p>
        </p:txBody>
      </p:sp>
      <p:pic>
        <p:nvPicPr>
          <p:cNvPr id="5" name="Picture 4" descr="A picture containing grass, outdoor, tree, field&#10;&#10;Description automatically generated">
            <a:extLst>
              <a:ext uri="{FF2B5EF4-FFF2-40B4-BE49-F238E27FC236}">
                <a16:creationId xmlns:a16="http://schemas.microsoft.com/office/drawing/2014/main" id="{8975F2BC-F04A-AC4D-5EBB-06BFD53C6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5127"/>
            <a:ext cx="5979578" cy="3258193"/>
          </a:xfrm>
          <a:prstGeom prst="rect">
            <a:avLst/>
          </a:prstGeom>
        </p:spPr>
      </p:pic>
      <p:pic>
        <p:nvPicPr>
          <p:cNvPr id="7" name="Picture 6">
            <a:extLst>
              <a:ext uri="{FF2B5EF4-FFF2-40B4-BE49-F238E27FC236}">
                <a16:creationId xmlns:a16="http://schemas.microsoft.com/office/drawing/2014/main" id="{833D99D3-FD7C-1338-8CF9-8562B990BFA9}"/>
              </a:ext>
            </a:extLst>
          </p:cNvPr>
          <p:cNvPicPr>
            <a:picLocks noChangeAspect="1"/>
          </p:cNvPicPr>
          <p:nvPr/>
        </p:nvPicPr>
        <p:blipFill>
          <a:blip r:embed="rId3"/>
          <a:stretch>
            <a:fillRect/>
          </a:stretch>
        </p:blipFill>
        <p:spPr>
          <a:xfrm>
            <a:off x="5980422" y="3350872"/>
            <a:ext cx="6454284" cy="3021806"/>
          </a:xfrm>
          <a:prstGeom prst="rect">
            <a:avLst/>
          </a:prstGeom>
        </p:spPr>
      </p:pic>
      <p:pic>
        <p:nvPicPr>
          <p:cNvPr id="8" name="Content Placeholder 4" descr="A picture containing grass, tree, outdoor, stone&#10;&#10;Description automatically generated">
            <a:extLst>
              <a:ext uri="{FF2B5EF4-FFF2-40B4-BE49-F238E27FC236}">
                <a16:creationId xmlns:a16="http://schemas.microsoft.com/office/drawing/2014/main" id="{5EA4BFA5-7BC6-62DE-D226-0CE30BFD6DA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382327" y="64655"/>
            <a:ext cx="5650474" cy="3178392"/>
          </a:xfrm>
        </p:spPr>
      </p:pic>
      <p:pic>
        <p:nvPicPr>
          <p:cNvPr id="3" name="Picture 2">
            <a:extLst>
              <a:ext uri="{FF2B5EF4-FFF2-40B4-BE49-F238E27FC236}">
                <a16:creationId xmlns:a16="http://schemas.microsoft.com/office/drawing/2014/main" id="{7AE0B701-3D4D-4DA7-4910-36BD459453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1845" y="528213"/>
            <a:ext cx="3755885" cy="2816914"/>
          </a:xfrm>
          <a:prstGeom prst="rect">
            <a:avLst/>
          </a:prstGeom>
        </p:spPr>
      </p:pic>
    </p:spTree>
    <p:extLst>
      <p:ext uri="{BB962C8B-B14F-4D97-AF65-F5344CB8AC3E}">
        <p14:creationId xmlns:p14="http://schemas.microsoft.com/office/powerpoint/2010/main" val="1958701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138507-8590-D9C3-B828-10C336F9BFC5}"/>
              </a:ext>
            </a:extLst>
          </p:cNvPr>
          <p:cNvSpPr>
            <a:spLocks noGrp="1"/>
          </p:cNvSpPr>
          <p:nvPr>
            <p:ph type="title"/>
          </p:nvPr>
        </p:nvSpPr>
        <p:spPr/>
        <p:txBody>
          <a:bodyPr>
            <a:noAutofit/>
          </a:bodyPr>
          <a:lstStyle/>
          <a:p>
            <a:r>
              <a:rPr lang="en-US" sz="2400" b="1" dirty="0">
                <a:effectLst/>
                <a:latin typeface="Calibri" panose="020F0502020204030204" pitchFamily="34" charset="0"/>
                <a:ea typeface="Calibri" panose="020F0502020204030204" pitchFamily="34" charset="0"/>
                <a:cs typeface="Arial" panose="020B0604020202020204" pitchFamily="34" charset="0"/>
              </a:rPr>
              <a:t>14) And there was a woman named Lydia, a dealer in purple cloth from the city of Thyatira and worshipper of God was listening, the Lord opened her will [lit. “heart”] double-wide [the verb is an old Greek word combining “two” and “wide”—Robertson, p. 252.], holding her attention to the utterances of Paul. [PJT]</a:t>
            </a:r>
            <a:endParaRPr lang="en-US" sz="2400" dirty="0"/>
          </a:p>
        </p:txBody>
      </p:sp>
      <p:pic>
        <p:nvPicPr>
          <p:cNvPr id="8" name="Content Placeholder 7" descr="A person holding purple fabric&#10;&#10;Description automatically generated">
            <a:extLst>
              <a:ext uri="{FF2B5EF4-FFF2-40B4-BE49-F238E27FC236}">
                <a16:creationId xmlns:a16="http://schemas.microsoft.com/office/drawing/2014/main" id="{9A0C169F-835E-0B88-7AB9-B5AF42061BC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844478"/>
            <a:ext cx="4084681" cy="4351338"/>
          </a:xfrm>
          <a:ln w="50800">
            <a:solidFill>
              <a:srgbClr val="0070C0"/>
            </a:solidFill>
          </a:ln>
        </p:spPr>
      </p:pic>
      <p:pic>
        <p:nvPicPr>
          <p:cNvPr id="10" name="Content Placeholder 9" descr="A close-up of a person's hand&#10;&#10;Description automatically generated">
            <a:extLst>
              <a:ext uri="{FF2B5EF4-FFF2-40B4-BE49-F238E27FC236}">
                <a16:creationId xmlns:a16="http://schemas.microsoft.com/office/drawing/2014/main" id="{0F064A2F-7878-04B7-1CF8-DE922D04067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88146" y="2347274"/>
            <a:ext cx="6348099" cy="3242821"/>
          </a:xfrm>
        </p:spPr>
      </p:pic>
    </p:spTree>
    <p:extLst>
      <p:ext uri="{BB962C8B-B14F-4D97-AF65-F5344CB8AC3E}">
        <p14:creationId xmlns:p14="http://schemas.microsoft.com/office/powerpoint/2010/main" val="3295860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Spirit of a Python</a:t>
            </a:r>
          </a:p>
        </p:txBody>
      </p:sp>
      <p:pic>
        <p:nvPicPr>
          <p:cNvPr id="10" name="Content Placeholder 9" descr="Apollos_Python_1561.jpg"/>
          <p:cNvPicPr>
            <a:picLocks noGrp="1" noChangeAspect="1"/>
          </p:cNvPicPr>
          <p:nvPr>
            <p:ph sz="half" idx="1"/>
          </p:nvPr>
        </p:nvPicPr>
        <p:blipFill>
          <a:blip r:embed="rId2" cstate="print"/>
          <a:stretch>
            <a:fillRect/>
          </a:stretch>
        </p:blipFill>
        <p:spPr>
          <a:xfrm>
            <a:off x="838200" y="1885807"/>
            <a:ext cx="3200400" cy="2439015"/>
          </a:xfrm>
        </p:spPr>
      </p:pic>
      <p:pic>
        <p:nvPicPr>
          <p:cNvPr id="11" name="Content Placeholder 10" descr="Delacroix_apollo_slaying_python_950px.jpg"/>
          <p:cNvPicPr>
            <a:picLocks noGrp="1" noChangeAspect="1"/>
          </p:cNvPicPr>
          <p:nvPr>
            <p:ph sz="half" idx="2"/>
          </p:nvPr>
        </p:nvPicPr>
        <p:blipFill>
          <a:blip r:embed="rId3" cstate="print"/>
          <a:stretch>
            <a:fillRect/>
          </a:stretch>
        </p:blipFill>
        <p:spPr>
          <a:xfrm>
            <a:off x="4174029" y="1797844"/>
            <a:ext cx="3794639" cy="4953000"/>
          </a:xfrm>
        </p:spPr>
      </p:pic>
      <p:pic>
        <p:nvPicPr>
          <p:cNvPr id="12" name="Picture 11" descr="Apollos-Python-Delphi-museum-f.jpg"/>
          <p:cNvPicPr>
            <a:picLocks noChangeAspect="1"/>
          </p:cNvPicPr>
          <p:nvPr/>
        </p:nvPicPr>
        <p:blipFill>
          <a:blip r:embed="rId4" cstate="print"/>
          <a:stretch>
            <a:fillRect/>
          </a:stretch>
        </p:blipFill>
        <p:spPr>
          <a:xfrm>
            <a:off x="838200" y="4519942"/>
            <a:ext cx="3249706" cy="2209800"/>
          </a:xfrm>
          <a:prstGeom prst="rect">
            <a:avLst/>
          </a:prstGeom>
        </p:spPr>
      </p:pic>
      <p:pic>
        <p:nvPicPr>
          <p:cNvPr id="2" name="Picture 2" descr="Called to Conflict - Part 1 of 3 (Acts 16:16-18) — Communion Chapel">
            <a:extLst>
              <a:ext uri="{FF2B5EF4-FFF2-40B4-BE49-F238E27FC236}">
                <a16:creationId xmlns:a16="http://schemas.microsoft.com/office/drawing/2014/main" id="{9D1F5338-55E3-8324-82CE-E7F5BDE0E8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4097" y="527949"/>
            <a:ext cx="3937824" cy="63300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60465-1076-DD74-2C67-FB06A18FF3B8}"/>
              </a:ext>
            </a:extLst>
          </p:cNvPr>
          <p:cNvSpPr>
            <a:spLocks noGrp="1"/>
          </p:cNvSpPr>
          <p:nvPr>
            <p:ph type="title"/>
          </p:nvPr>
        </p:nvSpPr>
        <p:spPr/>
        <p:txBody>
          <a:bodyPr/>
          <a:lstStyle/>
          <a:p>
            <a:r>
              <a:rPr lang="en-US" dirty="0"/>
              <a:t>Antisemitism Used as an Excuse!</a:t>
            </a:r>
          </a:p>
        </p:txBody>
      </p:sp>
      <p:pic>
        <p:nvPicPr>
          <p:cNvPr id="6" name="Content Placeholder 5" descr="A painting of a person with a beard and a person with a beard&#10;&#10;Description automatically generated">
            <a:extLst>
              <a:ext uri="{FF2B5EF4-FFF2-40B4-BE49-F238E27FC236}">
                <a16:creationId xmlns:a16="http://schemas.microsoft.com/office/drawing/2014/main" id="{3CA7FD8D-7B7E-6D73-23A3-3F9812B8CC8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72820" y="2619534"/>
            <a:ext cx="4912360" cy="2763520"/>
          </a:xfrm>
          <a:ln w="50800">
            <a:solidFill>
              <a:srgbClr val="0070C0"/>
            </a:solidFill>
          </a:ln>
        </p:spPr>
      </p:pic>
      <p:pic>
        <p:nvPicPr>
          <p:cNvPr id="8" name="Content Placeholder 7" descr="A group of men in clothing&#10;&#10;Description automatically generated">
            <a:extLst>
              <a:ext uri="{FF2B5EF4-FFF2-40B4-BE49-F238E27FC236}">
                <a16:creationId xmlns:a16="http://schemas.microsoft.com/office/drawing/2014/main" id="{4193A666-1B6F-9744-40A2-3226F2FDA00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543969"/>
            <a:ext cx="5181600" cy="2914650"/>
          </a:xfrm>
          <a:ln w="50800">
            <a:solidFill>
              <a:srgbClr val="0070C0"/>
            </a:solidFill>
          </a:ln>
        </p:spPr>
      </p:pic>
    </p:spTree>
    <p:extLst>
      <p:ext uri="{BB962C8B-B14F-4D97-AF65-F5344CB8AC3E}">
        <p14:creationId xmlns:p14="http://schemas.microsoft.com/office/powerpoint/2010/main" val="335967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13FF4F-CF43-316E-4162-4450174BA42B}"/>
              </a:ext>
            </a:extLst>
          </p:cNvPr>
          <p:cNvSpPr>
            <a:spLocks noGrp="1"/>
          </p:cNvSpPr>
          <p:nvPr>
            <p:ph type="title"/>
          </p:nvPr>
        </p:nvSpPr>
        <p:spPr/>
        <p:txBody>
          <a:bodyPr/>
          <a:lstStyle/>
          <a:p>
            <a:pPr algn="ctr"/>
            <a:r>
              <a:rPr lang="en-US" dirty="0"/>
              <a:t>Roman Citizenship Forms an Entree</a:t>
            </a:r>
          </a:p>
        </p:txBody>
      </p:sp>
      <p:pic>
        <p:nvPicPr>
          <p:cNvPr id="11" name="Content Placeholder 10" descr="A painting of a person kneeling in front of a person holding a torch&#10;&#10;Description automatically generated">
            <a:extLst>
              <a:ext uri="{FF2B5EF4-FFF2-40B4-BE49-F238E27FC236}">
                <a16:creationId xmlns:a16="http://schemas.microsoft.com/office/drawing/2014/main" id="{E25BB03B-316C-054F-002E-A873B568AB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5952" y="1905794"/>
            <a:ext cx="6255110" cy="4587081"/>
          </a:xfrm>
          <a:ln w="50800">
            <a:solidFill>
              <a:srgbClr val="0070C0"/>
            </a:solidFill>
          </a:ln>
        </p:spPr>
      </p:pic>
    </p:spTree>
    <p:extLst>
      <p:ext uri="{BB962C8B-B14F-4D97-AF65-F5344CB8AC3E}">
        <p14:creationId xmlns:p14="http://schemas.microsoft.com/office/powerpoint/2010/main" val="1516757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542E7D-4689-3211-F424-84F4B817E789}"/>
              </a:ext>
            </a:extLst>
          </p:cNvPr>
          <p:cNvSpPr>
            <a:spLocks noGrp="1"/>
          </p:cNvSpPr>
          <p:nvPr>
            <p:ph type="title"/>
          </p:nvPr>
        </p:nvSpPr>
        <p:spPr/>
        <p:txBody>
          <a:bodyPr/>
          <a:lstStyle/>
          <a:p>
            <a:pPr algn="ctr"/>
            <a:r>
              <a:rPr lang="en-US" dirty="0"/>
              <a:t>Anticipating the 2</a:t>
            </a:r>
            <a:r>
              <a:rPr lang="en-US" baseline="30000" dirty="0"/>
              <a:t>nd</a:t>
            </a:r>
            <a:r>
              <a:rPr lang="en-US" dirty="0"/>
              <a:t> Missionary Journey</a:t>
            </a:r>
          </a:p>
        </p:txBody>
      </p:sp>
      <p:sp>
        <p:nvSpPr>
          <p:cNvPr id="5" name="Content Placeholder 4">
            <a:extLst>
              <a:ext uri="{FF2B5EF4-FFF2-40B4-BE49-F238E27FC236}">
                <a16:creationId xmlns:a16="http://schemas.microsoft.com/office/drawing/2014/main" id="{A2031079-28A6-C044-7ACD-FA84A49EEB01}"/>
              </a:ext>
            </a:extLst>
          </p:cNvPr>
          <p:cNvSpPr>
            <a:spLocks noGrp="1"/>
          </p:cNvSpPr>
          <p:nvPr>
            <p:ph sz="half" idx="1"/>
          </p:nvPr>
        </p:nvSpPr>
        <p:spPr>
          <a:xfrm>
            <a:off x="838200" y="1825624"/>
            <a:ext cx="5181600" cy="4769139"/>
          </a:xfrm>
        </p:spPr>
        <p:txBody>
          <a:bodyPr>
            <a:noAutofit/>
          </a:bodyPr>
          <a:lstStyle/>
          <a:p>
            <a:pPr marL="0" indent="0">
              <a:buNone/>
            </a:pPr>
            <a:r>
              <a:rPr lang="en-US" sz="2800" b="1" i="1" kern="100" dirty="0">
                <a:effectLst/>
                <a:latin typeface="Calibri" panose="020F0502020204030204" pitchFamily="34" charset="0"/>
                <a:ea typeface="Calibri" panose="020F0502020204030204" pitchFamily="34" charset="0"/>
                <a:cs typeface="Arial" panose="020B0604020202020204" pitchFamily="34" charset="0"/>
              </a:rPr>
              <a:t>35) So, Paul and Barnabas remained in Antioch, teaching and evangelizing the word of the Lord along with many others. 36) But after some days, Paul said to Barnabas, Let’s turn back and look after the brothers [and sisters] according to all the cities in which we proclaimed the word of the Lord. “How do they have it?” [fig. “How are they doing?”] </a:t>
            </a:r>
            <a:r>
              <a:rPr lang="en-US" sz="2800" b="1" kern="100" dirty="0">
                <a:effectLst/>
                <a:latin typeface="Calibri" panose="020F0502020204030204" pitchFamily="34" charset="0"/>
                <a:ea typeface="Calibri" panose="020F0502020204030204" pitchFamily="34" charset="0"/>
                <a:cs typeface="Arial" panose="020B0604020202020204" pitchFamily="34" charset="0"/>
              </a:rPr>
              <a:t>[PJT]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8" name="Content Placeholder 7" descr="A doctor using a stethoscope to check the stomach of a pregnant person&#10;&#10;Description automatically generated">
            <a:extLst>
              <a:ext uri="{FF2B5EF4-FFF2-40B4-BE49-F238E27FC236}">
                <a16:creationId xmlns:a16="http://schemas.microsoft.com/office/drawing/2014/main" id="{9D49A868-016F-758B-E5CD-5C1AF15064D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201193"/>
            <a:ext cx="5181600" cy="3600202"/>
          </a:xfrm>
          <a:ln w="50800">
            <a:solidFill>
              <a:schemeClr val="accent1"/>
            </a:solidFill>
          </a:ln>
        </p:spPr>
      </p:pic>
    </p:spTree>
    <p:extLst>
      <p:ext uri="{BB962C8B-B14F-4D97-AF65-F5344CB8AC3E}">
        <p14:creationId xmlns:p14="http://schemas.microsoft.com/office/powerpoint/2010/main" val="279668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750BCC-A48D-C07C-AA01-76A3EBABEB0C}"/>
              </a:ext>
            </a:extLst>
          </p:cNvPr>
          <p:cNvSpPr>
            <a:spLocks noGrp="1"/>
          </p:cNvSpPr>
          <p:nvPr>
            <p:ph type="title"/>
          </p:nvPr>
        </p:nvSpPr>
        <p:spPr/>
        <p:txBody>
          <a:bodyPr/>
          <a:lstStyle/>
          <a:p>
            <a:pPr algn="ctr"/>
            <a:r>
              <a:rPr lang="en-US" dirty="0"/>
              <a:t>Pay Attention to the Verbs</a:t>
            </a:r>
          </a:p>
        </p:txBody>
      </p:sp>
      <p:sp>
        <p:nvSpPr>
          <p:cNvPr id="6" name="Content Placeholder 5">
            <a:extLst>
              <a:ext uri="{FF2B5EF4-FFF2-40B4-BE49-F238E27FC236}">
                <a16:creationId xmlns:a16="http://schemas.microsoft.com/office/drawing/2014/main" id="{90B8089A-7EBF-1D98-1B87-FC3BCB2EC9D1}"/>
              </a:ext>
            </a:extLst>
          </p:cNvPr>
          <p:cNvSpPr>
            <a:spLocks noGrp="1"/>
          </p:cNvSpPr>
          <p:nvPr>
            <p:ph idx="1"/>
          </p:nvPr>
        </p:nvSpPr>
        <p:spPr/>
        <p:txBody>
          <a:bodyPr>
            <a:normAutofit/>
          </a:bodyPr>
          <a:lstStyle/>
          <a:p>
            <a:pPr>
              <a:buFont typeface="Wingdings" panose="05000000000000000000" pitchFamily="2" charset="2"/>
              <a:buChar char="Ø"/>
            </a:pPr>
            <a:r>
              <a:rPr lang="en-US" sz="3600" dirty="0">
                <a:solidFill>
                  <a:schemeClr val="accent4">
                    <a:lumMod val="60000"/>
                    <a:lumOff val="40000"/>
                  </a:schemeClr>
                </a:solidFill>
                <a:effectLst/>
                <a:latin typeface="Calibri" panose="020F0502020204030204" pitchFamily="34" charset="0"/>
                <a:ea typeface="Calibri" panose="020F0502020204030204" pitchFamily="34" charset="0"/>
              </a:rPr>
              <a:t>έπ</a:t>
            </a:r>
            <a:r>
              <a:rPr lang="en-US" sz="3600" dirty="0" err="1">
                <a:solidFill>
                  <a:schemeClr val="accent4">
                    <a:lumMod val="60000"/>
                    <a:lumOff val="40000"/>
                  </a:schemeClr>
                </a:solidFill>
                <a:effectLst/>
                <a:latin typeface="Calibri" panose="020F0502020204030204" pitchFamily="34" charset="0"/>
                <a:ea typeface="Calibri" panose="020F0502020204030204" pitchFamily="34" charset="0"/>
              </a:rPr>
              <a:t>ιστρέϕ</a:t>
            </a:r>
            <a:r>
              <a:rPr lang="en-US" sz="3600" dirty="0">
                <a:solidFill>
                  <a:schemeClr val="accent4">
                    <a:lumMod val="60000"/>
                    <a:lumOff val="40000"/>
                  </a:schemeClr>
                </a:solidFill>
                <a:effectLst/>
                <a:latin typeface="Calibri" panose="020F0502020204030204" pitchFamily="34" charset="0"/>
                <a:ea typeface="Calibri" panose="020F0502020204030204" pitchFamily="34" charset="0"/>
              </a:rPr>
              <a:t>αντες</a:t>
            </a:r>
            <a:r>
              <a:rPr lang="en-US" sz="3600" dirty="0">
                <a:effectLst/>
                <a:latin typeface="Calibri" panose="020F0502020204030204" pitchFamily="34" charset="0"/>
                <a:ea typeface="Calibri" panose="020F0502020204030204" pitchFamily="34" charset="0"/>
              </a:rPr>
              <a:t> [eh-pihs-TREH-fahn-tehs] </a:t>
            </a:r>
          </a:p>
          <a:p>
            <a:pPr>
              <a:buFont typeface="Wingdings" panose="05000000000000000000" pitchFamily="2" charset="2"/>
              <a:buChar char="Ø"/>
            </a:pPr>
            <a:r>
              <a:rPr lang="en-US" sz="3600" dirty="0">
                <a:latin typeface="Calibri" panose="020F0502020204030204" pitchFamily="34" charset="0"/>
                <a:ea typeface="Calibri" panose="020F0502020204030204" pitchFamily="34" charset="0"/>
              </a:rPr>
              <a:t>Go back OVER [that is, “return”]</a:t>
            </a:r>
          </a:p>
          <a:p>
            <a:pPr>
              <a:buFont typeface="Wingdings" panose="05000000000000000000" pitchFamily="2" charset="2"/>
              <a:buChar char="Ø"/>
            </a:pPr>
            <a:r>
              <a:rPr lang="en-US" sz="3600" dirty="0">
                <a:solidFill>
                  <a:schemeClr val="accent4">
                    <a:lumMod val="60000"/>
                    <a:lumOff val="40000"/>
                  </a:schemeClr>
                </a:solidFill>
                <a:effectLst/>
                <a:latin typeface="Calibri" panose="020F0502020204030204" pitchFamily="34" charset="0"/>
                <a:ea typeface="Calibri" panose="020F0502020204030204" pitchFamily="34" charset="0"/>
              </a:rPr>
              <a:t>ἐπ</a:t>
            </a:r>
            <a:r>
              <a:rPr lang="en-US" sz="3600" dirty="0" err="1">
                <a:solidFill>
                  <a:schemeClr val="accent4">
                    <a:lumMod val="60000"/>
                    <a:lumOff val="40000"/>
                  </a:schemeClr>
                </a:solidFill>
                <a:effectLst/>
                <a:latin typeface="Calibri" panose="020F0502020204030204" pitchFamily="34" charset="0"/>
                <a:ea typeface="Calibri" panose="020F0502020204030204" pitchFamily="34" charset="0"/>
              </a:rPr>
              <a:t>ισκεψώμεθ</a:t>
            </a:r>
            <a:r>
              <a:rPr lang="en-US" sz="3600" dirty="0">
                <a:solidFill>
                  <a:schemeClr val="accent4">
                    <a:lumMod val="60000"/>
                    <a:lumOff val="40000"/>
                  </a:schemeClr>
                </a:solidFill>
                <a:effectLst/>
                <a:latin typeface="Calibri" panose="020F0502020204030204" pitchFamily="34" charset="0"/>
                <a:ea typeface="Calibri" panose="020F0502020204030204" pitchFamily="34" charset="0"/>
              </a:rPr>
              <a:t>α</a:t>
            </a:r>
            <a:r>
              <a:rPr lang="en-US" sz="3600" dirty="0">
                <a:effectLst/>
                <a:latin typeface="Calibri" panose="020F0502020204030204" pitchFamily="34" charset="0"/>
                <a:ea typeface="Calibri" panose="020F0502020204030204" pitchFamily="34" charset="0"/>
              </a:rPr>
              <a:t> [eh-pihs-kehp-SOH-meh-thah] </a:t>
            </a:r>
          </a:p>
          <a:p>
            <a:pPr>
              <a:buFont typeface="Wingdings" panose="05000000000000000000" pitchFamily="2" charset="2"/>
              <a:buChar char="Ø"/>
            </a:pPr>
            <a:r>
              <a:rPr lang="en-US" sz="3600" dirty="0">
                <a:effectLst/>
                <a:latin typeface="Calibri" panose="020F0502020204030204" pitchFamily="34" charset="0"/>
                <a:ea typeface="Calibri" panose="020F0502020204030204" pitchFamily="34" charset="0"/>
              </a:rPr>
              <a:t>to look over, oversee, or care for.</a:t>
            </a:r>
          </a:p>
          <a:p>
            <a:pPr>
              <a:buFont typeface="Wingdings" panose="05000000000000000000" pitchFamily="2" charset="2"/>
              <a:buChar char="Ø"/>
            </a:pPr>
            <a:r>
              <a:rPr lang="en-US" sz="3600" dirty="0">
                <a:latin typeface="Calibri" panose="020F0502020204030204" pitchFamily="34" charset="0"/>
                <a:ea typeface="Calibri" panose="020F0502020204030204" pitchFamily="34" charset="0"/>
              </a:rPr>
              <a:t>The work wasn’t finished yet!</a:t>
            </a:r>
            <a:endParaRPr lang="en-US" sz="3600" dirty="0"/>
          </a:p>
        </p:txBody>
      </p:sp>
    </p:spTree>
    <p:extLst>
      <p:ext uri="{BB962C8B-B14F-4D97-AF65-F5344CB8AC3E}">
        <p14:creationId xmlns:p14="http://schemas.microsoft.com/office/powerpoint/2010/main" val="347977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p:cTn id="15"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p:cTn id="23"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p:cTn id="31"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 calcmode="lin" valueType="num">
                                      <p:cBhvr>
                                        <p:cTn id="39"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6">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BC0C61-6FB6-3F93-AA55-7FEEA10E5769}"/>
              </a:ext>
            </a:extLst>
          </p:cNvPr>
          <p:cNvSpPr>
            <a:spLocks noGrp="1"/>
          </p:cNvSpPr>
          <p:nvPr>
            <p:ph type="title"/>
          </p:nvPr>
        </p:nvSpPr>
        <p:spPr>
          <a:xfrm>
            <a:off x="543207" y="273377"/>
            <a:ext cx="11126709" cy="1498674"/>
          </a:xfrm>
        </p:spPr>
        <p:txBody>
          <a:bodyPr>
            <a:noAutofit/>
          </a:bodyPr>
          <a:lstStyle/>
          <a:p>
            <a:r>
              <a:rPr lang="en-US" sz="2800" kern="100" dirty="0">
                <a:effectLst/>
                <a:latin typeface="Calibri" panose="020F0502020204030204" pitchFamily="34" charset="0"/>
                <a:ea typeface="Calibri" panose="020F0502020204030204" pitchFamily="34" charset="0"/>
                <a:cs typeface="Calibri" panose="020F0502020204030204" pitchFamily="34" charset="0"/>
              </a:rPr>
              <a:t> </a:t>
            </a:r>
            <a:r>
              <a:rPr lang="en-US" sz="2800" b="1" kern="100" dirty="0">
                <a:effectLst/>
                <a:latin typeface="Calibri" panose="020F0502020204030204" pitchFamily="34" charset="0"/>
                <a:ea typeface="Calibri" panose="020F0502020204030204" pitchFamily="34" charset="0"/>
                <a:cs typeface="Calibri" panose="020F0502020204030204" pitchFamily="34" charset="0"/>
              </a:rPr>
              <a:t>37) But Barnabas wanted to take along with them John who is called Mark. 38) But Paul considered it improper to take the one who abandoned them from Pamphylia and hadn’t gone with them to the work. [PJT]</a:t>
            </a:r>
            <a:endParaRPr lang="en-US" sz="2800" dirty="0"/>
          </a:p>
        </p:txBody>
      </p:sp>
      <p:sp>
        <p:nvSpPr>
          <p:cNvPr id="5" name="Text Placeholder 4">
            <a:extLst>
              <a:ext uri="{FF2B5EF4-FFF2-40B4-BE49-F238E27FC236}">
                <a16:creationId xmlns:a16="http://schemas.microsoft.com/office/drawing/2014/main" id="{40552B25-A632-C560-3C88-37AFFD555551}"/>
              </a:ext>
            </a:extLst>
          </p:cNvPr>
          <p:cNvSpPr>
            <a:spLocks noGrp="1"/>
          </p:cNvSpPr>
          <p:nvPr>
            <p:ph type="body" idx="1"/>
          </p:nvPr>
        </p:nvSpPr>
        <p:spPr>
          <a:xfrm>
            <a:off x="522084" y="1892173"/>
            <a:ext cx="5475491" cy="612901"/>
          </a:xfrm>
        </p:spPr>
        <p:txBody>
          <a:bodyPr/>
          <a:lstStyle/>
          <a:p>
            <a:r>
              <a:rPr lang="en-US" dirty="0"/>
              <a:t>Barnabas</a:t>
            </a:r>
          </a:p>
        </p:txBody>
      </p:sp>
      <p:pic>
        <p:nvPicPr>
          <p:cNvPr id="10" name="Content Placeholder 9" descr="A person and child looking at each other&#10;&#10;Description automatically generated">
            <a:extLst>
              <a:ext uri="{FF2B5EF4-FFF2-40B4-BE49-F238E27FC236}">
                <a16:creationId xmlns:a16="http://schemas.microsoft.com/office/drawing/2014/main" id="{D8A42478-F4DC-300D-6A60-765285D0736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0935" y="2948390"/>
            <a:ext cx="5157787" cy="2453925"/>
          </a:xfrm>
          <a:ln w="50800">
            <a:solidFill>
              <a:schemeClr val="accent1"/>
            </a:solidFill>
          </a:ln>
        </p:spPr>
      </p:pic>
      <p:sp>
        <p:nvSpPr>
          <p:cNvPr id="7" name="Text Placeholder 6">
            <a:extLst>
              <a:ext uri="{FF2B5EF4-FFF2-40B4-BE49-F238E27FC236}">
                <a16:creationId xmlns:a16="http://schemas.microsoft.com/office/drawing/2014/main" id="{BDE40748-8849-4348-9FA9-201A92B74F51}"/>
              </a:ext>
            </a:extLst>
          </p:cNvPr>
          <p:cNvSpPr>
            <a:spLocks noGrp="1"/>
          </p:cNvSpPr>
          <p:nvPr>
            <p:ph type="body" sz="quarter" idx="3"/>
          </p:nvPr>
        </p:nvSpPr>
        <p:spPr>
          <a:xfrm>
            <a:off x="6172200" y="1892173"/>
            <a:ext cx="5475490" cy="612902"/>
          </a:xfrm>
        </p:spPr>
        <p:txBody>
          <a:bodyPr/>
          <a:lstStyle/>
          <a:p>
            <a:r>
              <a:rPr lang="en-US" dirty="0"/>
              <a:t>Paul</a:t>
            </a:r>
          </a:p>
        </p:txBody>
      </p:sp>
      <p:pic>
        <p:nvPicPr>
          <p:cNvPr id="12" name="Content Placeholder 11" descr="A person pointing at a child sitting on a couch&#10;&#10;Description automatically generated">
            <a:extLst>
              <a:ext uri="{FF2B5EF4-FFF2-40B4-BE49-F238E27FC236}">
                <a16:creationId xmlns:a16="http://schemas.microsoft.com/office/drawing/2014/main" id="{E4E3EB27-39B9-ADAE-2A9F-912E221DDC43}"/>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318351" y="2625197"/>
            <a:ext cx="5183188" cy="3455458"/>
          </a:xfrm>
          <a:ln w="50800">
            <a:solidFill>
              <a:schemeClr val="accent1"/>
            </a:solidFill>
          </a:ln>
        </p:spPr>
      </p:pic>
    </p:spTree>
    <p:extLst>
      <p:ext uri="{BB962C8B-B14F-4D97-AF65-F5344CB8AC3E}">
        <p14:creationId xmlns:p14="http://schemas.microsoft.com/office/powerpoint/2010/main" val="197905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E21636-D54B-5188-B211-101463B19D89}"/>
              </a:ext>
            </a:extLst>
          </p:cNvPr>
          <p:cNvSpPr>
            <a:spLocks noGrp="1"/>
          </p:cNvSpPr>
          <p:nvPr>
            <p:ph type="title"/>
          </p:nvPr>
        </p:nvSpPr>
        <p:spPr>
          <a:xfrm>
            <a:off x="631596" y="235670"/>
            <a:ext cx="11161336" cy="1932495"/>
          </a:xfrm>
        </p:spPr>
        <p:txBody>
          <a:bodyPr>
            <a:noAutofit/>
          </a:bodyPr>
          <a:lstStyle/>
          <a:p>
            <a:r>
              <a:rPr lang="en-US" sz="2800" b="1" kern="100" dirty="0">
                <a:effectLst/>
                <a:latin typeface="Calibri" panose="020F0502020204030204" pitchFamily="34" charset="0"/>
                <a:ea typeface="Calibri" panose="020F0502020204030204" pitchFamily="34" charset="0"/>
                <a:cs typeface="Calibri" panose="020F0502020204030204" pitchFamily="34" charset="0"/>
              </a:rPr>
              <a:t>39) So, a dissension occurred such that they severed themselves from each other, Barnabas taking Mark and sailing out for Cyprus, 40) Paul chose for himself, Silas, and left, entrusted [handed over] to the grace of the Lord from the brethren. 41) So, he went through Syria and Cilicia strengthening the churches. [PJT]</a:t>
            </a:r>
            <a:endParaRPr lang="en-US" sz="2800" dirty="0"/>
          </a:p>
        </p:txBody>
      </p:sp>
      <p:sp>
        <p:nvSpPr>
          <p:cNvPr id="8" name="Content Placeholder 7">
            <a:extLst>
              <a:ext uri="{FF2B5EF4-FFF2-40B4-BE49-F238E27FC236}">
                <a16:creationId xmlns:a16="http://schemas.microsoft.com/office/drawing/2014/main" id="{920DF5DC-A6DC-418E-582E-54FF56594975}"/>
              </a:ext>
            </a:extLst>
          </p:cNvPr>
          <p:cNvSpPr>
            <a:spLocks noGrp="1"/>
          </p:cNvSpPr>
          <p:nvPr>
            <p:ph idx="1"/>
          </p:nvPr>
        </p:nvSpPr>
        <p:spPr>
          <a:xfrm>
            <a:off x="716437" y="2422689"/>
            <a:ext cx="11076495" cy="3754274"/>
          </a:xfrm>
        </p:spPr>
        <p:txBody>
          <a:bodyPr>
            <a:normAutofit/>
          </a:bodyPr>
          <a:lstStyle/>
          <a:p>
            <a:pPr>
              <a:buFont typeface="Wingdings" panose="05000000000000000000" pitchFamily="2" charset="2"/>
              <a:buChar char="v"/>
            </a:pPr>
            <a:r>
              <a:rPr lang="en-US" sz="3600" dirty="0">
                <a:effectLst/>
                <a:latin typeface="Calibri" panose="020F0502020204030204" pitchFamily="34" charset="0"/>
                <a:ea typeface="Calibri" panose="020F0502020204030204" pitchFamily="34" charset="0"/>
              </a:rPr>
              <a:t>πα</a:t>
            </a:r>
            <a:r>
              <a:rPr lang="en-US" sz="3600" dirty="0" err="1">
                <a:effectLst/>
                <a:latin typeface="Calibri" panose="020F0502020204030204" pitchFamily="34" charset="0"/>
                <a:ea typeface="Calibri" panose="020F0502020204030204" pitchFamily="34" charset="0"/>
              </a:rPr>
              <a:t>ροξυσμὸς</a:t>
            </a:r>
            <a:r>
              <a:rPr lang="en-US" sz="3600" dirty="0">
                <a:effectLst/>
                <a:latin typeface="Calibri" panose="020F0502020204030204" pitchFamily="34" charset="0"/>
                <a:ea typeface="Calibri" panose="020F0502020204030204" pitchFamily="34" charset="0"/>
              </a:rPr>
              <a:t> [</a:t>
            </a:r>
            <a:r>
              <a:rPr lang="en-US" sz="3600" dirty="0" err="1">
                <a:effectLst/>
                <a:latin typeface="Calibri" panose="020F0502020204030204" pitchFamily="34" charset="0"/>
                <a:ea typeface="Calibri" panose="020F0502020204030204" pitchFamily="34" charset="0"/>
              </a:rPr>
              <a:t>pah</a:t>
            </a:r>
            <a:r>
              <a:rPr lang="en-US" sz="3600" dirty="0">
                <a:effectLst/>
                <a:latin typeface="Calibri" panose="020F0502020204030204" pitchFamily="34" charset="0"/>
                <a:ea typeface="Calibri" panose="020F0502020204030204" pitchFamily="34" charset="0"/>
              </a:rPr>
              <a:t>-</a:t>
            </a:r>
            <a:r>
              <a:rPr lang="en-US" sz="3600" dirty="0" err="1">
                <a:effectLst/>
                <a:latin typeface="Calibri" panose="020F0502020204030204" pitchFamily="34" charset="0"/>
                <a:ea typeface="Calibri" panose="020F0502020204030204" pitchFamily="34" charset="0"/>
              </a:rPr>
              <a:t>ruhx</a:t>
            </a:r>
            <a:r>
              <a:rPr lang="en-US" sz="3600" dirty="0">
                <a:effectLst/>
                <a:latin typeface="Calibri" panose="020F0502020204030204" pitchFamily="34" charset="0"/>
                <a:ea typeface="Calibri" panose="020F0502020204030204" pitchFamily="34" charset="0"/>
              </a:rPr>
              <a:t>-</a:t>
            </a:r>
            <a:r>
              <a:rPr lang="en-US" sz="3600" dirty="0" err="1">
                <a:effectLst/>
                <a:latin typeface="Calibri" panose="020F0502020204030204" pitchFamily="34" charset="0"/>
                <a:ea typeface="Calibri" panose="020F0502020204030204" pitchFamily="34" charset="0"/>
              </a:rPr>
              <a:t>suhs</a:t>
            </a:r>
            <a:r>
              <a:rPr lang="en-US" sz="3600" dirty="0">
                <a:effectLst/>
                <a:latin typeface="Calibri" panose="020F0502020204030204" pitchFamily="34" charset="0"/>
                <a:ea typeface="Calibri" panose="020F0502020204030204" pitchFamily="34" charset="0"/>
              </a:rPr>
              <a:t>-MOHS]</a:t>
            </a:r>
          </a:p>
          <a:p>
            <a:pPr>
              <a:buFont typeface="Wingdings" panose="05000000000000000000" pitchFamily="2" charset="2"/>
              <a:buChar char="v"/>
            </a:pPr>
            <a:r>
              <a:rPr lang="en-US" sz="3600" dirty="0">
                <a:latin typeface="Calibri" panose="020F0502020204030204" pitchFamily="34" charset="0"/>
                <a:ea typeface="Calibri" panose="020F0502020204030204" pitchFamily="34" charset="0"/>
              </a:rPr>
              <a:t>“paroxysm”</a:t>
            </a:r>
            <a:endParaRPr lang="en-US" sz="3600" dirty="0"/>
          </a:p>
        </p:txBody>
      </p:sp>
      <p:pic>
        <p:nvPicPr>
          <p:cNvPr id="10" name="Picture 9" descr="A couple of birds wearing hats&#10;&#10;Description automatically generated">
            <a:extLst>
              <a:ext uri="{FF2B5EF4-FFF2-40B4-BE49-F238E27FC236}">
                <a16:creationId xmlns:a16="http://schemas.microsoft.com/office/drawing/2014/main" id="{B86D686C-188F-234A-B802-F59A348F17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3301" y="3076723"/>
            <a:ext cx="5375488" cy="2955284"/>
          </a:xfrm>
          <a:prstGeom prst="rect">
            <a:avLst/>
          </a:prstGeom>
          <a:ln w="50800">
            <a:solidFill>
              <a:schemeClr val="accent1"/>
            </a:solidFill>
          </a:ln>
        </p:spPr>
      </p:pic>
    </p:spTree>
    <p:extLst>
      <p:ext uri="{BB962C8B-B14F-4D97-AF65-F5344CB8AC3E}">
        <p14:creationId xmlns:p14="http://schemas.microsoft.com/office/powerpoint/2010/main" val="141645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167787-4B8B-DA5F-B2C0-39FD59FCC8E0}"/>
              </a:ext>
            </a:extLst>
          </p:cNvPr>
          <p:cNvSpPr>
            <a:spLocks noGrp="1"/>
          </p:cNvSpPr>
          <p:nvPr>
            <p:ph type="title"/>
          </p:nvPr>
        </p:nvSpPr>
        <p:spPr/>
        <p:txBody>
          <a:bodyPr/>
          <a:lstStyle/>
          <a:p>
            <a:r>
              <a:rPr lang="en-US" dirty="0"/>
              <a:t>NOT Paul’s Final Opinion on Mark</a:t>
            </a:r>
          </a:p>
        </p:txBody>
      </p:sp>
      <p:sp>
        <p:nvSpPr>
          <p:cNvPr id="5" name="Content Placeholder 4">
            <a:extLst>
              <a:ext uri="{FF2B5EF4-FFF2-40B4-BE49-F238E27FC236}">
                <a16:creationId xmlns:a16="http://schemas.microsoft.com/office/drawing/2014/main" id="{966396AF-2B67-B3D1-7D5D-3FFFC777752D}"/>
              </a:ext>
            </a:extLst>
          </p:cNvPr>
          <p:cNvSpPr>
            <a:spLocks noGrp="1"/>
          </p:cNvSpPr>
          <p:nvPr>
            <p:ph idx="1"/>
          </p:nvPr>
        </p:nvSpPr>
        <p:spPr/>
        <p:txBody>
          <a:bodyPr>
            <a:normAutofit/>
          </a:bodyPr>
          <a:lstStyle/>
          <a:p>
            <a:pPr>
              <a:buFont typeface="Wingdings" panose="05000000000000000000" pitchFamily="2" charset="2"/>
              <a:buChar char="ü"/>
            </a:pPr>
            <a:r>
              <a:rPr lang="en-US" sz="3600" dirty="0"/>
              <a:t>“</a:t>
            </a:r>
            <a:r>
              <a:rPr lang="en-US" sz="3600" i="0" baseline="30000" dirty="0">
                <a:effectLst/>
              </a:rPr>
              <a:t>23 </a:t>
            </a:r>
            <a:r>
              <a:rPr lang="en-US" sz="3600" i="0" dirty="0">
                <a:effectLst/>
              </a:rPr>
              <a:t>Epaphras, who is in prison with me for the cause of Christ Jesus, greets you, </a:t>
            </a:r>
            <a:r>
              <a:rPr lang="en-US" sz="3600" i="0" baseline="30000" dirty="0">
                <a:effectLst/>
              </a:rPr>
              <a:t>24 </a:t>
            </a:r>
            <a:r>
              <a:rPr lang="en-US" sz="3600" i="0" dirty="0">
                <a:effectLst/>
              </a:rPr>
              <a:t>as well as my coworkers Mark, Aristarchus, Demas, and Luke.” </a:t>
            </a:r>
            <a:br>
              <a:rPr lang="en-US" sz="3600" i="0" dirty="0">
                <a:effectLst/>
              </a:rPr>
            </a:br>
            <a:r>
              <a:rPr lang="en-US" sz="3600" i="0" dirty="0">
                <a:solidFill>
                  <a:schemeClr val="accent4">
                    <a:lumMod val="60000"/>
                    <a:lumOff val="40000"/>
                  </a:schemeClr>
                </a:solidFill>
                <a:effectLst/>
              </a:rPr>
              <a:t>[Philemon 23-24 CEB]</a:t>
            </a:r>
          </a:p>
          <a:p>
            <a:pPr>
              <a:buFont typeface="Wingdings" panose="05000000000000000000" pitchFamily="2" charset="2"/>
              <a:buChar char="ü"/>
            </a:pPr>
            <a:r>
              <a:rPr lang="en-US" sz="3600" i="0" baseline="30000" dirty="0">
                <a:effectLst/>
              </a:rPr>
              <a:t>“11 </a:t>
            </a:r>
            <a:r>
              <a:rPr lang="en-US" sz="3600" i="0" dirty="0">
                <a:effectLst/>
              </a:rPr>
              <a:t>Only Luke is with me. Get Mark, and bring him with you. He has been a big help to me in the ministry.” </a:t>
            </a:r>
            <a:r>
              <a:rPr lang="en-US" sz="3600" i="0" dirty="0">
                <a:solidFill>
                  <a:schemeClr val="accent4">
                    <a:lumMod val="60000"/>
                    <a:lumOff val="40000"/>
                  </a:schemeClr>
                </a:solidFill>
                <a:effectLst/>
              </a:rPr>
              <a:t>[2 Timothy 4:11 CEB] </a:t>
            </a:r>
            <a:endParaRPr lang="en-US" sz="3600" dirty="0">
              <a:solidFill>
                <a:schemeClr val="accent4">
                  <a:lumMod val="60000"/>
                  <a:lumOff val="40000"/>
                </a:schemeClr>
              </a:solidFill>
            </a:endParaRPr>
          </a:p>
        </p:txBody>
      </p:sp>
    </p:spTree>
    <p:extLst>
      <p:ext uri="{BB962C8B-B14F-4D97-AF65-F5344CB8AC3E}">
        <p14:creationId xmlns:p14="http://schemas.microsoft.com/office/powerpoint/2010/main" val="1944558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A511F-7468-F8EE-2FA2-FDAEEAC0C9C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F8821FC-750C-64DC-3971-488A3663A2BF}"/>
              </a:ext>
            </a:extLst>
          </p:cNvPr>
          <p:cNvSpPr>
            <a:spLocks noGrp="1"/>
          </p:cNvSpPr>
          <p:nvPr>
            <p:ph type="title"/>
          </p:nvPr>
        </p:nvSpPr>
        <p:spPr>
          <a:xfrm>
            <a:off x="838200" y="365125"/>
            <a:ext cx="10515600" cy="1879600"/>
          </a:xfrm>
        </p:spPr>
        <p:txBody>
          <a:bodyPr>
            <a:noAutofit/>
          </a:bodyPr>
          <a:lstStyle/>
          <a:p>
            <a:r>
              <a:rPr lang="en-US" sz="2800" b="1" kern="100" dirty="0">
                <a:effectLst/>
                <a:latin typeface="Calibri" panose="020F0502020204030204" pitchFamily="34" charset="0"/>
                <a:ea typeface="Calibri" panose="020F0502020204030204" pitchFamily="34" charset="0"/>
                <a:cs typeface="Calibri" panose="020F0502020204030204" pitchFamily="34" charset="0"/>
              </a:rPr>
              <a:t>39) So, a dissension occurred such that they severed themselves from each other, Barnabas taking Mark and sailing out for Cyprus, 40) Paul chose for himself, Silas, and left, entrusted [handed over] to the grace of the Lord from the brethren. 41) So, he went through Syria and Cilicia strengthening the churches. [PJT]</a:t>
            </a:r>
            <a:endParaRPr lang="en-US" sz="2800" dirty="0"/>
          </a:p>
        </p:txBody>
      </p:sp>
      <p:pic>
        <p:nvPicPr>
          <p:cNvPr id="5" name="Content Placeholder 4" descr="A map of the mediterranean sea&#10;&#10;Description automatically generated">
            <a:extLst>
              <a:ext uri="{FF2B5EF4-FFF2-40B4-BE49-F238E27FC236}">
                <a16:creationId xmlns:a16="http://schemas.microsoft.com/office/drawing/2014/main" id="{B4D2BFB1-647A-641D-8A3D-8441CBC0115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71727" y="2397125"/>
            <a:ext cx="4824273" cy="3932238"/>
          </a:xfrm>
          <a:ln w="50800">
            <a:solidFill>
              <a:schemeClr val="accent1"/>
            </a:solidFill>
          </a:ln>
        </p:spPr>
      </p:pic>
      <p:pic>
        <p:nvPicPr>
          <p:cNvPr id="9" name="Content Placeholder 8" descr="A road between mountains with trees&#10;&#10;Description automatically generated">
            <a:extLst>
              <a:ext uri="{FF2B5EF4-FFF2-40B4-BE49-F238E27FC236}">
                <a16:creationId xmlns:a16="http://schemas.microsoft.com/office/drawing/2014/main" id="{5A2994FE-F2F1-720B-0343-B6369219566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97675" y="2397125"/>
            <a:ext cx="3930650" cy="3930650"/>
          </a:xfrm>
          <a:ln w="50800">
            <a:solidFill>
              <a:schemeClr val="accent1"/>
            </a:solidFill>
          </a:ln>
        </p:spPr>
      </p:pic>
      <p:sp>
        <p:nvSpPr>
          <p:cNvPr id="11" name="Oval 10">
            <a:extLst>
              <a:ext uri="{FF2B5EF4-FFF2-40B4-BE49-F238E27FC236}">
                <a16:creationId xmlns:a16="http://schemas.microsoft.com/office/drawing/2014/main" id="{C9621DE6-7188-DF97-0F1A-D49059E3E353}"/>
              </a:ext>
            </a:extLst>
          </p:cNvPr>
          <p:cNvSpPr/>
          <p:nvPr/>
        </p:nvSpPr>
        <p:spPr>
          <a:xfrm>
            <a:off x="2205872" y="4091233"/>
            <a:ext cx="942681" cy="509047"/>
          </a:xfrm>
          <a:prstGeom prst="ellipse">
            <a:avLst/>
          </a:prstGeom>
          <a:noFill/>
          <a:ln w="571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3DA3CC9-0EA5-621D-A7B3-CA322207BEA3}"/>
              </a:ext>
            </a:extLst>
          </p:cNvPr>
          <p:cNvSpPr/>
          <p:nvPr/>
        </p:nvSpPr>
        <p:spPr>
          <a:xfrm>
            <a:off x="1613555" y="2463326"/>
            <a:ext cx="1280474" cy="509047"/>
          </a:xfrm>
          <a:prstGeom prst="ellipse">
            <a:avLst/>
          </a:prstGeom>
          <a:noFill/>
          <a:ln w="571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89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C10C02-FB13-5C1E-4CCE-5548758E4A00}"/>
              </a:ext>
            </a:extLst>
          </p:cNvPr>
          <p:cNvSpPr>
            <a:spLocks noGrp="1"/>
          </p:cNvSpPr>
          <p:nvPr>
            <p:ph type="title"/>
          </p:nvPr>
        </p:nvSpPr>
        <p:spPr>
          <a:xfrm>
            <a:off x="838200" y="365125"/>
            <a:ext cx="10515600" cy="1576797"/>
          </a:xfrm>
        </p:spPr>
        <p:txBody>
          <a:bodyPr>
            <a:noAutofit/>
          </a:bodyPr>
          <a:lstStyle/>
          <a:p>
            <a:r>
              <a:rPr lang="en-US" sz="2800" dirty="0">
                <a:effectLst/>
                <a:latin typeface="Calibri" panose="020F0502020204030204" pitchFamily="34" charset="0"/>
                <a:ea typeface="Calibri" panose="020F0502020204030204" pitchFamily="34" charset="0"/>
              </a:rPr>
              <a:t>1) Then, he came to </a:t>
            </a:r>
            <a:r>
              <a:rPr lang="en-US" sz="2800" dirty="0" err="1">
                <a:effectLst/>
                <a:latin typeface="Calibri" panose="020F0502020204030204" pitchFamily="34" charset="0"/>
                <a:ea typeface="Calibri" panose="020F0502020204030204" pitchFamily="34" charset="0"/>
              </a:rPr>
              <a:t>Derbe</a:t>
            </a:r>
            <a:r>
              <a:rPr lang="en-US" sz="2800" dirty="0">
                <a:effectLst/>
                <a:latin typeface="Calibri" panose="020F0502020204030204" pitchFamily="34" charset="0"/>
                <a:ea typeface="Calibri" panose="020F0502020204030204" pitchFamily="34" charset="0"/>
              </a:rPr>
              <a:t> and Lystra, and check it out, a disciple was there named Timothy, son of a Jewish woman who believed, but a Greek father. 2) The brothers from Lystra and Iconium witnessed positively toward him. [PJT]</a:t>
            </a:r>
            <a:endParaRPr lang="en-US" sz="2800" dirty="0"/>
          </a:p>
        </p:txBody>
      </p:sp>
      <p:pic>
        <p:nvPicPr>
          <p:cNvPr id="7" name="Content Placeholder 6">
            <a:extLst>
              <a:ext uri="{FF2B5EF4-FFF2-40B4-BE49-F238E27FC236}">
                <a16:creationId xmlns:a16="http://schemas.microsoft.com/office/drawing/2014/main" id="{F4983DEC-E511-DAA3-A6B6-C679ABBC50A3}"/>
              </a:ext>
            </a:extLst>
          </p:cNvPr>
          <p:cNvPicPr>
            <a:picLocks noGrp="1" noChangeAspect="1"/>
          </p:cNvPicPr>
          <p:nvPr>
            <p:ph idx="1"/>
          </p:nvPr>
        </p:nvPicPr>
        <p:blipFill>
          <a:blip r:embed="rId2"/>
          <a:stretch>
            <a:fillRect/>
          </a:stretch>
        </p:blipFill>
        <p:spPr>
          <a:xfrm>
            <a:off x="2737603" y="2074411"/>
            <a:ext cx="6293275" cy="4564133"/>
          </a:xfrm>
          <a:prstGeom prst="rect">
            <a:avLst/>
          </a:prstGeom>
          <a:ln w="50800">
            <a:solidFill>
              <a:schemeClr val="accent4">
                <a:lumMod val="75000"/>
              </a:schemeClr>
            </a:solidFill>
          </a:ln>
        </p:spPr>
      </p:pic>
    </p:spTree>
    <p:extLst>
      <p:ext uri="{BB962C8B-B14F-4D97-AF65-F5344CB8AC3E}">
        <p14:creationId xmlns:p14="http://schemas.microsoft.com/office/powerpoint/2010/main" val="4132710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B5B11-F3E8-B131-0ABA-D7B31400DC25}"/>
              </a:ext>
            </a:extLst>
          </p:cNvPr>
          <p:cNvSpPr>
            <a:spLocks noGrp="1"/>
          </p:cNvSpPr>
          <p:nvPr>
            <p:ph type="title"/>
          </p:nvPr>
        </p:nvSpPr>
        <p:spPr/>
        <p:txBody>
          <a:bodyPr>
            <a:normAutofit/>
          </a:bodyPr>
          <a:lstStyle/>
          <a:p>
            <a:r>
              <a:rPr lang="en-US" sz="2800" kern="100" dirty="0">
                <a:effectLst/>
                <a:latin typeface="Calibri" panose="020F0502020204030204" pitchFamily="34" charset="0"/>
                <a:ea typeface="Calibri" panose="020F0502020204030204" pitchFamily="34" charset="0"/>
                <a:cs typeface="Arial" panose="020B0604020202020204" pitchFamily="34" charset="0"/>
              </a:rPr>
              <a:t>3) THIS ONE [Timothy], Paul wanted to go with him, and took him [and] circumcised him because of the Jews that were in those places because </a:t>
            </a:r>
            <a:r>
              <a:rPr lang="en-US" sz="2800"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they all knew </a:t>
            </a:r>
            <a:r>
              <a:rPr lang="en-US" sz="2800" kern="100" dirty="0">
                <a:effectLst/>
                <a:latin typeface="Calibri" panose="020F0502020204030204" pitchFamily="34" charset="0"/>
                <a:ea typeface="Calibri" panose="020F0502020204030204" pitchFamily="34" charset="0"/>
                <a:cs typeface="Arial" panose="020B0604020202020204" pitchFamily="34" charset="0"/>
              </a:rPr>
              <a:t>that his father </a:t>
            </a:r>
            <a:r>
              <a:rPr lang="en-US" sz="2800" kern="100" dirty="0">
                <a:solidFill>
                  <a:schemeClr val="accent4">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was</a:t>
            </a:r>
            <a:r>
              <a:rPr lang="en-US" sz="2800" kern="100" dirty="0">
                <a:effectLst/>
                <a:latin typeface="Calibri" panose="020F0502020204030204" pitchFamily="34" charset="0"/>
                <a:ea typeface="Calibri" panose="020F0502020204030204" pitchFamily="34" charset="0"/>
                <a:cs typeface="Arial" panose="020B0604020202020204" pitchFamily="34" charset="0"/>
              </a:rPr>
              <a:t> Greek. [PJT]</a:t>
            </a:r>
            <a:endParaRPr lang="en-US" sz="2800" dirty="0"/>
          </a:p>
        </p:txBody>
      </p:sp>
      <p:pic>
        <p:nvPicPr>
          <p:cNvPr id="7" name="Content Placeholder 6" descr="A person and child in a village&#10;&#10;Description automatically generated with medium confidence">
            <a:extLst>
              <a:ext uri="{FF2B5EF4-FFF2-40B4-BE49-F238E27FC236}">
                <a16:creationId xmlns:a16="http://schemas.microsoft.com/office/drawing/2014/main" id="{ECFBF013-1BB4-BC78-52CD-44AC1925638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601702"/>
            <a:ext cx="5181600" cy="2799183"/>
          </a:xfrm>
          <a:ln w="50800">
            <a:solidFill>
              <a:srgbClr val="0070C0"/>
            </a:solidFill>
          </a:ln>
        </p:spPr>
      </p:pic>
      <p:sp>
        <p:nvSpPr>
          <p:cNvPr id="5" name="Content Placeholder 4">
            <a:extLst>
              <a:ext uri="{FF2B5EF4-FFF2-40B4-BE49-F238E27FC236}">
                <a16:creationId xmlns:a16="http://schemas.microsoft.com/office/drawing/2014/main" id="{FD8220F6-945D-ED78-5B9A-810BBCC834C8}"/>
              </a:ext>
            </a:extLst>
          </p:cNvPr>
          <p:cNvSpPr>
            <a:spLocks noGrp="1"/>
          </p:cNvSpPr>
          <p:nvPr>
            <p:ph sz="half" idx="2"/>
          </p:nvPr>
        </p:nvSpPr>
        <p:spPr/>
        <p:txBody>
          <a:bodyPr/>
          <a:lstStyle/>
          <a:p>
            <a:r>
              <a:rPr lang="en-US" dirty="0"/>
              <a:t>Had been a disciple</a:t>
            </a:r>
          </a:p>
          <a:p>
            <a:r>
              <a:rPr lang="en-US" dirty="0"/>
              <a:t>Members from Lystra AND Iconium offered character witness</a:t>
            </a:r>
          </a:p>
          <a:p>
            <a:r>
              <a:rPr lang="en-US" dirty="0"/>
              <a:t>Despite his mixed heritage, was willing to undergo circumcision as per</a:t>
            </a:r>
            <a:br>
              <a:rPr lang="en-US" dirty="0"/>
            </a:br>
            <a:r>
              <a:rPr lang="en-US" dirty="0"/>
              <a:t>1 Corinthians 9:19-20</a:t>
            </a:r>
          </a:p>
        </p:txBody>
      </p:sp>
    </p:spTree>
    <p:extLst>
      <p:ext uri="{BB962C8B-B14F-4D97-AF65-F5344CB8AC3E}">
        <p14:creationId xmlns:p14="http://schemas.microsoft.com/office/powerpoint/2010/main" val="16516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15BCCCC0-2F71-4ED0-830B-3AFC178A104C}" vid="{C38B2937-B779-41A5-A270-1F4543E4940A}"/>
    </a:ext>
  </a:extLst>
</a:theme>
</file>

<file path=docProps/app.xml><?xml version="1.0" encoding="utf-8"?>
<Properties xmlns="http://schemas.openxmlformats.org/officeDocument/2006/extended-properties" xmlns:vt="http://schemas.openxmlformats.org/officeDocument/2006/docPropsVTypes">
  <Template>Cilician_Gates</Template>
  <TotalTime>1342</TotalTime>
  <Words>773</Words>
  <Application>Microsoft Office PowerPoint</Application>
  <PresentationFormat>Widescreen</PresentationFormat>
  <Paragraphs>49</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Times New Roman</vt:lpstr>
      <vt:lpstr>Wingdings</vt:lpstr>
      <vt:lpstr>Office Theme</vt:lpstr>
      <vt:lpstr>Preparing to Teach Acts 16 with Transition</vt:lpstr>
      <vt:lpstr>Anticipating the 2nd Missionary Journey</vt:lpstr>
      <vt:lpstr>Pay Attention to the Verbs</vt:lpstr>
      <vt:lpstr> 37) But Barnabas wanted to take along with them John who is called Mark. 38) But Paul considered it improper to take the one who abandoned them from Pamphylia and hadn’t gone with them to the work. [PJT]</vt:lpstr>
      <vt:lpstr>39) So, a dissension occurred such that they severed themselves from each other, Barnabas taking Mark and sailing out for Cyprus, 40) Paul chose for himself, Silas, and left, entrusted [handed over] to the grace of the Lord from the brethren. 41) So, he went through Syria and Cilicia strengthening the churches. [PJT]</vt:lpstr>
      <vt:lpstr>NOT Paul’s Final Opinion on Mark</vt:lpstr>
      <vt:lpstr>39) So, a dissension occurred such that they severed themselves from each other, Barnabas taking Mark and sailing out for Cyprus, 40) Paul chose for himself, Silas, and left, entrusted [handed over] to the grace of the Lord from the brethren. 41) So, he went through Syria and Cilicia strengthening the churches. [PJT]</vt:lpstr>
      <vt:lpstr>1) Then, he came to Derbe and Lystra, and check it out, a disciple was there named Timothy, son of a Jewish woman who believed, but a Greek father. 2) The brothers from Lystra and Iconium witnessed positively toward him. [PJT]</vt:lpstr>
      <vt:lpstr>3) THIS ONE [Timothy], Paul wanted to go with him, and took him [and] circumcised him because of the Jews that were in those places because they all knew that his father was Greek. [PJT]</vt:lpstr>
      <vt:lpstr>PowerPoint Presentation</vt:lpstr>
      <vt:lpstr>Three Levels of Direction?</vt:lpstr>
      <vt:lpstr>Interpreting the Levels</vt:lpstr>
      <vt:lpstr>Paul’s Visions</vt:lpstr>
      <vt:lpstr>Neapolis and Philippi (Kavalla)</vt:lpstr>
      <vt:lpstr>PowerPoint Presentation</vt:lpstr>
      <vt:lpstr>14) And there was a woman named Lydia, a dealer in purple cloth from the city of Thyatira and worshipper of God was listening, the Lord opened her will [lit. “heart”] double-wide [the verb is an old Greek word combining “two” and “wide”—Robertson, p. 252.], holding her attention to the utterances of Paul. [PJT]</vt:lpstr>
      <vt:lpstr>Spirit of a Python</vt:lpstr>
      <vt:lpstr>Antisemitism Used as an Excuse!</vt:lpstr>
      <vt:lpstr>Roman Citizenship Forms an Entree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to Teach Acts 16 with Transition</dc:title>
  <dc:creator>Johnny Wilson</dc:creator>
  <cp:lastModifiedBy>Johnny Wilson</cp:lastModifiedBy>
  <cp:revision>9</cp:revision>
  <dcterms:created xsi:type="dcterms:W3CDTF">2024-01-31T22:07:40Z</dcterms:created>
  <dcterms:modified xsi:type="dcterms:W3CDTF">2024-02-01T20:30:19Z</dcterms:modified>
</cp:coreProperties>
</file>