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5" r:id="rId8"/>
    <p:sldId id="263" r:id="rId9"/>
    <p:sldId id="264" r:id="rId10"/>
    <p:sldId id="266" r:id="rId11"/>
    <p:sldId id="267" r:id="rId12"/>
    <p:sldId id="262" r:id="rId13"/>
    <p:sldId id="268" r:id="rId14"/>
    <p:sldId id="1212" r:id="rId15"/>
    <p:sldId id="1213" r:id="rId16"/>
    <p:sldId id="1214" r:id="rId17"/>
    <p:sldId id="1221" r:id="rId18"/>
    <p:sldId id="269" r:id="rId19"/>
    <p:sldId id="1215" r:id="rId20"/>
    <p:sldId id="1216" r:id="rId21"/>
    <p:sldId id="1217" r:id="rId22"/>
    <p:sldId id="1218" r:id="rId23"/>
    <p:sldId id="1219" r:id="rId24"/>
    <p:sldId id="1220" r:id="rId25"/>
    <p:sldId id="1222" r:id="rId26"/>
    <p:sldId id="1223" r:id="rId27"/>
    <p:sldId id="1224" r:id="rId28"/>
    <p:sldId id="1225" r:id="rId29"/>
    <p:sldId id="1226" r:id="rId30"/>
    <p:sldId id="27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36" d="100"/>
          <a:sy n="36" d="100"/>
        </p:scale>
        <p:origin x="57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7B23-563E-DFF0-A094-264C506C8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2B6B66-245C-03BA-5BCD-AB0A948414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63437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E26F5-CC17-2382-C9E4-8B9EB243A8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222CEB-9EB3-9D29-16F0-00F6862793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554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3873AA-8558-188E-5194-99AEF35139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A63E6-9C8E-5179-BD33-A628501CB5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3828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A0263-7896-77BA-1E48-13F54BE2D8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31203B-3088-8BE3-CF59-1478D0050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217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E7671-833B-3CBF-02CE-643CD97EE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DDEB89-10D7-3B90-CD45-93FCE0B905A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137455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AEB22-EA80-BA39-30B2-7F8E903DA4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23C83D-000A-8E30-9C81-BFDAC503B6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2E26D9-46D0-B838-EDC4-42DC070BB3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577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0581-FB87-729C-EA5F-0B23D89633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8965D1-AE67-4BAB-4DBA-2F836B1596BD}"/>
              </a:ext>
            </a:extLst>
          </p:cNvPr>
          <p:cNvSpPr>
            <a:spLocks noGrp="1"/>
          </p:cNvSpPr>
          <p:nvPr>
            <p:ph type="body" idx="1"/>
          </p:nvPr>
        </p:nvSpPr>
        <p:spPr>
          <a:xfrm>
            <a:off x="839788" y="1856791"/>
            <a:ext cx="5157787" cy="648284"/>
          </a:xfrm>
          <a:solidFill>
            <a:schemeClr val="accent5">
              <a:lumMod val="60000"/>
              <a:lumOff val="40000"/>
              <a:alpha val="85000"/>
            </a:schemeClr>
          </a:solidFill>
        </p:spPr>
        <p:txBody>
          <a:bodyPr anchor="ctr">
            <a:normAutofit/>
          </a:bodyPr>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C7F432F-D0B8-BF03-764F-18F9550C7B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B0CAA2-949C-4FB5-E05B-8A5358F1C5C4}"/>
              </a:ext>
            </a:extLst>
          </p:cNvPr>
          <p:cNvSpPr>
            <a:spLocks noGrp="1"/>
          </p:cNvSpPr>
          <p:nvPr>
            <p:ph type="body" sz="quarter" idx="3"/>
          </p:nvPr>
        </p:nvSpPr>
        <p:spPr>
          <a:xfrm>
            <a:off x="6172200" y="1856791"/>
            <a:ext cx="5183188" cy="648283"/>
          </a:xfrm>
          <a:solidFill>
            <a:schemeClr val="accent5">
              <a:lumMod val="60000"/>
              <a:lumOff val="40000"/>
              <a:alpha val="85000"/>
            </a:schemeClr>
          </a:solidFill>
        </p:spPr>
        <p:txBody>
          <a:bodyPr anchor="ctr">
            <a:normAutofit/>
          </a:bodyPr>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69CBDC-0960-D0F0-0AAC-DB2A5B43F4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5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A6997-AE7B-E8C7-724C-1FCD34777EC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6660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12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3C55D-BFE8-31C3-BBC7-7CF451A2EA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F609BE-4605-06CE-C79F-22F8CC3B32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11108-DB36-9B4A-A4F7-815778973F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56782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986C-905A-A630-6407-EDA59ED0AA12}"/>
              </a:ext>
            </a:extLst>
          </p:cNvPr>
          <p:cNvSpPr>
            <a:spLocks noGrp="1"/>
          </p:cNvSpPr>
          <p:nvPr>
            <p:ph type="title"/>
          </p:nvPr>
        </p:nvSpPr>
        <p:spPr>
          <a:xfrm>
            <a:off x="839788" y="457200"/>
            <a:ext cx="3932237" cy="1600200"/>
          </a:xfr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BCB340-7352-1268-8B98-87D9F90DF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0E31EA-B2E8-A4FF-B1CE-450172DD98F5}"/>
              </a:ext>
            </a:extLst>
          </p:cNvPr>
          <p:cNvSpPr>
            <a:spLocks noGrp="1"/>
          </p:cNvSpPr>
          <p:nvPr>
            <p:ph type="body" sz="half" idx="2"/>
          </p:nvPr>
        </p:nvSpPr>
        <p:spPr>
          <a:xfrm>
            <a:off x="839788" y="2057400"/>
            <a:ext cx="3932237" cy="3811588"/>
          </a:xfrm>
          <a:solidFill>
            <a:schemeClr val="accent5">
              <a:lumMod val="60000"/>
              <a:lumOff val="40000"/>
              <a:alpha val="85000"/>
            </a:schemeClr>
          </a:solidFill>
        </p:spPr>
        <p:txBody>
          <a:bodyPr>
            <a:normAutofit/>
          </a:bodyPr>
          <a:lstStyle>
            <a:lvl1pPr marL="0" inden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94266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group of pillars in a field&#10;&#10;Description automatically generated">
            <a:extLst>
              <a:ext uri="{FF2B5EF4-FFF2-40B4-BE49-F238E27FC236}">
                <a16:creationId xmlns:a16="http://schemas.microsoft.com/office/drawing/2014/main" id="{BD897BB8-7A31-3030-B8AF-7746F455ABE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A272E52-FDDC-C82F-7D88-66E56A2566C6}"/>
              </a:ext>
            </a:extLst>
          </p:cNvPr>
          <p:cNvSpPr>
            <a:spLocks noGrp="1"/>
          </p:cNvSpPr>
          <p:nvPr>
            <p:ph type="title"/>
          </p:nvPr>
        </p:nvSpPr>
        <p:spPr>
          <a:xfrm>
            <a:off x="838200" y="365125"/>
            <a:ext cx="10515600" cy="1325563"/>
          </a:xfrm>
          <a:prstGeom prst="rect">
            <a:avLst/>
          </a:prstGeom>
          <a:solidFill>
            <a:schemeClr val="tx2">
              <a:lumMod val="50000"/>
              <a:lumOff val="50000"/>
              <a:alpha val="85000"/>
            </a:schemeClr>
          </a:solidFill>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A76D10-80D3-FCF0-F0C0-D0F07686593D}"/>
              </a:ext>
            </a:extLst>
          </p:cNvPr>
          <p:cNvSpPr>
            <a:spLocks noGrp="1"/>
          </p:cNvSpPr>
          <p:nvPr>
            <p:ph type="body" idx="1"/>
          </p:nvPr>
        </p:nvSpPr>
        <p:spPr>
          <a:xfrm>
            <a:off x="838200" y="1825625"/>
            <a:ext cx="10515600" cy="4351338"/>
          </a:xfrm>
          <a:prstGeom prst="rect">
            <a:avLst/>
          </a:prstGeom>
          <a:solidFill>
            <a:schemeClr val="tx2">
              <a:lumMod val="50000"/>
              <a:lumOff val="50000"/>
              <a:alpha val="85000"/>
            </a:schemeClr>
          </a:solid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135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gif"/></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F548-D0FB-59B1-92E2-ED68238AF16F}"/>
              </a:ext>
            </a:extLst>
          </p:cNvPr>
          <p:cNvSpPr>
            <a:spLocks noGrp="1"/>
          </p:cNvSpPr>
          <p:nvPr>
            <p:ph type="ctrTitle"/>
          </p:nvPr>
        </p:nvSpPr>
        <p:spPr/>
        <p:txBody>
          <a:bodyPr/>
          <a:lstStyle/>
          <a:p>
            <a:r>
              <a:rPr lang="en-US" dirty="0"/>
              <a:t>Opposition and Opportunity</a:t>
            </a:r>
          </a:p>
        </p:txBody>
      </p:sp>
      <p:sp>
        <p:nvSpPr>
          <p:cNvPr id="3" name="Subtitle 2">
            <a:extLst>
              <a:ext uri="{FF2B5EF4-FFF2-40B4-BE49-F238E27FC236}">
                <a16:creationId xmlns:a16="http://schemas.microsoft.com/office/drawing/2014/main" id="{5405AC29-7378-ABEF-B6C7-C6ECD785C44D}"/>
              </a:ext>
            </a:extLst>
          </p:cNvPr>
          <p:cNvSpPr>
            <a:spLocks noGrp="1"/>
          </p:cNvSpPr>
          <p:nvPr>
            <p:ph type="subTitle" idx="1"/>
          </p:nvPr>
        </p:nvSpPr>
        <p:spPr/>
        <p:txBody>
          <a:bodyPr/>
          <a:lstStyle/>
          <a:p>
            <a:r>
              <a:rPr lang="en-US" dirty="0"/>
              <a:t>Preparing to Teach Acts 17-18</a:t>
            </a:r>
            <a:br>
              <a:rPr lang="en-US" dirty="0"/>
            </a:br>
            <a:r>
              <a:rPr lang="en-US" dirty="0"/>
              <a:t>Grace Chinese Christian Church</a:t>
            </a:r>
            <a:br>
              <a:rPr lang="en-US" dirty="0"/>
            </a:br>
            <a:r>
              <a:rPr lang="en-US" dirty="0"/>
              <a:t>Skokie, IL</a:t>
            </a:r>
          </a:p>
        </p:txBody>
      </p:sp>
    </p:spTree>
    <p:extLst>
      <p:ext uri="{BB962C8B-B14F-4D97-AF65-F5344CB8AC3E}">
        <p14:creationId xmlns:p14="http://schemas.microsoft.com/office/powerpoint/2010/main" val="1476063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166D2-408B-856D-F3D3-828E9EF81CB7}"/>
              </a:ext>
            </a:extLst>
          </p:cNvPr>
          <p:cNvSpPr>
            <a:spLocks noGrp="1"/>
          </p:cNvSpPr>
          <p:nvPr>
            <p:ph type="title"/>
          </p:nvPr>
        </p:nvSpPr>
        <p:spPr/>
        <p:txBody>
          <a:bodyPr/>
          <a:lstStyle/>
          <a:p>
            <a:r>
              <a:rPr lang="en-US" dirty="0"/>
              <a:t>Acts 17:5 [AB] – Why Jason?</a:t>
            </a:r>
          </a:p>
        </p:txBody>
      </p:sp>
      <p:sp>
        <p:nvSpPr>
          <p:cNvPr id="3" name="Content Placeholder 2">
            <a:extLst>
              <a:ext uri="{FF2B5EF4-FFF2-40B4-BE49-F238E27FC236}">
                <a16:creationId xmlns:a16="http://schemas.microsoft.com/office/drawing/2014/main" id="{2B73AD55-1ACF-81A1-EEEA-BB161421742A}"/>
              </a:ext>
            </a:extLst>
          </p:cNvPr>
          <p:cNvSpPr>
            <a:spLocks noGrp="1"/>
          </p:cNvSpPr>
          <p:nvPr>
            <p:ph sz="half" idx="1"/>
          </p:nvPr>
        </p:nvSpPr>
        <p:spPr>
          <a:xfrm>
            <a:off x="838200" y="1825625"/>
            <a:ext cx="6542988" cy="4351338"/>
          </a:xfrm>
        </p:spPr>
        <p:txBody>
          <a:bodyPr>
            <a:normAutofit/>
          </a:bodyPr>
          <a:lstStyle/>
          <a:p>
            <a:pPr marL="0" indent="0">
              <a:buNone/>
            </a:pPr>
            <a:r>
              <a:rPr lang="en-US" baseline="30000" dirty="0"/>
              <a:t>5</a:t>
            </a:r>
            <a:r>
              <a:rPr lang="en-US" i="1" dirty="0"/>
              <a:t>But the Jews were jealous, took with them some worthless persons from among the idlers in the marketplace, and gathering a crowd, threw the city into an uproar. Attacking Jason’s house, they sought to bring Paul and Silas before the municipal assembly. </a:t>
            </a:r>
            <a:r>
              <a:rPr lang="en-US" dirty="0"/>
              <a:t>[AB]</a:t>
            </a:r>
          </a:p>
        </p:txBody>
      </p:sp>
      <p:pic>
        <p:nvPicPr>
          <p:cNvPr id="6" name="Content Placeholder 5" descr="A painting of a person holding a piece of paper&#10;&#10;Description automatically generated">
            <a:extLst>
              <a:ext uri="{FF2B5EF4-FFF2-40B4-BE49-F238E27FC236}">
                <a16:creationId xmlns:a16="http://schemas.microsoft.com/office/drawing/2014/main" id="{516403E7-9539-2373-2236-2F5D8A14CF0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73000" y="2140520"/>
            <a:ext cx="3692032" cy="3399013"/>
          </a:xfrm>
          <a:ln w="50800">
            <a:solidFill>
              <a:srgbClr val="FFFF00"/>
            </a:solidFill>
          </a:ln>
        </p:spPr>
      </p:pic>
    </p:spTree>
    <p:extLst>
      <p:ext uri="{BB962C8B-B14F-4D97-AF65-F5344CB8AC3E}">
        <p14:creationId xmlns:p14="http://schemas.microsoft.com/office/powerpoint/2010/main" val="897791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D816D-E433-C78D-FB2D-B3796F312C4E}"/>
              </a:ext>
            </a:extLst>
          </p:cNvPr>
          <p:cNvSpPr>
            <a:spLocks noGrp="1"/>
          </p:cNvSpPr>
          <p:nvPr>
            <p:ph type="title"/>
          </p:nvPr>
        </p:nvSpPr>
        <p:spPr>
          <a:xfrm>
            <a:off x="5033912" y="365126"/>
            <a:ext cx="6319887" cy="775518"/>
          </a:xfrm>
        </p:spPr>
        <p:txBody>
          <a:bodyPr/>
          <a:lstStyle/>
          <a:p>
            <a:r>
              <a:rPr lang="en-US" dirty="0"/>
              <a:t>Acts 17:6-7 [Anchor Bible]</a:t>
            </a:r>
          </a:p>
        </p:txBody>
      </p:sp>
      <p:pic>
        <p:nvPicPr>
          <p:cNvPr id="6" name="Content Placeholder 5" descr="A stone with writing on it&#10;&#10;Description automatically generated">
            <a:extLst>
              <a:ext uri="{FF2B5EF4-FFF2-40B4-BE49-F238E27FC236}">
                <a16:creationId xmlns:a16="http://schemas.microsoft.com/office/drawing/2014/main" id="{8500D3D1-409E-F42D-AC73-126BDA09B70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04566" y="1816198"/>
            <a:ext cx="5181600" cy="2910213"/>
          </a:xfrm>
        </p:spPr>
      </p:pic>
      <p:sp>
        <p:nvSpPr>
          <p:cNvPr id="4" name="Content Placeholder 3">
            <a:extLst>
              <a:ext uri="{FF2B5EF4-FFF2-40B4-BE49-F238E27FC236}">
                <a16:creationId xmlns:a16="http://schemas.microsoft.com/office/drawing/2014/main" id="{73456FD5-FD31-4D34-75A2-85AAD51B69BF}"/>
              </a:ext>
            </a:extLst>
          </p:cNvPr>
          <p:cNvSpPr>
            <a:spLocks noGrp="1"/>
          </p:cNvSpPr>
          <p:nvPr>
            <p:ph sz="half" idx="2"/>
          </p:nvPr>
        </p:nvSpPr>
        <p:spPr>
          <a:xfrm>
            <a:off x="5401559" y="1391992"/>
            <a:ext cx="5872111" cy="4933394"/>
          </a:xfrm>
        </p:spPr>
        <p:txBody>
          <a:bodyPr>
            <a:normAutofit/>
          </a:bodyPr>
          <a:lstStyle/>
          <a:p>
            <a:pPr marL="0" indent="0">
              <a:buNone/>
            </a:pPr>
            <a:r>
              <a:rPr lang="en-US" i="1" baseline="30000" dirty="0"/>
              <a:t>6</a:t>
            </a:r>
            <a:r>
              <a:rPr lang="en-US" i="1" dirty="0"/>
              <a:t>When they did not find them, they dragged Jason and some of the brethren to the </a:t>
            </a:r>
            <a:r>
              <a:rPr lang="en-US" i="1" dirty="0" err="1"/>
              <a:t>politarchs</a:t>
            </a:r>
            <a:r>
              <a:rPr lang="en-US" i="1" dirty="0"/>
              <a:t>, shouting: “These men who stir up trouble in our part of the world have come here also. </a:t>
            </a:r>
            <a:r>
              <a:rPr lang="en-US" i="1" baseline="30000" dirty="0"/>
              <a:t>7</a:t>
            </a:r>
            <a:r>
              <a:rPr lang="en-US" i="1" dirty="0"/>
              <a:t>Jason has received them as guests, and they are all acting against the decrees of Caesar, saying that another, one Jesus is king. </a:t>
            </a:r>
            <a:r>
              <a:rPr lang="en-US" dirty="0"/>
              <a:t>[AB]</a:t>
            </a:r>
          </a:p>
        </p:txBody>
      </p:sp>
      <p:pic>
        <p:nvPicPr>
          <p:cNvPr id="7" name="Content Placeholder 5" descr="A stone with writing on it&#10;&#10;Description automatically generated">
            <a:extLst>
              <a:ext uri="{FF2B5EF4-FFF2-40B4-BE49-F238E27FC236}">
                <a16:creationId xmlns:a16="http://schemas.microsoft.com/office/drawing/2014/main" id="{194521EB-2FD3-08D0-2153-1396F9DA0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131" y="269760"/>
            <a:ext cx="11249978" cy="6318479"/>
          </a:xfrm>
          <a:prstGeom prst="rect">
            <a:avLst/>
          </a:prstGeom>
          <a:solidFill>
            <a:schemeClr val="tx2">
              <a:lumMod val="50000"/>
              <a:lumOff val="50000"/>
              <a:alpha val="85000"/>
            </a:schemeClr>
          </a:solidFill>
        </p:spPr>
      </p:pic>
    </p:spTree>
    <p:extLst>
      <p:ext uri="{BB962C8B-B14F-4D97-AF65-F5344CB8AC3E}">
        <p14:creationId xmlns:p14="http://schemas.microsoft.com/office/powerpoint/2010/main" val="40104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7642F-E897-457B-13CF-3928C593B4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9F160-4533-26E4-53A6-1BA454D25DAA}"/>
              </a:ext>
            </a:extLst>
          </p:cNvPr>
          <p:cNvSpPr>
            <a:spLocks noGrp="1"/>
          </p:cNvSpPr>
          <p:nvPr>
            <p:ph type="title"/>
          </p:nvPr>
        </p:nvSpPr>
        <p:spPr/>
        <p:txBody>
          <a:bodyPr/>
          <a:lstStyle/>
          <a:p>
            <a:pPr algn="ctr"/>
            <a:r>
              <a:rPr lang="en-US" dirty="0"/>
              <a:t>Along the Via </a:t>
            </a:r>
            <a:r>
              <a:rPr lang="en-US" dirty="0" err="1"/>
              <a:t>Egnatia</a:t>
            </a:r>
            <a:r>
              <a:rPr lang="en-US" dirty="0"/>
              <a:t> [Acts 17]</a:t>
            </a:r>
          </a:p>
        </p:txBody>
      </p:sp>
      <p:pic>
        <p:nvPicPr>
          <p:cNvPr id="9" name="Content Placeholder 8" descr="A map of the greek islands&#10;&#10;Description automatically generated">
            <a:extLst>
              <a:ext uri="{FF2B5EF4-FFF2-40B4-BE49-F238E27FC236}">
                <a16:creationId xmlns:a16="http://schemas.microsoft.com/office/drawing/2014/main" id="{4915488B-2956-8145-3194-DDD5C6B9C6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3447" y="1809946"/>
            <a:ext cx="9134574" cy="4556630"/>
          </a:xfrm>
          <a:ln w="60325">
            <a:solidFill>
              <a:schemeClr val="tx2">
                <a:lumMod val="50000"/>
                <a:lumOff val="50000"/>
              </a:schemeClr>
            </a:solidFill>
          </a:ln>
        </p:spPr>
      </p:pic>
      <p:sp>
        <p:nvSpPr>
          <p:cNvPr id="17" name="Right Brace 16">
            <a:extLst>
              <a:ext uri="{FF2B5EF4-FFF2-40B4-BE49-F238E27FC236}">
                <a16:creationId xmlns:a16="http://schemas.microsoft.com/office/drawing/2014/main" id="{3A9BDF24-F731-6288-4542-8F4D131DDD7E}"/>
              </a:ext>
            </a:extLst>
          </p:cNvPr>
          <p:cNvSpPr/>
          <p:nvPr/>
        </p:nvSpPr>
        <p:spPr>
          <a:xfrm rot="14795767">
            <a:off x="5050240" y="4114915"/>
            <a:ext cx="329938" cy="968936"/>
          </a:xfrm>
          <a:prstGeom prst="rightBrace">
            <a:avLst/>
          </a:prstGeom>
          <a:ln w="57150">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Star: 5 Points 17">
            <a:extLst>
              <a:ext uri="{FF2B5EF4-FFF2-40B4-BE49-F238E27FC236}">
                <a16:creationId xmlns:a16="http://schemas.microsoft.com/office/drawing/2014/main" id="{E35CF1C8-6438-CE97-7DC6-562BF3467174}"/>
              </a:ext>
            </a:extLst>
          </p:cNvPr>
          <p:cNvSpPr/>
          <p:nvPr/>
        </p:nvSpPr>
        <p:spPr>
          <a:xfrm>
            <a:off x="4705071" y="4943216"/>
            <a:ext cx="225148" cy="203819"/>
          </a:xfrm>
          <a:prstGeom prst="star5">
            <a:avLst/>
          </a:prstGeom>
          <a:solidFill>
            <a:schemeClr val="accent5">
              <a:lumMod val="60000"/>
              <a:lumOff val="40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73E370E-9301-99FE-26FF-8DD47CF3693F}"/>
              </a:ext>
            </a:extLst>
          </p:cNvPr>
          <p:cNvSpPr txBox="1"/>
          <p:nvPr/>
        </p:nvSpPr>
        <p:spPr>
          <a:xfrm>
            <a:off x="4335899" y="5045125"/>
            <a:ext cx="738344" cy="369332"/>
          </a:xfrm>
          <a:prstGeom prst="rect">
            <a:avLst/>
          </a:prstGeom>
          <a:noFill/>
        </p:spPr>
        <p:txBody>
          <a:bodyPr wrap="none" rtlCol="0">
            <a:spAutoFit/>
          </a:bodyPr>
          <a:lstStyle/>
          <a:p>
            <a:r>
              <a:rPr lang="en-US"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Berea</a:t>
            </a:r>
          </a:p>
        </p:txBody>
      </p:sp>
    </p:spTree>
    <p:extLst>
      <p:ext uri="{BB962C8B-B14F-4D97-AF65-F5344CB8AC3E}">
        <p14:creationId xmlns:p14="http://schemas.microsoft.com/office/powerpoint/2010/main" val="56869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6765F-BE7D-B74E-EE6C-596982EFB62E}"/>
              </a:ext>
            </a:extLst>
          </p:cNvPr>
          <p:cNvSpPr>
            <a:spLocks noGrp="1"/>
          </p:cNvSpPr>
          <p:nvPr>
            <p:ph type="title"/>
          </p:nvPr>
        </p:nvSpPr>
        <p:spPr>
          <a:xfrm>
            <a:off x="838200" y="365125"/>
            <a:ext cx="6608975" cy="1325563"/>
          </a:xfrm>
        </p:spPr>
        <p:txBody>
          <a:bodyPr/>
          <a:lstStyle/>
          <a:p>
            <a:r>
              <a:rPr lang="en-US" dirty="0"/>
              <a:t>Acts 17:10-12 [AB]</a:t>
            </a:r>
          </a:p>
        </p:txBody>
      </p:sp>
      <p:sp>
        <p:nvSpPr>
          <p:cNvPr id="3" name="Content Placeholder 2">
            <a:extLst>
              <a:ext uri="{FF2B5EF4-FFF2-40B4-BE49-F238E27FC236}">
                <a16:creationId xmlns:a16="http://schemas.microsoft.com/office/drawing/2014/main" id="{2D99AB55-090B-1F64-07E5-DA39D6D8FB9A}"/>
              </a:ext>
            </a:extLst>
          </p:cNvPr>
          <p:cNvSpPr>
            <a:spLocks noGrp="1"/>
          </p:cNvSpPr>
          <p:nvPr>
            <p:ph idx="1"/>
          </p:nvPr>
        </p:nvSpPr>
        <p:spPr>
          <a:xfrm>
            <a:off x="838200" y="1825625"/>
            <a:ext cx="6608975" cy="4351338"/>
          </a:xfrm>
        </p:spPr>
        <p:txBody>
          <a:bodyPr>
            <a:normAutofit fontScale="92500" lnSpcReduction="10000"/>
          </a:bodyPr>
          <a:lstStyle/>
          <a:p>
            <a:pPr marL="0" indent="0">
              <a:buNone/>
            </a:pPr>
            <a:r>
              <a:rPr lang="en-US" baseline="30000" dirty="0"/>
              <a:t>10</a:t>
            </a:r>
            <a:r>
              <a:rPr lang="en-US" dirty="0"/>
              <a:t>The brethren immediately sent both Paul and Silas away by night to Berea; and when they had arrived, they went to the Jewish synagogue. </a:t>
            </a:r>
            <a:r>
              <a:rPr lang="en-US" baseline="30000" dirty="0"/>
              <a:t>11</a:t>
            </a:r>
            <a:r>
              <a:rPr lang="en-US" dirty="0"/>
              <a:t>The Jews there were more courteous than those in Thessalonica, and some of them received the word with great interest, and every day examined the Scriptures to see whether it was true. </a:t>
            </a:r>
            <a:r>
              <a:rPr lang="en-US" baseline="30000" dirty="0"/>
              <a:t>12</a:t>
            </a:r>
            <a:r>
              <a:rPr lang="en-US" dirty="0"/>
              <a:t>Many of them and some of the most respected Gentile women and men believed. [AB]</a:t>
            </a:r>
          </a:p>
        </p:txBody>
      </p:sp>
      <p:pic>
        <p:nvPicPr>
          <p:cNvPr id="5" name="Picture 4" descr="A painting of a person reading a scroll&#10;&#10;Description automatically generated">
            <a:extLst>
              <a:ext uri="{FF2B5EF4-FFF2-40B4-BE49-F238E27FC236}">
                <a16:creationId xmlns:a16="http://schemas.microsoft.com/office/drawing/2014/main" id="{967CF924-114C-E067-6A09-35D1AB21D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373" y="365125"/>
            <a:ext cx="4983369" cy="5785979"/>
          </a:xfrm>
          <a:prstGeom prst="rect">
            <a:avLst/>
          </a:prstGeom>
        </p:spPr>
      </p:pic>
    </p:spTree>
    <p:extLst>
      <p:ext uri="{BB962C8B-B14F-4D97-AF65-F5344CB8AC3E}">
        <p14:creationId xmlns:p14="http://schemas.microsoft.com/office/powerpoint/2010/main" val="2173684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1" name="Picture 16" descr="Paul at Thessalonica and Berea">
            <a:extLst>
              <a:ext uri="{FF2B5EF4-FFF2-40B4-BE49-F238E27FC236}">
                <a16:creationId xmlns:a16="http://schemas.microsoft.com/office/drawing/2014/main" id="{9B78BD1C-C653-5D9B-A3B7-DFB453B269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00" y="3779336"/>
            <a:ext cx="2449025" cy="3067673"/>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3. Paul in Cyprus, Antioch of Pisidia, and Galatia (Acts 13-14, 47-49 AD) -  Apostle Paul: Passionate Discipleship">
            <a:extLst>
              <a:ext uri="{FF2B5EF4-FFF2-40B4-BE49-F238E27FC236}">
                <a16:creationId xmlns:a16="http://schemas.microsoft.com/office/drawing/2014/main" id="{19CACD13-B1D7-C418-5E26-DBA9FFE98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6541" y="1337963"/>
            <a:ext cx="1885103" cy="2663082"/>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Paul at Iconium – Historical articles and illustrationsHistorical articles  and illustrations | Look and Learn">
            <a:extLst>
              <a:ext uri="{FF2B5EF4-FFF2-40B4-BE49-F238E27FC236}">
                <a16:creationId xmlns:a16="http://schemas.microsoft.com/office/drawing/2014/main" id="{7F5494F0-9157-DD1F-136A-88BCDF3E1E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812" y="775895"/>
            <a:ext cx="3375697" cy="326361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Filled With Joy and Holy Spirit” (Acts 13:52)">
            <a:extLst>
              <a:ext uri="{FF2B5EF4-FFF2-40B4-BE49-F238E27FC236}">
                <a16:creationId xmlns:a16="http://schemas.microsoft.com/office/drawing/2014/main" id="{8F859DA6-212F-1550-FFF7-2D3F3D1627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1303" y="626193"/>
            <a:ext cx="2985070" cy="3413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A1E656D2-1784-1476-1CAF-6156D1F33F70}"/>
              </a:ext>
            </a:extLst>
          </p:cNvPr>
          <p:cNvPicPr>
            <a:picLocks noChangeAspect="1"/>
          </p:cNvPicPr>
          <p:nvPr/>
        </p:nvPicPr>
        <p:blipFill>
          <a:blip r:embed="rId6"/>
          <a:stretch>
            <a:fillRect/>
          </a:stretch>
        </p:blipFill>
        <p:spPr>
          <a:xfrm>
            <a:off x="2579919" y="4032681"/>
            <a:ext cx="7288452" cy="2817781"/>
          </a:xfrm>
          <a:prstGeom prst="rect">
            <a:avLst/>
          </a:prstGeom>
        </p:spPr>
      </p:pic>
      <p:pic>
        <p:nvPicPr>
          <p:cNvPr id="10" name="Picture 6" descr="4 Faithful Lessons We Can Learn From When Paul And Silas Were In Prison |">
            <a:extLst>
              <a:ext uri="{FF2B5EF4-FFF2-40B4-BE49-F238E27FC236}">
                <a16:creationId xmlns:a16="http://schemas.microsoft.com/office/drawing/2014/main" id="{25EE0AFE-5B89-F40A-24C2-C1574C4658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344" y="471340"/>
            <a:ext cx="2458334" cy="330799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EC6F11C3-C45E-E303-E362-BBB24CB8F464}"/>
              </a:ext>
            </a:extLst>
          </p:cNvPr>
          <p:cNvCxnSpPr>
            <a:cxnSpLocks/>
          </p:cNvCxnSpPr>
          <p:nvPr/>
        </p:nvCxnSpPr>
        <p:spPr>
          <a:xfrm flipH="1" flipV="1">
            <a:off x="1687398" y="2825319"/>
            <a:ext cx="1967576" cy="1415265"/>
          </a:xfrm>
          <a:prstGeom prst="straightConnector1">
            <a:avLst/>
          </a:prstGeom>
          <a:ln w="571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AF6FA2B-D0F9-773E-AE04-86AD05202047}"/>
              </a:ext>
            </a:extLst>
          </p:cNvPr>
          <p:cNvCxnSpPr>
            <a:cxnSpLocks/>
          </p:cNvCxnSpPr>
          <p:nvPr/>
        </p:nvCxnSpPr>
        <p:spPr>
          <a:xfrm flipH="1" flipV="1">
            <a:off x="4050538" y="3532951"/>
            <a:ext cx="2552281" cy="1974714"/>
          </a:xfrm>
          <a:prstGeom prst="straightConnector1">
            <a:avLst/>
          </a:prstGeom>
          <a:ln w="571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59791C3-0F4B-37AC-14E3-F44D8DA62727}"/>
              </a:ext>
            </a:extLst>
          </p:cNvPr>
          <p:cNvCxnSpPr>
            <a:cxnSpLocks/>
          </p:cNvCxnSpPr>
          <p:nvPr/>
        </p:nvCxnSpPr>
        <p:spPr>
          <a:xfrm flipH="1" flipV="1">
            <a:off x="6725459" y="3148553"/>
            <a:ext cx="876820" cy="2125196"/>
          </a:xfrm>
          <a:prstGeom prst="straightConnector1">
            <a:avLst/>
          </a:prstGeom>
          <a:ln w="571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A740476-961E-5BE7-4B19-4019B1588177}"/>
              </a:ext>
            </a:extLst>
          </p:cNvPr>
          <p:cNvCxnSpPr>
            <a:cxnSpLocks/>
          </p:cNvCxnSpPr>
          <p:nvPr/>
        </p:nvCxnSpPr>
        <p:spPr>
          <a:xfrm flipV="1">
            <a:off x="6964733" y="3282499"/>
            <a:ext cx="2989106" cy="1724923"/>
          </a:xfrm>
          <a:prstGeom prst="straightConnector1">
            <a:avLst/>
          </a:prstGeom>
          <a:ln w="571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AutoShape 6">
            <a:extLst>
              <a:ext uri="{FF2B5EF4-FFF2-40B4-BE49-F238E27FC236}">
                <a16:creationId xmlns:a16="http://schemas.microsoft.com/office/drawing/2014/main" id="{3157217B-8034-65EA-50BD-E3E0AF03A6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0255" name="Straight Arrow Connector 10254">
            <a:extLst>
              <a:ext uri="{FF2B5EF4-FFF2-40B4-BE49-F238E27FC236}">
                <a16:creationId xmlns:a16="http://schemas.microsoft.com/office/drawing/2014/main" id="{3FFB1541-44DD-09AE-09CE-B8A627601B6D}"/>
              </a:ext>
            </a:extLst>
          </p:cNvPr>
          <p:cNvCxnSpPr>
            <a:cxnSpLocks/>
          </p:cNvCxnSpPr>
          <p:nvPr/>
        </p:nvCxnSpPr>
        <p:spPr>
          <a:xfrm flipH="1" flipV="1">
            <a:off x="1602557" y="5148319"/>
            <a:ext cx="1294147" cy="61307"/>
          </a:xfrm>
          <a:prstGeom prst="straightConnector1">
            <a:avLst/>
          </a:prstGeom>
          <a:ln w="571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D83088E-872A-28DA-4854-41F46D8CBD1C}"/>
              </a:ext>
            </a:extLst>
          </p:cNvPr>
          <p:cNvSpPr txBox="1"/>
          <p:nvPr/>
        </p:nvSpPr>
        <p:spPr>
          <a:xfrm>
            <a:off x="6515152" y="4871320"/>
            <a:ext cx="133350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Pisidian</a:t>
            </a:r>
          </a:p>
        </p:txBody>
      </p:sp>
      <p:sp>
        <p:nvSpPr>
          <p:cNvPr id="6" name="Title 1">
            <a:extLst>
              <a:ext uri="{FF2B5EF4-FFF2-40B4-BE49-F238E27FC236}">
                <a16:creationId xmlns:a16="http://schemas.microsoft.com/office/drawing/2014/main" id="{83740B45-AECC-7D1B-3371-2B6800BFB870}"/>
              </a:ext>
            </a:extLst>
          </p:cNvPr>
          <p:cNvSpPr>
            <a:spLocks noGrp="1"/>
          </p:cNvSpPr>
          <p:nvPr>
            <p:ph type="title"/>
          </p:nvPr>
        </p:nvSpPr>
        <p:spPr>
          <a:xfrm>
            <a:off x="-27890" y="0"/>
            <a:ext cx="12277444" cy="1325563"/>
          </a:xfrm>
        </p:spPr>
        <p:txBody>
          <a:bodyPr>
            <a:noAutofit/>
          </a:bodyPr>
          <a:lstStyle/>
          <a:p>
            <a:r>
              <a:rPr lang="en-US" sz="3200" baseline="30000" dirty="0"/>
              <a:t>13</a:t>
            </a:r>
            <a:r>
              <a:rPr lang="en-US" sz="3200" dirty="0"/>
              <a:t>But when the Jews in Thessalonica learned that the word of God was preached by Paul in Berea as well, they came there too and stirred up a riot among the crowds. [AB]</a:t>
            </a:r>
          </a:p>
        </p:txBody>
      </p:sp>
    </p:spTree>
    <p:extLst>
      <p:ext uri="{BB962C8B-B14F-4D97-AF65-F5344CB8AC3E}">
        <p14:creationId xmlns:p14="http://schemas.microsoft.com/office/powerpoint/2010/main" val="235022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02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02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102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0255"/>
                                        </p:tgtEl>
                                        <p:attrNameLst>
                                          <p:attrName>style.visibility</p:attrName>
                                        </p:attrNameLst>
                                      </p:cBhvr>
                                      <p:to>
                                        <p:strVal val="visible"/>
                                      </p:to>
                                    </p:set>
                                    <p:animEffect transition="in" filter="wipe(right)">
                                      <p:cBhvr>
                                        <p:cTn id="39" dur="500"/>
                                        <p:tgtEl>
                                          <p:spTgt spid="10255"/>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10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260" y="681037"/>
            <a:ext cx="9372600" cy="868362"/>
          </a:xfrm>
          <a:solidFill>
            <a:schemeClr val="tx2">
              <a:lumMod val="50000"/>
              <a:lumOff val="50000"/>
              <a:alpha val="85000"/>
            </a:schemeClr>
          </a:solidFill>
        </p:spPr>
        <p:txBody>
          <a:bodyPr/>
          <a:lstStyle/>
          <a:p>
            <a:pPr algn="ctr"/>
            <a:r>
              <a:rPr lang="en-US" dirty="0">
                <a:solidFill>
                  <a:schemeClr val="accent5">
                    <a:lumMod val="50000"/>
                  </a:schemeClr>
                </a:solidFill>
              </a:rPr>
              <a:t>Modern Questions</a:t>
            </a:r>
          </a:p>
        </p:txBody>
      </p:sp>
      <p:sp>
        <p:nvSpPr>
          <p:cNvPr id="3" name="Content Placeholder 2"/>
          <p:cNvSpPr>
            <a:spLocks noGrp="1"/>
          </p:cNvSpPr>
          <p:nvPr>
            <p:ph idx="1"/>
          </p:nvPr>
        </p:nvSpPr>
        <p:spPr>
          <a:solidFill>
            <a:schemeClr val="tx2">
              <a:lumMod val="50000"/>
              <a:lumOff val="50000"/>
              <a:alpha val="85000"/>
            </a:schemeClr>
          </a:solidFill>
        </p:spPr>
        <p:txBody>
          <a:bodyPr/>
          <a:lstStyle/>
          <a:p>
            <a:r>
              <a:rPr lang="en-US" b="1" dirty="0"/>
              <a:t>If I ask you WHO is God? </a:t>
            </a:r>
          </a:p>
          <a:p>
            <a:r>
              <a:rPr lang="en-US" b="1" dirty="0"/>
              <a:t>You have no trouble answering “Father,” “Creator,” “Jesus,” or “Holy Spirit”</a:t>
            </a:r>
          </a:p>
          <a:p>
            <a:r>
              <a:rPr lang="en-US" b="1" dirty="0"/>
              <a:t>If I ask you WHAT is God?</a:t>
            </a:r>
          </a:p>
          <a:p>
            <a:r>
              <a:rPr lang="en-US" b="1" dirty="0"/>
              <a:t>It’s a little tougher, you might answer “Spirit, Life Force, Love,” or something else</a:t>
            </a:r>
          </a:p>
          <a:p>
            <a:r>
              <a:rPr lang="en-US" b="1" dirty="0"/>
              <a:t>If I ask you WHAT DIFFERENCE does God make in your life, that might be even harder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5"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5"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152400"/>
            <a:ext cx="8229600" cy="868362"/>
          </a:xfrm>
          <a:solidFill>
            <a:schemeClr val="bg2">
              <a:alpha val="55000"/>
            </a:schemeClr>
          </a:solidFill>
        </p:spPr>
        <p:txBody>
          <a:bodyPr/>
          <a:lstStyle/>
          <a:p>
            <a:r>
              <a:rPr lang="en-US" dirty="0">
                <a:solidFill>
                  <a:schemeClr val="accent5">
                    <a:lumMod val="50000"/>
                  </a:schemeClr>
                </a:solidFill>
              </a:rPr>
              <a:t>What’s in Athens?</a:t>
            </a:r>
          </a:p>
        </p:txBody>
      </p:sp>
      <p:pic>
        <p:nvPicPr>
          <p:cNvPr id="7" name="Content Placeholder 6" descr="agora_plan_athens.jpg"/>
          <p:cNvPicPr>
            <a:picLocks noGrp="1" noChangeAspect="1"/>
          </p:cNvPicPr>
          <p:nvPr>
            <p:ph sz="half" idx="1"/>
          </p:nvPr>
        </p:nvPicPr>
        <p:blipFill>
          <a:blip r:embed="rId2" cstate="print"/>
          <a:stretch>
            <a:fillRect/>
          </a:stretch>
        </p:blipFill>
        <p:spPr>
          <a:xfrm>
            <a:off x="1752601" y="1447800"/>
            <a:ext cx="4246439" cy="2743200"/>
          </a:xfrm>
        </p:spPr>
      </p:pic>
      <p:pic>
        <p:nvPicPr>
          <p:cNvPr id="8" name="Content Placeholder 7" descr="athens_temple_hephaestes.jpg"/>
          <p:cNvPicPr>
            <a:picLocks noGrp="1" noChangeAspect="1"/>
          </p:cNvPicPr>
          <p:nvPr>
            <p:ph sz="half" idx="2"/>
          </p:nvPr>
        </p:nvPicPr>
        <p:blipFill>
          <a:blip r:embed="rId3" cstate="print"/>
          <a:stretch>
            <a:fillRect/>
          </a:stretch>
        </p:blipFill>
        <p:spPr>
          <a:xfrm>
            <a:off x="6172200" y="3628471"/>
            <a:ext cx="4191000" cy="2896565"/>
          </a:xfrm>
        </p:spPr>
      </p:pic>
      <p:sp>
        <p:nvSpPr>
          <p:cNvPr id="9" name="Rectangle 8"/>
          <p:cNvSpPr/>
          <p:nvPr/>
        </p:nvSpPr>
        <p:spPr>
          <a:xfrm>
            <a:off x="3124200" y="1905000"/>
            <a:ext cx="1447800" cy="914400"/>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629400" y="4419600"/>
            <a:ext cx="2057400" cy="1219200"/>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79C00-96E2-C389-0B61-38605849CCD8}"/>
              </a:ext>
            </a:extLst>
          </p:cNvPr>
          <p:cNvSpPr>
            <a:spLocks noGrp="1"/>
          </p:cNvSpPr>
          <p:nvPr>
            <p:ph type="title"/>
          </p:nvPr>
        </p:nvSpPr>
        <p:spPr>
          <a:xfrm>
            <a:off x="357432" y="365125"/>
            <a:ext cx="10996368" cy="1325563"/>
          </a:xfrm>
        </p:spPr>
        <p:txBody>
          <a:bodyPr/>
          <a:lstStyle/>
          <a:p>
            <a:r>
              <a:rPr lang="en-US" dirty="0"/>
              <a:t>In the Agora</a:t>
            </a:r>
          </a:p>
        </p:txBody>
      </p:sp>
      <p:pic>
        <p:nvPicPr>
          <p:cNvPr id="6" name="Content Placeholder 5" descr="A stone pillar with columns&#10;&#10;Description automatically generated with medium confidence">
            <a:extLst>
              <a:ext uri="{FF2B5EF4-FFF2-40B4-BE49-F238E27FC236}">
                <a16:creationId xmlns:a16="http://schemas.microsoft.com/office/drawing/2014/main" id="{918F72BB-F40E-CD27-602C-F3D890F6411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594770" y="2642890"/>
            <a:ext cx="4352925" cy="2448520"/>
          </a:xfrm>
        </p:spPr>
      </p:pic>
      <p:pic>
        <p:nvPicPr>
          <p:cNvPr id="8" name="Content Placeholder 7" descr="A close-up of a stone building&#10;&#10;Description automatically generated">
            <a:extLst>
              <a:ext uri="{FF2B5EF4-FFF2-40B4-BE49-F238E27FC236}">
                <a16:creationId xmlns:a16="http://schemas.microsoft.com/office/drawing/2014/main" id="{EDEDE934-430E-632C-922F-4EE0F6D9871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920738" y="3128963"/>
            <a:ext cx="5181600" cy="2914650"/>
          </a:xfrm>
        </p:spPr>
      </p:pic>
      <p:pic>
        <p:nvPicPr>
          <p:cNvPr id="10" name="Picture 9" descr="A stone pillar with a carved design&#10;&#10;Description automatically generated with medium confidence">
            <a:extLst>
              <a:ext uri="{FF2B5EF4-FFF2-40B4-BE49-F238E27FC236}">
                <a16:creationId xmlns:a16="http://schemas.microsoft.com/office/drawing/2014/main" id="{B45F5F0F-738C-D9C8-73D9-DE0780DDC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2968" y="233362"/>
            <a:ext cx="5181600" cy="2914650"/>
          </a:xfrm>
          <a:prstGeom prst="rect">
            <a:avLst/>
          </a:prstGeom>
        </p:spPr>
      </p:pic>
    </p:spTree>
    <p:extLst>
      <p:ext uri="{BB962C8B-B14F-4D97-AF65-F5344CB8AC3E}">
        <p14:creationId xmlns:p14="http://schemas.microsoft.com/office/powerpoint/2010/main" val="3054818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66776-A821-349C-03B4-886A2506C080}"/>
              </a:ext>
            </a:extLst>
          </p:cNvPr>
          <p:cNvSpPr>
            <a:spLocks noGrp="1"/>
          </p:cNvSpPr>
          <p:nvPr>
            <p:ph type="title"/>
          </p:nvPr>
        </p:nvSpPr>
        <p:spPr/>
        <p:txBody>
          <a:bodyPr>
            <a:noAutofit/>
          </a:bodyPr>
          <a:lstStyle/>
          <a:p>
            <a:r>
              <a:rPr lang="en-US" sz="3200" baseline="30000" dirty="0"/>
              <a:t>13</a:t>
            </a:r>
            <a:r>
              <a:rPr lang="en-US" sz="3200" dirty="0"/>
              <a:t>But when the Jews in Thessalonica learned that the word of God was preached by Paul in Berea as well, they came there too and stirred up a riot among the crowds. [AB]</a:t>
            </a:r>
          </a:p>
        </p:txBody>
      </p:sp>
      <p:pic>
        <p:nvPicPr>
          <p:cNvPr id="7" name="Content Placeholder 6" descr="A group of people on a rocky hill with trees and buildings in the background&#10;&#10;Description automatically generated">
            <a:extLst>
              <a:ext uri="{FF2B5EF4-FFF2-40B4-BE49-F238E27FC236}">
                <a16:creationId xmlns:a16="http://schemas.microsoft.com/office/drawing/2014/main" id="{4A7A92B3-BF0D-65F1-1B6E-A4110C337F8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92538"/>
            <a:ext cx="5628588" cy="3166081"/>
          </a:xfrm>
        </p:spPr>
      </p:pic>
      <p:pic>
        <p:nvPicPr>
          <p:cNvPr id="9" name="Content Placeholder 8" descr="A stone building on a hill&#10;&#10;Description automatically generated">
            <a:extLst>
              <a:ext uri="{FF2B5EF4-FFF2-40B4-BE49-F238E27FC236}">
                <a16:creationId xmlns:a16="http://schemas.microsoft.com/office/drawing/2014/main" id="{1F79A0F0-E086-84D5-0390-B85709E01E2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28733" y="1825625"/>
            <a:ext cx="4351338" cy="4351338"/>
          </a:xfrm>
        </p:spPr>
      </p:pic>
    </p:spTree>
    <p:extLst>
      <p:ext uri="{BB962C8B-B14F-4D97-AF65-F5344CB8AC3E}">
        <p14:creationId xmlns:p14="http://schemas.microsoft.com/office/powerpoint/2010/main" val="1959291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tx2">
              <a:lumMod val="50000"/>
              <a:lumOff val="50000"/>
              <a:alpha val="85000"/>
            </a:schemeClr>
          </a:solidFill>
        </p:spPr>
        <p:txBody>
          <a:bodyPr/>
          <a:lstStyle/>
          <a:p>
            <a:r>
              <a:rPr lang="en-US" dirty="0">
                <a:solidFill>
                  <a:schemeClr val="accent5">
                    <a:lumMod val="50000"/>
                  </a:schemeClr>
                </a:solidFill>
              </a:rPr>
              <a:t>Two Philosophical Schools</a:t>
            </a:r>
          </a:p>
        </p:txBody>
      </p:sp>
      <p:sp>
        <p:nvSpPr>
          <p:cNvPr id="5" name="Text Placeholder 4"/>
          <p:cNvSpPr>
            <a:spLocks noGrp="1"/>
          </p:cNvSpPr>
          <p:nvPr>
            <p:ph type="body" idx="1"/>
          </p:nvPr>
        </p:nvSpPr>
        <p:spPr>
          <a:xfrm>
            <a:off x="862014" y="1690688"/>
            <a:ext cx="5157787" cy="648284"/>
          </a:xfrm>
        </p:spPr>
        <p:txBody>
          <a:bodyPr/>
          <a:lstStyle/>
          <a:p>
            <a:r>
              <a:rPr lang="en-US" dirty="0"/>
              <a:t>Epicurean School</a:t>
            </a:r>
          </a:p>
        </p:txBody>
      </p:sp>
      <p:sp>
        <p:nvSpPr>
          <p:cNvPr id="6" name="Content Placeholder 5"/>
          <p:cNvSpPr>
            <a:spLocks noGrp="1"/>
          </p:cNvSpPr>
          <p:nvPr>
            <p:ph sz="half" idx="2"/>
          </p:nvPr>
        </p:nvSpPr>
        <p:spPr>
          <a:xfrm>
            <a:off x="862014" y="2352812"/>
            <a:ext cx="5159374" cy="4006714"/>
          </a:xfrm>
          <a:solidFill>
            <a:schemeClr val="tx2">
              <a:lumMod val="50000"/>
              <a:lumOff val="50000"/>
              <a:alpha val="85000"/>
            </a:schemeClr>
          </a:solidFill>
        </p:spPr>
        <p:txBody>
          <a:bodyPr>
            <a:normAutofit fontScale="85000" lnSpcReduction="20000"/>
          </a:bodyPr>
          <a:lstStyle/>
          <a:p>
            <a:r>
              <a:rPr lang="en-US" dirty="0"/>
              <a:t>Believed that pleasure was ultimate purpose in life</a:t>
            </a:r>
          </a:p>
          <a:p>
            <a:r>
              <a:rPr lang="en-US" dirty="0"/>
              <a:t>BUT believed that excess spoiled pleasure in the end</a:t>
            </a:r>
          </a:p>
          <a:p>
            <a:r>
              <a:rPr lang="en-US" dirty="0"/>
              <a:t>SO, advocated a disciplined life in order that one could enjoy more</a:t>
            </a:r>
          </a:p>
          <a:p>
            <a:r>
              <a:rPr lang="en-US" dirty="0"/>
              <a:t>Epicurus followed an atomic theory and believed gods were unnecessary and irrelevant to human life</a:t>
            </a:r>
          </a:p>
        </p:txBody>
      </p:sp>
      <p:sp>
        <p:nvSpPr>
          <p:cNvPr id="7" name="Text Placeholder 6"/>
          <p:cNvSpPr>
            <a:spLocks noGrp="1"/>
          </p:cNvSpPr>
          <p:nvPr>
            <p:ph type="body" sz="quarter" idx="3"/>
          </p:nvPr>
        </p:nvSpPr>
        <p:spPr>
          <a:xfrm>
            <a:off x="6162512" y="1697609"/>
            <a:ext cx="5183188" cy="648283"/>
          </a:xfrm>
        </p:spPr>
        <p:txBody>
          <a:bodyPr/>
          <a:lstStyle/>
          <a:p>
            <a:r>
              <a:rPr lang="en-US" dirty="0"/>
              <a:t>Stoic School</a:t>
            </a:r>
          </a:p>
        </p:txBody>
      </p:sp>
      <p:sp>
        <p:nvSpPr>
          <p:cNvPr id="8" name="Content Placeholder 7"/>
          <p:cNvSpPr>
            <a:spLocks noGrp="1"/>
          </p:cNvSpPr>
          <p:nvPr>
            <p:ph sz="quarter" idx="4"/>
          </p:nvPr>
        </p:nvSpPr>
        <p:spPr>
          <a:xfrm>
            <a:off x="6172201" y="2352812"/>
            <a:ext cx="5157785" cy="3971787"/>
          </a:xfrm>
          <a:solidFill>
            <a:schemeClr val="tx2">
              <a:lumMod val="50000"/>
              <a:lumOff val="50000"/>
              <a:alpha val="85000"/>
            </a:schemeClr>
          </a:solidFill>
        </p:spPr>
        <p:txBody>
          <a:bodyPr>
            <a:normAutofit fontScale="85000" lnSpcReduction="20000"/>
          </a:bodyPr>
          <a:lstStyle/>
          <a:p>
            <a:r>
              <a:rPr lang="en-US" dirty="0"/>
              <a:t>Believed that virtue was the ultimate good</a:t>
            </a:r>
          </a:p>
          <a:p>
            <a:r>
              <a:rPr lang="en-US" dirty="0"/>
              <a:t>BUT virtue was tied to the “ideal” not the physical</a:t>
            </a:r>
          </a:p>
          <a:p>
            <a:r>
              <a:rPr lang="en-US" dirty="0"/>
              <a:t>SO, advocated finding in human reason that which was identical to divine reason</a:t>
            </a:r>
          </a:p>
          <a:p>
            <a:r>
              <a:rPr lang="en-US" dirty="0"/>
              <a:t>Divine reason (associated with Zeus) ruled the universe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down)">
                                      <p:cBhvr>
                                        <p:cTn id="7" dur="500"/>
                                        <p:tgtEl>
                                          <p:spTgt spid="6">
                                            <p:txEl>
                                              <p:pRg st="0" end="0"/>
                                            </p:txEl>
                                          </p:spTgt>
                                        </p:tgtEl>
                                      </p:cBhvr>
                                    </p:animEffect>
                                  </p:childTnLst>
                                </p:cTn>
                              </p:par>
                              <p:par>
                                <p:cTn id="8" presetID="5" presetClass="entr" presetSubtype="5"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checkerboard(down)">
                                      <p:cBhvr>
                                        <p:cTn id="10" dur="500"/>
                                        <p:tgtEl>
                                          <p:spTgt spid="6">
                                            <p:txEl>
                                              <p:pRg st="1" end="1"/>
                                            </p:txEl>
                                          </p:spTgt>
                                        </p:tgtEl>
                                      </p:cBhvr>
                                    </p:animEffect>
                                  </p:childTnLst>
                                </p:cTn>
                              </p:par>
                              <p:par>
                                <p:cTn id="11" presetID="5" presetClass="entr" presetSubtype="5"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checkerboard(down)">
                                      <p:cBhvr>
                                        <p:cTn id="13" dur="500"/>
                                        <p:tgtEl>
                                          <p:spTgt spid="6">
                                            <p:txEl>
                                              <p:pRg st="2" end="2"/>
                                            </p:txEl>
                                          </p:spTgt>
                                        </p:tgtEl>
                                      </p:cBhvr>
                                    </p:animEffect>
                                  </p:childTnLst>
                                </p:cTn>
                              </p:par>
                              <p:par>
                                <p:cTn id="14" presetID="5" presetClass="entr" presetSubtype="5"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checkerboard(down)">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 calcmode="lin" valueType="num">
                                      <p:cBhvr additive="base">
                                        <p:cTn id="29"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8">
                                            <p:txEl>
                                              <p:pRg st="2" end="2"/>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 calcmode="lin" valueType="num">
                                      <p:cBhvr additive="base">
                                        <p:cTn id="33" dur="500" fill="hold"/>
                                        <p:tgtEl>
                                          <p:spTgt spid="8">
                                            <p:txEl>
                                              <p:pRg st="3" end="3"/>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2BD09-83C0-5AA5-008A-DFF801E592F7}"/>
              </a:ext>
            </a:extLst>
          </p:cNvPr>
          <p:cNvSpPr>
            <a:spLocks noGrp="1"/>
          </p:cNvSpPr>
          <p:nvPr>
            <p:ph type="title"/>
          </p:nvPr>
        </p:nvSpPr>
        <p:spPr/>
        <p:txBody>
          <a:bodyPr/>
          <a:lstStyle/>
          <a:p>
            <a:pPr algn="ctr"/>
            <a:r>
              <a:rPr lang="en-US" dirty="0"/>
              <a:t>Along the Via </a:t>
            </a:r>
            <a:r>
              <a:rPr lang="en-US" dirty="0" err="1"/>
              <a:t>Egnatia</a:t>
            </a:r>
            <a:r>
              <a:rPr lang="en-US" dirty="0"/>
              <a:t> [Acts 17]</a:t>
            </a:r>
          </a:p>
        </p:txBody>
      </p:sp>
      <p:pic>
        <p:nvPicPr>
          <p:cNvPr id="9" name="Content Placeholder 8" descr="A map of the greek islands&#10;&#10;Description automatically generated">
            <a:extLst>
              <a:ext uri="{FF2B5EF4-FFF2-40B4-BE49-F238E27FC236}">
                <a16:creationId xmlns:a16="http://schemas.microsoft.com/office/drawing/2014/main" id="{A98AFDC4-B838-3B50-E91E-DB507E4CFC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3447" y="1809946"/>
            <a:ext cx="9134574" cy="4556630"/>
          </a:xfrm>
          <a:ln w="60325">
            <a:solidFill>
              <a:schemeClr val="tx2">
                <a:lumMod val="50000"/>
                <a:lumOff val="50000"/>
              </a:schemeClr>
            </a:solidFill>
          </a:ln>
        </p:spPr>
      </p:pic>
      <p:cxnSp>
        <p:nvCxnSpPr>
          <p:cNvPr id="11" name="Straight Arrow Connector 10">
            <a:extLst>
              <a:ext uri="{FF2B5EF4-FFF2-40B4-BE49-F238E27FC236}">
                <a16:creationId xmlns:a16="http://schemas.microsoft.com/office/drawing/2014/main" id="{55A72F78-8C6C-5A8E-A71F-CA2076B8D12D}"/>
              </a:ext>
            </a:extLst>
          </p:cNvPr>
          <p:cNvCxnSpPr>
            <a:cxnSpLocks/>
          </p:cNvCxnSpPr>
          <p:nvPr/>
        </p:nvCxnSpPr>
        <p:spPr>
          <a:xfrm flipH="1">
            <a:off x="6825006" y="-160256"/>
            <a:ext cx="4364610" cy="4335489"/>
          </a:xfrm>
          <a:prstGeom prst="straightConnector1">
            <a:avLst/>
          </a:prstGeom>
          <a:ln w="762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840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a:solidFill>
            <a:schemeClr val="tx2">
              <a:lumMod val="50000"/>
              <a:lumOff val="50000"/>
              <a:alpha val="85000"/>
            </a:schemeClr>
          </a:solidFill>
        </p:spPr>
        <p:txBody>
          <a:bodyPr>
            <a:normAutofit/>
          </a:bodyPr>
          <a:lstStyle/>
          <a:p>
            <a:r>
              <a:rPr lang="en-US" sz="3600" i="1" dirty="0">
                <a:solidFill>
                  <a:schemeClr val="accent5">
                    <a:lumMod val="50000"/>
                  </a:schemeClr>
                </a:solidFill>
              </a:rPr>
              <a:t>God According to God: A Physicist Proves We’ve Been Wrong About God All Along</a:t>
            </a:r>
            <a:endParaRPr lang="en-US" sz="3600" dirty="0">
              <a:solidFill>
                <a:schemeClr val="accent5">
                  <a:lumMod val="50000"/>
                </a:schemeClr>
              </a:solidFill>
            </a:endParaRPr>
          </a:p>
        </p:txBody>
      </p:sp>
      <p:sp>
        <p:nvSpPr>
          <p:cNvPr id="7" name="Content Placeholder 6"/>
          <p:cNvSpPr>
            <a:spLocks noGrp="1"/>
          </p:cNvSpPr>
          <p:nvPr>
            <p:ph idx="1"/>
          </p:nvPr>
        </p:nvSpPr>
        <p:spPr>
          <a:solidFill>
            <a:schemeClr val="tx2">
              <a:lumMod val="50000"/>
              <a:lumOff val="50000"/>
              <a:alpha val="85000"/>
            </a:schemeClr>
          </a:solidFill>
        </p:spPr>
        <p:txBody>
          <a:bodyPr>
            <a:normAutofit/>
          </a:bodyPr>
          <a:lstStyle/>
          <a:p>
            <a:r>
              <a:rPr lang="en-US" b="1" dirty="0"/>
              <a:t>“I am not certain who said that if you can only afford one newspaper, read the opposition. Whoever urged this, it is superb advice. Let’s look at what bona fide skeptics, purebred materialists, have to teach about our cosmic genesis. As certain as I am that there is a metaphysical dimension active in our world, so are they convinced of the exact opposite…”</a:t>
            </a:r>
            <a:br>
              <a:rPr lang="en-US" b="1" dirty="0"/>
            </a:br>
            <a:r>
              <a:rPr lang="en-US" b="1" dirty="0"/>
              <a:t>        p. 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5000"/>
            </a:schemeClr>
          </a:solidFill>
        </p:spPr>
        <p:txBody>
          <a:bodyPr/>
          <a:lstStyle/>
          <a:p>
            <a:r>
              <a:rPr lang="en-US" dirty="0">
                <a:solidFill>
                  <a:schemeClr val="accent5">
                    <a:lumMod val="50000"/>
                  </a:schemeClr>
                </a:solidFill>
              </a:rPr>
              <a:t>Paul’s Opening Words</a:t>
            </a:r>
          </a:p>
        </p:txBody>
      </p:sp>
      <p:pic>
        <p:nvPicPr>
          <p:cNvPr id="4" name="Content Placeholder 3" descr="saintpaulpreachinginathens3511mid1.jpg"/>
          <p:cNvPicPr>
            <a:picLocks noGrp="1" noChangeAspect="1"/>
          </p:cNvPicPr>
          <p:nvPr>
            <p:ph idx="1"/>
          </p:nvPr>
        </p:nvPicPr>
        <p:blipFill>
          <a:blip r:embed="rId2" cstate="print"/>
          <a:stretch>
            <a:fillRect/>
          </a:stretch>
        </p:blipFill>
        <p:spPr>
          <a:xfrm>
            <a:off x="3352800" y="1905001"/>
            <a:ext cx="5867400" cy="4626219"/>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2">
              <a:alpha val="55000"/>
            </a:schemeClr>
          </a:solidFill>
        </p:spPr>
        <p:txBody>
          <a:bodyPr>
            <a:normAutofit/>
          </a:bodyPr>
          <a:lstStyle/>
          <a:p>
            <a:r>
              <a:rPr lang="en-US" dirty="0">
                <a:solidFill>
                  <a:schemeClr val="accent5">
                    <a:lumMod val="50000"/>
                  </a:schemeClr>
                </a:solidFill>
              </a:rPr>
              <a:t>Typical Greek Gods &amp; Goddesses</a:t>
            </a:r>
          </a:p>
        </p:txBody>
      </p:sp>
      <p:pic>
        <p:nvPicPr>
          <p:cNvPr id="7" name="Content Placeholder 6" descr="zeus1-556x380.jpg"/>
          <p:cNvPicPr>
            <a:picLocks noGrp="1" noChangeAspect="1"/>
          </p:cNvPicPr>
          <p:nvPr>
            <p:ph sz="half" idx="1"/>
          </p:nvPr>
        </p:nvPicPr>
        <p:blipFill>
          <a:blip r:embed="rId2" cstate="print"/>
          <a:stretch>
            <a:fillRect/>
          </a:stretch>
        </p:blipFill>
        <p:spPr>
          <a:xfrm>
            <a:off x="1093509" y="2743199"/>
            <a:ext cx="4088091" cy="2794019"/>
          </a:xfrm>
        </p:spPr>
      </p:pic>
      <p:pic>
        <p:nvPicPr>
          <p:cNvPr id="8" name="Content Placeholder 7" descr="Hephaestus-Vulcan_Coustou_Louvre_MR1814.jpg"/>
          <p:cNvPicPr>
            <a:picLocks noGrp="1" noChangeAspect="1"/>
          </p:cNvPicPr>
          <p:nvPr>
            <p:ph sz="half" idx="2"/>
          </p:nvPr>
        </p:nvPicPr>
        <p:blipFill>
          <a:blip r:embed="rId3" cstate="print"/>
          <a:stretch>
            <a:fillRect/>
          </a:stretch>
        </p:blipFill>
        <p:spPr>
          <a:xfrm>
            <a:off x="5372494" y="2286000"/>
            <a:ext cx="2480929" cy="3733800"/>
          </a:xfrm>
        </p:spPr>
      </p:pic>
      <p:pic>
        <p:nvPicPr>
          <p:cNvPr id="9" name="Picture 8" descr="aphrodite_statue2.gif"/>
          <p:cNvPicPr>
            <a:picLocks noChangeAspect="1"/>
          </p:cNvPicPr>
          <p:nvPr/>
        </p:nvPicPr>
        <p:blipFill>
          <a:blip r:embed="rId4" cstate="print"/>
          <a:stretch>
            <a:fillRect/>
          </a:stretch>
        </p:blipFill>
        <p:spPr>
          <a:xfrm>
            <a:off x="8001000" y="2057400"/>
            <a:ext cx="2359152"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5000"/>
            </a:schemeClr>
          </a:solidFill>
        </p:spPr>
        <p:txBody>
          <a:bodyPr/>
          <a:lstStyle/>
          <a:p>
            <a:r>
              <a:rPr lang="en-US" dirty="0">
                <a:solidFill>
                  <a:schemeClr val="accent5">
                    <a:lumMod val="50000"/>
                  </a:schemeClr>
                </a:solidFill>
              </a:rPr>
              <a:t>To An “Unknown God”</a:t>
            </a:r>
          </a:p>
        </p:txBody>
      </p:sp>
      <p:pic>
        <p:nvPicPr>
          <p:cNvPr id="5" name="Content Placeholder 4" descr="Unknown_god_shrinejpg.jpg"/>
          <p:cNvPicPr>
            <a:picLocks noGrp="1" noChangeAspect="1"/>
          </p:cNvPicPr>
          <p:nvPr>
            <p:ph sz="half" idx="1"/>
          </p:nvPr>
        </p:nvPicPr>
        <p:blipFill>
          <a:blip r:embed="rId2" cstate="print"/>
          <a:stretch>
            <a:fillRect/>
          </a:stretch>
        </p:blipFill>
        <p:spPr>
          <a:xfrm>
            <a:off x="1300899" y="1676400"/>
            <a:ext cx="4727623" cy="4549480"/>
          </a:xfrm>
        </p:spPr>
      </p:pic>
      <p:pic>
        <p:nvPicPr>
          <p:cNvPr id="6" name="Content Placeholder 5" descr="unknownGod2.jpg"/>
          <p:cNvPicPr>
            <a:picLocks noGrp="1" noChangeAspect="1"/>
          </p:cNvPicPr>
          <p:nvPr>
            <p:ph sz="half" idx="2"/>
          </p:nvPr>
        </p:nvPicPr>
        <p:blipFill>
          <a:blip r:embed="rId3" cstate="print"/>
          <a:stretch>
            <a:fillRect/>
          </a:stretch>
        </p:blipFill>
        <p:spPr>
          <a:xfrm>
            <a:off x="6631756" y="1694729"/>
            <a:ext cx="3398363" cy="4531151"/>
          </a:xfrm>
        </p:spPr>
      </p:pic>
      <p:sp>
        <p:nvSpPr>
          <p:cNvPr id="7" name="Rectangle 6"/>
          <p:cNvSpPr/>
          <p:nvPr/>
        </p:nvSpPr>
        <p:spPr>
          <a:xfrm>
            <a:off x="2935664" y="3001963"/>
            <a:ext cx="1828800" cy="457200"/>
          </a:xfrm>
          <a:prstGeom prst="rect">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382303333"/>
              </p:ext>
            </p:extLst>
          </p:nvPr>
        </p:nvGraphicFramePr>
        <p:xfrm>
          <a:off x="1523998" y="71112"/>
          <a:ext cx="9144002" cy="6786888"/>
        </p:xfrm>
        <a:graphic>
          <a:graphicData uri="http://schemas.openxmlformats.org/drawingml/2006/table">
            <a:tbl>
              <a:tblPr/>
              <a:tblGrid>
                <a:gridCol w="1607950">
                  <a:extLst>
                    <a:ext uri="{9D8B030D-6E8A-4147-A177-3AD203B41FA5}">
                      <a16:colId xmlns:a16="http://schemas.microsoft.com/office/drawing/2014/main" val="20000"/>
                    </a:ext>
                  </a:extLst>
                </a:gridCol>
                <a:gridCol w="464949">
                  <a:extLst>
                    <a:ext uri="{9D8B030D-6E8A-4147-A177-3AD203B41FA5}">
                      <a16:colId xmlns:a16="http://schemas.microsoft.com/office/drawing/2014/main" val="20001"/>
                    </a:ext>
                  </a:extLst>
                </a:gridCol>
                <a:gridCol w="445576">
                  <a:extLst>
                    <a:ext uri="{9D8B030D-6E8A-4147-A177-3AD203B41FA5}">
                      <a16:colId xmlns:a16="http://schemas.microsoft.com/office/drawing/2014/main" val="20002"/>
                    </a:ext>
                  </a:extLst>
                </a:gridCol>
                <a:gridCol w="6625527">
                  <a:extLst>
                    <a:ext uri="{9D8B030D-6E8A-4147-A177-3AD203B41FA5}">
                      <a16:colId xmlns:a16="http://schemas.microsoft.com/office/drawing/2014/main" val="20003"/>
                    </a:ext>
                  </a:extLst>
                </a:gridCol>
              </a:tblGrid>
              <a:tr h="234950">
                <a:tc>
                  <a:txBody>
                    <a:bodyPr/>
                    <a:lstStyle/>
                    <a:p>
                      <a:pPr algn="l" fontAlgn="b"/>
                      <a:r>
                        <a:rPr lang="en-US" sz="1800" b="0" i="0" u="none" strike="noStrike" dirty="0">
                          <a:solidFill>
                            <a:srgbClr val="000000"/>
                          </a:solidFill>
                          <a:latin typeface="Calibri"/>
                        </a:rPr>
                        <a:t>Romans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17</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dirty="0">
                          <a:solidFill>
                            <a:srgbClr val="000000"/>
                          </a:solidFill>
                          <a:latin typeface="Calibri"/>
                        </a:rPr>
                        <a:t>"in it" = the gospel</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00"/>
                  </a:ext>
                </a:extLst>
              </a:tr>
              <a:tr h="234950">
                <a:tc>
                  <a:txBody>
                    <a:bodyPr/>
                    <a:lstStyle/>
                    <a:p>
                      <a:pPr algn="l" fontAlgn="b"/>
                      <a:r>
                        <a:rPr lang="en-US" sz="1800" b="0" i="0" u="none" strike="noStrike">
                          <a:solidFill>
                            <a:srgbClr val="000000"/>
                          </a:solidFill>
                          <a:latin typeface="Calibri"/>
                        </a:rPr>
                        <a:t>Romans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6</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4</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"with Him" we were buried in baptism</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01"/>
                  </a:ext>
                </a:extLst>
              </a:tr>
              <a:tr h="234950">
                <a:tc>
                  <a:txBody>
                    <a:bodyPr/>
                    <a:lstStyle/>
                    <a:p>
                      <a:pPr algn="l" fontAlgn="b"/>
                      <a:r>
                        <a:rPr lang="en-US" sz="1800" b="0" i="0" u="none" strike="noStrike" dirty="0">
                          <a:solidFill>
                            <a:srgbClr val="000000"/>
                          </a:solidFill>
                          <a:latin typeface="Calibri"/>
                        </a:rPr>
                        <a:t>Romans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6</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8</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"with Him" if we died with Him, we'll live with Him</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02"/>
                  </a:ext>
                </a:extLst>
              </a:tr>
              <a:tr h="234950">
                <a:tc>
                  <a:txBody>
                    <a:bodyPr/>
                    <a:lstStyle/>
                    <a:p>
                      <a:pPr algn="l" fontAlgn="b"/>
                      <a:r>
                        <a:rPr lang="en-US" sz="1800" b="0" i="0" u="none" strike="noStrike">
                          <a:solidFill>
                            <a:srgbClr val="000000"/>
                          </a:solidFill>
                          <a:latin typeface="Calibri"/>
                        </a:rPr>
                        <a:t>I Corinthians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5</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"by Him" you were made rich in everything</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03"/>
                  </a:ext>
                </a:extLst>
              </a:tr>
              <a:tr h="234950">
                <a:tc>
                  <a:txBody>
                    <a:bodyPr/>
                    <a:lstStyle/>
                    <a:p>
                      <a:pPr algn="l" fontAlgn="b"/>
                      <a:r>
                        <a:rPr lang="en-US" sz="1800" b="0" i="0" u="none" strike="noStrike">
                          <a:solidFill>
                            <a:srgbClr val="000000"/>
                          </a:solidFill>
                          <a:latin typeface="Calibri"/>
                        </a:rPr>
                        <a:t>I Corinthians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2</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11</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who knows what's in a man except the "spirit that is in him"</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04"/>
                  </a:ext>
                </a:extLst>
              </a:tr>
              <a:tr h="234950">
                <a:tc>
                  <a:txBody>
                    <a:bodyPr/>
                    <a:lstStyle/>
                    <a:p>
                      <a:pPr algn="l" fontAlgn="b"/>
                      <a:r>
                        <a:rPr lang="en-US" sz="1800" b="0" i="0" u="none" strike="noStrike">
                          <a:solidFill>
                            <a:srgbClr val="000000"/>
                          </a:solidFill>
                          <a:latin typeface="Calibri"/>
                        </a:rPr>
                        <a:t>II Corinthians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19</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"Yes" has come about "in Him"</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05"/>
                  </a:ext>
                </a:extLst>
              </a:tr>
              <a:tr h="234950">
                <a:tc>
                  <a:txBody>
                    <a:bodyPr/>
                    <a:lstStyle/>
                    <a:p>
                      <a:pPr algn="l" fontAlgn="b"/>
                      <a:r>
                        <a:rPr lang="en-US" sz="1800" b="0" i="0" u="none" strike="noStrike">
                          <a:solidFill>
                            <a:srgbClr val="000000"/>
                          </a:solidFill>
                          <a:latin typeface="Calibri"/>
                        </a:rPr>
                        <a:t>II Corinthians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20</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every one of God's promises has become "Yes" "in Him"</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06"/>
                  </a:ext>
                </a:extLst>
              </a:tr>
              <a:tr h="234950">
                <a:tc>
                  <a:txBody>
                    <a:bodyPr/>
                    <a:lstStyle/>
                    <a:p>
                      <a:pPr algn="l" fontAlgn="b"/>
                      <a:r>
                        <a:rPr lang="en-US" sz="1800" b="0" i="0" u="none" strike="noStrike">
                          <a:solidFill>
                            <a:srgbClr val="000000"/>
                          </a:solidFill>
                          <a:latin typeface="Calibri"/>
                        </a:rPr>
                        <a:t>II Corinthians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5</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21</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that we could become righteousness "in Him"</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07"/>
                  </a:ext>
                </a:extLst>
              </a:tr>
              <a:tr h="234950">
                <a:tc>
                  <a:txBody>
                    <a:bodyPr/>
                    <a:lstStyle/>
                    <a:p>
                      <a:pPr algn="l" fontAlgn="b"/>
                      <a:r>
                        <a:rPr lang="en-US" sz="1800" b="0" i="0" u="none" strike="noStrike">
                          <a:solidFill>
                            <a:srgbClr val="000000"/>
                          </a:solidFill>
                          <a:latin typeface="Calibri"/>
                        </a:rPr>
                        <a:t>II Corinthians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13</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4</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we also are weak "in Him" but we are living WITH Him</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08"/>
                  </a:ext>
                </a:extLst>
              </a:tr>
              <a:tr h="234950">
                <a:tc>
                  <a:txBody>
                    <a:bodyPr/>
                    <a:lstStyle/>
                    <a:p>
                      <a:pPr algn="l" fontAlgn="b"/>
                      <a:r>
                        <a:rPr lang="en-US" sz="1800" b="0" i="0" u="none" strike="noStrike">
                          <a:solidFill>
                            <a:srgbClr val="000000"/>
                          </a:solidFill>
                          <a:latin typeface="Calibri"/>
                        </a:rPr>
                        <a:t>Ephesians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4</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He chose us "in Him" before the foundation of the world</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09"/>
                  </a:ext>
                </a:extLst>
              </a:tr>
              <a:tr h="234950">
                <a:tc>
                  <a:txBody>
                    <a:bodyPr/>
                    <a:lstStyle/>
                    <a:p>
                      <a:pPr algn="l" fontAlgn="b"/>
                      <a:r>
                        <a:rPr lang="en-US" sz="1800" b="0" i="0" u="none" strike="noStrike">
                          <a:solidFill>
                            <a:srgbClr val="000000"/>
                          </a:solidFill>
                          <a:latin typeface="Calibri"/>
                        </a:rPr>
                        <a:t>Ephesians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9</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God's good pleasure planted "in Him"</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10"/>
                  </a:ext>
                </a:extLst>
              </a:tr>
              <a:tr h="234950">
                <a:tc>
                  <a:txBody>
                    <a:bodyPr/>
                    <a:lstStyle/>
                    <a:p>
                      <a:pPr algn="l" fontAlgn="b"/>
                      <a:r>
                        <a:rPr lang="en-US" sz="1800" b="0" i="0" u="none" strike="noStrike">
                          <a:solidFill>
                            <a:srgbClr val="000000"/>
                          </a:solidFill>
                          <a:latin typeface="Calibri"/>
                        </a:rPr>
                        <a:t>Ephesians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10</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God brought everything together "in Him"</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11"/>
                  </a:ext>
                </a:extLst>
              </a:tr>
              <a:tr h="234950">
                <a:tc>
                  <a:txBody>
                    <a:bodyPr/>
                    <a:lstStyle/>
                    <a:p>
                      <a:pPr algn="l" fontAlgn="b"/>
                      <a:r>
                        <a:rPr lang="en-US" sz="1800" b="0" i="0" u="none" strike="noStrike">
                          <a:solidFill>
                            <a:srgbClr val="000000"/>
                          </a:solidFill>
                          <a:latin typeface="Calibri"/>
                        </a:rPr>
                        <a:t>Ephesians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2</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15</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God created one "new man" in Him</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12"/>
                  </a:ext>
                </a:extLst>
              </a:tr>
              <a:tr h="234950">
                <a:tc>
                  <a:txBody>
                    <a:bodyPr/>
                    <a:lstStyle/>
                    <a:p>
                      <a:pPr algn="l" fontAlgn="b"/>
                      <a:r>
                        <a:rPr lang="en-US" sz="1800" b="0" i="0" u="none" strike="noStrike">
                          <a:solidFill>
                            <a:srgbClr val="000000"/>
                          </a:solidFill>
                          <a:latin typeface="Calibri"/>
                        </a:rPr>
                        <a:t>Ephesians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6</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20</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Paul wants to speak as boldly "in Him" as is required</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13"/>
                  </a:ext>
                </a:extLst>
              </a:tr>
              <a:tr h="234950">
                <a:tc>
                  <a:txBody>
                    <a:bodyPr/>
                    <a:lstStyle/>
                    <a:p>
                      <a:pPr algn="l" fontAlgn="b"/>
                      <a:r>
                        <a:rPr lang="en-US" sz="1800" b="0" i="0" u="none" strike="noStrike">
                          <a:solidFill>
                            <a:srgbClr val="000000"/>
                          </a:solidFill>
                          <a:latin typeface="Calibri"/>
                        </a:rPr>
                        <a:t>Philippians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3</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9</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our righteousness can only be found "in Him"</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14"/>
                  </a:ext>
                </a:extLst>
              </a:tr>
              <a:tr h="234950">
                <a:tc>
                  <a:txBody>
                    <a:bodyPr/>
                    <a:lstStyle/>
                    <a:p>
                      <a:pPr algn="l" fontAlgn="b"/>
                      <a:r>
                        <a:rPr lang="en-US" sz="1800" b="0" i="0" u="none" strike="noStrike">
                          <a:solidFill>
                            <a:srgbClr val="000000"/>
                          </a:solidFill>
                          <a:latin typeface="Calibri"/>
                        </a:rPr>
                        <a:t>Colossians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16</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because "by Him" everything was created</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15"/>
                  </a:ext>
                </a:extLst>
              </a:tr>
              <a:tr h="234950">
                <a:tc>
                  <a:txBody>
                    <a:bodyPr/>
                    <a:lstStyle/>
                    <a:p>
                      <a:pPr algn="l" fontAlgn="b"/>
                      <a:r>
                        <a:rPr lang="en-US" sz="1800" b="0" i="0" u="none" strike="noStrike">
                          <a:solidFill>
                            <a:srgbClr val="000000"/>
                          </a:solidFill>
                          <a:latin typeface="Calibri"/>
                        </a:rPr>
                        <a:t>Colossians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17</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"by Him" or "in Him" all things hold together</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16"/>
                  </a:ext>
                </a:extLst>
              </a:tr>
              <a:tr h="234950">
                <a:tc>
                  <a:txBody>
                    <a:bodyPr/>
                    <a:lstStyle/>
                    <a:p>
                      <a:pPr algn="l" fontAlgn="b"/>
                      <a:r>
                        <a:rPr lang="en-US" sz="1800" b="0" i="0" u="none" strike="noStrike">
                          <a:solidFill>
                            <a:srgbClr val="000000"/>
                          </a:solidFill>
                          <a:latin typeface="Calibri"/>
                        </a:rPr>
                        <a:t>Colossians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19</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the fullness of everything dwells "in Him" by God's will</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17"/>
                  </a:ext>
                </a:extLst>
              </a:tr>
              <a:tr h="234950">
                <a:tc>
                  <a:txBody>
                    <a:bodyPr/>
                    <a:lstStyle/>
                    <a:p>
                      <a:pPr algn="l" fontAlgn="b"/>
                      <a:r>
                        <a:rPr lang="en-US" sz="1800" b="0" i="0" u="none" strike="noStrike">
                          <a:solidFill>
                            <a:srgbClr val="000000"/>
                          </a:solidFill>
                          <a:latin typeface="Calibri"/>
                        </a:rPr>
                        <a:t>Colossians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2</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6</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those who have received Christ need to learn to walk "in Him"</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18"/>
                  </a:ext>
                </a:extLst>
              </a:tr>
              <a:tr h="234950">
                <a:tc>
                  <a:txBody>
                    <a:bodyPr/>
                    <a:lstStyle/>
                    <a:p>
                      <a:pPr algn="l" fontAlgn="b"/>
                      <a:r>
                        <a:rPr lang="en-US" sz="1800" b="0" i="0" u="none" strike="noStrike">
                          <a:solidFill>
                            <a:srgbClr val="000000"/>
                          </a:solidFill>
                          <a:latin typeface="Calibri"/>
                        </a:rPr>
                        <a:t>Colossians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2</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7</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believers need to be rooted and edified "in Him"</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19"/>
                  </a:ext>
                </a:extLst>
              </a:tr>
              <a:tr h="234950">
                <a:tc>
                  <a:txBody>
                    <a:bodyPr/>
                    <a:lstStyle/>
                    <a:p>
                      <a:pPr algn="l" fontAlgn="b"/>
                      <a:r>
                        <a:rPr lang="en-US" sz="1800" b="0" i="0" u="none" strike="noStrike">
                          <a:solidFill>
                            <a:srgbClr val="000000"/>
                          </a:solidFill>
                          <a:latin typeface="Calibri"/>
                        </a:rPr>
                        <a:t>Colossians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2</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9</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"in Him" the full reality of everything becomes actual (bodily)</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20"/>
                  </a:ext>
                </a:extLst>
              </a:tr>
              <a:tr h="234950">
                <a:tc>
                  <a:txBody>
                    <a:bodyPr/>
                    <a:lstStyle/>
                    <a:p>
                      <a:pPr algn="l" fontAlgn="b"/>
                      <a:r>
                        <a:rPr lang="en-US" sz="1800" b="0" i="0" u="none" strike="noStrike">
                          <a:solidFill>
                            <a:srgbClr val="000000"/>
                          </a:solidFill>
                          <a:latin typeface="Calibri"/>
                        </a:rPr>
                        <a:t>Colossians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2</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10</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believers have been filled to overflowing "by Him" or "in Him"</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21"/>
                  </a:ext>
                </a:extLst>
              </a:tr>
              <a:tr h="234950">
                <a:tc>
                  <a:txBody>
                    <a:bodyPr/>
                    <a:lstStyle/>
                    <a:p>
                      <a:pPr algn="l" fontAlgn="b"/>
                      <a:r>
                        <a:rPr lang="en-US" sz="1800" b="0" i="0" u="none" strike="noStrike">
                          <a:solidFill>
                            <a:srgbClr val="000000"/>
                          </a:solidFill>
                          <a:latin typeface="Calibri"/>
                        </a:rPr>
                        <a:t>Colossians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2</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15</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a:solidFill>
                            <a:srgbClr val="000000"/>
                          </a:solidFill>
                          <a:latin typeface="Calibri"/>
                        </a:rPr>
                        <a:t>Christ triumphed over hostile powers "in Him" or "by Him"</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22"/>
                  </a:ext>
                </a:extLst>
              </a:tr>
              <a:tr h="234950">
                <a:tc>
                  <a:txBody>
                    <a:bodyPr/>
                    <a:lstStyle/>
                    <a:p>
                      <a:pPr algn="l" fontAlgn="b"/>
                      <a:r>
                        <a:rPr lang="en-US" sz="1800" b="0" i="0" u="none" strike="noStrike">
                          <a:solidFill>
                            <a:srgbClr val="000000"/>
                          </a:solidFill>
                          <a:latin typeface="Calibri"/>
                        </a:rPr>
                        <a:t>II Thessalonians</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a:t>
                      </a:r>
                    </a:p>
                  </a:txBody>
                  <a:tcPr marL="8467" marR="8467" marT="8467" marB="0" anchor="b">
                    <a:lnL>
                      <a:noFill/>
                    </a:lnL>
                    <a:lnR>
                      <a:noFill/>
                    </a:lnR>
                    <a:lnT>
                      <a:noFill/>
                    </a:lnT>
                    <a:lnB>
                      <a:noFill/>
                    </a:lnB>
                    <a:solidFill>
                      <a:schemeClr val="accent1">
                        <a:lumMod val="60000"/>
                        <a:lumOff val="40000"/>
                      </a:schemeClr>
                    </a:solidFill>
                  </a:tcPr>
                </a:tc>
                <a:tc>
                  <a:txBody>
                    <a:bodyPr/>
                    <a:lstStyle/>
                    <a:p>
                      <a:pPr algn="ctr" fontAlgn="b"/>
                      <a:r>
                        <a:rPr lang="en-US" sz="1800" b="1" i="0" u="none" strike="noStrike">
                          <a:solidFill>
                            <a:srgbClr val="000000"/>
                          </a:solidFill>
                          <a:latin typeface="Calibri"/>
                        </a:rPr>
                        <a:t>12</a:t>
                      </a:r>
                    </a:p>
                  </a:txBody>
                  <a:tcPr marL="8467" marR="8467" marT="8467" marB="0" anchor="b">
                    <a:lnL>
                      <a:noFill/>
                    </a:lnL>
                    <a:lnR>
                      <a:noFill/>
                    </a:lnR>
                    <a:lnT>
                      <a:noFill/>
                    </a:lnT>
                    <a:lnB>
                      <a:noFill/>
                    </a:lnB>
                    <a:solidFill>
                      <a:schemeClr val="accent1">
                        <a:lumMod val="60000"/>
                        <a:lumOff val="40000"/>
                      </a:schemeClr>
                    </a:solidFill>
                  </a:tcPr>
                </a:tc>
                <a:tc>
                  <a:txBody>
                    <a:bodyPr/>
                    <a:lstStyle/>
                    <a:p>
                      <a:pPr algn="l" fontAlgn="b"/>
                      <a:r>
                        <a:rPr lang="en-US" sz="1800" b="0" i="0" u="none" strike="noStrike" dirty="0">
                          <a:solidFill>
                            <a:srgbClr val="000000"/>
                          </a:solidFill>
                          <a:latin typeface="Calibri"/>
                        </a:rPr>
                        <a:t>we glorify the name of Christ Jesus and we, in turn,  "in Him"/by "Him"</a:t>
                      </a:r>
                    </a:p>
                  </a:txBody>
                  <a:tcPr marL="8467" marR="8467" marT="846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23"/>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692696"/>
            <a:ext cx="8229600" cy="940966"/>
          </a:xfrm>
        </p:spPr>
        <p:txBody>
          <a:bodyPr/>
          <a:lstStyle/>
          <a:p>
            <a:r>
              <a:rPr lang="en-US" dirty="0"/>
              <a:t>Left Athens</a:t>
            </a:r>
          </a:p>
        </p:txBody>
      </p:sp>
      <p:sp>
        <p:nvSpPr>
          <p:cNvPr id="3" name="Content Placeholder 2"/>
          <p:cNvSpPr>
            <a:spLocks noGrp="1"/>
          </p:cNvSpPr>
          <p:nvPr>
            <p:ph idx="1"/>
          </p:nvPr>
        </p:nvSpPr>
        <p:spPr/>
        <p:txBody>
          <a:bodyPr/>
          <a:lstStyle/>
          <a:p>
            <a:r>
              <a:rPr lang="en-US" dirty="0"/>
              <a:t>This is not the typical verb for moving on</a:t>
            </a:r>
          </a:p>
          <a:p>
            <a:r>
              <a:rPr lang="en-US" dirty="0"/>
              <a:t>This verb is used in classical Greek for dividing up and separating</a:t>
            </a:r>
          </a:p>
          <a:p>
            <a:r>
              <a:rPr lang="en-US" dirty="0"/>
              <a:t>In short, Paul “divorced” himself from Athens and moved on to Corinth</a:t>
            </a:r>
          </a:p>
          <a:p>
            <a:r>
              <a:rPr lang="en-US" dirty="0"/>
              <a:t>He probably didn’t feel too good about the mission trip, so far</a:t>
            </a:r>
          </a:p>
          <a:p>
            <a:r>
              <a:rPr lang="en-US" dirty="0"/>
              <a:t>But Corinth was an important opportunity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774826" y="706438"/>
            <a:ext cx="8569325" cy="1066800"/>
          </a:xfrm>
        </p:spPr>
        <p:txBody>
          <a:bodyPr/>
          <a:lstStyle/>
          <a:p>
            <a:r>
              <a:rPr lang="es-UY" dirty="0">
                <a:solidFill>
                  <a:schemeClr val="tx1"/>
                </a:solidFill>
              </a:rPr>
              <a:t>49 A.D.</a:t>
            </a:r>
            <a:endParaRPr lang="es-ES" dirty="0">
              <a:solidFill>
                <a:schemeClr val="tx1"/>
              </a:solidFill>
            </a:endParaRPr>
          </a:p>
        </p:txBody>
      </p:sp>
      <p:sp>
        <p:nvSpPr>
          <p:cNvPr id="68611" name="Rectangle 3"/>
          <p:cNvSpPr>
            <a:spLocks noGrp="1" noChangeArrowheads="1"/>
          </p:cNvSpPr>
          <p:nvPr>
            <p:ph type="body" idx="1"/>
          </p:nvPr>
        </p:nvSpPr>
        <p:spPr>
          <a:xfrm>
            <a:off x="2063552" y="1960564"/>
            <a:ext cx="8353623" cy="4205287"/>
          </a:xfrm>
        </p:spPr>
        <p:txBody>
          <a:bodyPr/>
          <a:lstStyle/>
          <a:p>
            <a:r>
              <a:rPr lang="en-US" b="1" i="1" dirty="0" err="1"/>
              <a:t>Iudaeos</a:t>
            </a:r>
            <a:r>
              <a:rPr lang="en-US" b="1" i="1" dirty="0"/>
              <a:t> </a:t>
            </a:r>
            <a:r>
              <a:rPr lang="en-US" b="1" i="1" dirty="0" err="1"/>
              <a:t>impulsore</a:t>
            </a:r>
            <a:r>
              <a:rPr lang="en-US" b="1" i="1" dirty="0"/>
              <a:t> </a:t>
            </a:r>
            <a:r>
              <a:rPr lang="en-US" b="1" i="1" dirty="0" err="1"/>
              <a:t>Chresto</a:t>
            </a:r>
            <a:r>
              <a:rPr lang="en-US" b="1" i="1" dirty="0"/>
              <a:t> </a:t>
            </a:r>
            <a:r>
              <a:rPr lang="en-US" b="1" i="1" dirty="0" err="1"/>
              <a:t>assidue</a:t>
            </a:r>
            <a:r>
              <a:rPr lang="en-US" b="1" i="1" dirty="0"/>
              <a:t> </a:t>
            </a:r>
            <a:r>
              <a:rPr lang="en-US" b="1" i="1" dirty="0" err="1"/>
              <a:t>tumultuantis</a:t>
            </a:r>
            <a:r>
              <a:rPr lang="en-US" b="1" i="1" dirty="0"/>
              <a:t> Roma </a:t>
            </a:r>
            <a:r>
              <a:rPr lang="en-US" b="1" i="1" dirty="0" err="1"/>
              <a:t>expulit</a:t>
            </a:r>
            <a:r>
              <a:rPr lang="en-US" b="1" i="1" dirty="0"/>
              <a:t>.</a:t>
            </a:r>
          </a:p>
          <a:p>
            <a:r>
              <a:rPr lang="en-US" dirty="0"/>
              <a:t>“Since the Jews constantly made disturbances at the instigation of </a:t>
            </a:r>
            <a:r>
              <a:rPr lang="en-US" dirty="0" err="1"/>
              <a:t>Chrestus</a:t>
            </a:r>
            <a:r>
              <a:rPr lang="en-US" dirty="0"/>
              <a:t>, he [Claudius] expelled them from Rome.”</a:t>
            </a:r>
            <a:br>
              <a:rPr lang="en-US" dirty="0"/>
            </a:br>
            <a:r>
              <a:rPr lang="en-US" dirty="0"/>
              <a:t>   Suetonius, </a:t>
            </a:r>
            <a:r>
              <a:rPr lang="en-US" i="1" dirty="0"/>
              <a:t>Life of Claudius</a:t>
            </a:r>
            <a:r>
              <a:rPr lang="en-US" dirty="0"/>
              <a:t>, xxv.4</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8611">
                                            <p:txEl>
                                              <p:pRg st="1" end="1"/>
                                            </p:txEl>
                                          </p:spTgt>
                                        </p:tgtEl>
                                        <p:attrNameLst>
                                          <p:attrName>style.visibility</p:attrName>
                                        </p:attrNameLst>
                                      </p:cBhvr>
                                      <p:to>
                                        <p:strVal val="visible"/>
                                      </p:to>
                                    </p:set>
                                    <p:animEffect transition="in" filter="checkerboard(across)">
                                      <p:cBhvr>
                                        <p:cTn id="7" dur="500"/>
                                        <p:tgtEl>
                                          <p:spTgt spid="686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836712"/>
            <a:ext cx="8229600" cy="724942"/>
          </a:xfrm>
        </p:spPr>
        <p:txBody>
          <a:bodyPr/>
          <a:lstStyle/>
          <a:p>
            <a:r>
              <a:rPr lang="en-US" sz="3200" dirty="0"/>
              <a:t>Aquila and Priscilla or Priscilla and Aquila?</a:t>
            </a:r>
          </a:p>
        </p:txBody>
      </p:sp>
      <p:pic>
        <p:nvPicPr>
          <p:cNvPr id="4" name="Content Placeholder 3" descr="map_via_salaria.png"/>
          <p:cNvPicPr>
            <a:picLocks noGrp="1" noChangeAspect="1"/>
          </p:cNvPicPr>
          <p:nvPr>
            <p:ph idx="1"/>
          </p:nvPr>
        </p:nvPicPr>
        <p:blipFill>
          <a:blip r:embed="rId2" cstate="print"/>
          <a:stretch>
            <a:fillRect/>
          </a:stretch>
        </p:blipFill>
        <p:spPr>
          <a:xfrm>
            <a:off x="3215680" y="1844824"/>
            <a:ext cx="5694824" cy="3816424"/>
          </a:xfrm>
        </p:spPr>
      </p:pic>
      <p:sp>
        <p:nvSpPr>
          <p:cNvPr id="5" name="Oval 4"/>
          <p:cNvSpPr/>
          <p:nvPr/>
        </p:nvSpPr>
        <p:spPr>
          <a:xfrm>
            <a:off x="5879976" y="2636912"/>
            <a:ext cx="1872208" cy="10801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764704"/>
            <a:ext cx="8229600" cy="796950"/>
          </a:xfrm>
        </p:spPr>
        <p:txBody>
          <a:bodyPr/>
          <a:lstStyle/>
          <a:p>
            <a:r>
              <a:rPr lang="en-US" dirty="0"/>
              <a:t>Tent-Making</a:t>
            </a:r>
          </a:p>
        </p:txBody>
      </p:sp>
      <p:pic>
        <p:nvPicPr>
          <p:cNvPr id="4" name="Content Placeholder 3" descr="bedouin_goat_hair_tent_desert_sands.jpg"/>
          <p:cNvPicPr>
            <a:picLocks noGrp="1" noChangeAspect="1"/>
          </p:cNvPicPr>
          <p:nvPr>
            <p:ph idx="1"/>
          </p:nvPr>
        </p:nvPicPr>
        <p:blipFill>
          <a:blip r:embed="rId2" cstate="print"/>
          <a:stretch>
            <a:fillRect/>
          </a:stretch>
        </p:blipFill>
        <p:spPr>
          <a:xfrm>
            <a:off x="3143673" y="1844824"/>
            <a:ext cx="5756063" cy="3623594"/>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6A4934-DF0B-9531-D92D-3984BDFC3877}"/>
              </a:ext>
            </a:extLst>
          </p:cNvPr>
          <p:cNvSpPr>
            <a:spLocks noGrp="1"/>
          </p:cNvSpPr>
          <p:nvPr>
            <p:ph type="title"/>
          </p:nvPr>
        </p:nvSpPr>
        <p:spPr/>
        <p:txBody>
          <a:bodyPr/>
          <a:lstStyle/>
          <a:p>
            <a:r>
              <a:rPr lang="en-US" dirty="0"/>
              <a:t>Ministry in Corinth</a:t>
            </a:r>
          </a:p>
        </p:txBody>
      </p:sp>
      <p:pic>
        <p:nvPicPr>
          <p:cNvPr id="8" name="Content Placeholder 7" descr="A stone building with a door open&#10;&#10;Description automatically generated">
            <a:extLst>
              <a:ext uri="{FF2B5EF4-FFF2-40B4-BE49-F238E27FC236}">
                <a16:creationId xmlns:a16="http://schemas.microsoft.com/office/drawing/2014/main" id="{D2BC2B81-B5D3-25FA-FB13-7D51FACCE3D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43969"/>
            <a:ext cx="5181600" cy="2914649"/>
          </a:xfrm>
        </p:spPr>
      </p:pic>
      <p:pic>
        <p:nvPicPr>
          <p:cNvPr id="10" name="Content Placeholder 9" descr="A person in a hat standing in front of a ruins&#10;&#10;Description automatically generated">
            <a:extLst>
              <a:ext uri="{FF2B5EF4-FFF2-40B4-BE49-F238E27FC236}">
                <a16:creationId xmlns:a16="http://schemas.microsoft.com/office/drawing/2014/main" id="{DBB7EA4D-0756-FEE9-F6EE-02127C7552C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969"/>
            <a:ext cx="5181600" cy="2914649"/>
          </a:xfrm>
        </p:spPr>
      </p:pic>
    </p:spTree>
    <p:extLst>
      <p:ext uri="{BB962C8B-B14F-4D97-AF65-F5344CB8AC3E}">
        <p14:creationId xmlns:p14="http://schemas.microsoft.com/office/powerpoint/2010/main" val="1113203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023E13-F1FD-461D-DF3D-238296A0A05B}"/>
              </a:ext>
            </a:extLst>
          </p:cNvPr>
          <p:cNvSpPr>
            <a:spLocks noGrp="1"/>
          </p:cNvSpPr>
          <p:nvPr>
            <p:ph type="title"/>
          </p:nvPr>
        </p:nvSpPr>
        <p:spPr/>
        <p:txBody>
          <a:bodyPr/>
          <a:lstStyle/>
          <a:p>
            <a:r>
              <a:rPr lang="en-US" dirty="0"/>
              <a:t>At Philippi</a:t>
            </a:r>
          </a:p>
        </p:txBody>
      </p:sp>
      <p:pic>
        <p:nvPicPr>
          <p:cNvPr id="18" name="Content Placeholder 17" descr="A road with stone ruins&#10;&#10;Description automatically generated">
            <a:extLst>
              <a:ext uri="{FF2B5EF4-FFF2-40B4-BE49-F238E27FC236}">
                <a16:creationId xmlns:a16="http://schemas.microsoft.com/office/drawing/2014/main" id="{27E25D4D-A332-171C-8349-9AB8283F9FF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00660" y="2064470"/>
            <a:ext cx="7029022" cy="3953825"/>
          </a:xfrm>
          <a:ln w="50800">
            <a:solidFill>
              <a:srgbClr val="FFFF00"/>
            </a:solidFill>
          </a:ln>
        </p:spPr>
      </p:pic>
      <p:pic>
        <p:nvPicPr>
          <p:cNvPr id="14" name="Content Placeholder 13" descr="A stone ruins with trees in the background&#10;&#10;Description automatically generated">
            <a:extLst>
              <a:ext uri="{FF2B5EF4-FFF2-40B4-BE49-F238E27FC236}">
                <a16:creationId xmlns:a16="http://schemas.microsoft.com/office/drawing/2014/main" id="{399BE51D-AACC-7005-CC36-816956C0C57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38934" y="2777828"/>
            <a:ext cx="4352925" cy="2448520"/>
          </a:xfrm>
          <a:ln w="50800">
            <a:solidFill>
              <a:srgbClr val="FFFF00"/>
            </a:solidFill>
          </a:ln>
        </p:spPr>
      </p:pic>
    </p:spTree>
    <p:extLst>
      <p:ext uri="{BB962C8B-B14F-4D97-AF65-F5344CB8AC3E}">
        <p14:creationId xmlns:p14="http://schemas.microsoft.com/office/powerpoint/2010/main" val="402834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188640"/>
            <a:ext cx="8229600" cy="562074"/>
          </a:xfrm>
        </p:spPr>
        <p:txBody>
          <a:bodyPr>
            <a:normAutofit fontScale="90000"/>
          </a:bodyPr>
          <a:lstStyle/>
          <a:p>
            <a:r>
              <a:rPr lang="en-US" dirty="0"/>
              <a:t>The Results</a:t>
            </a:r>
          </a:p>
        </p:txBody>
      </p:sp>
      <p:sp>
        <p:nvSpPr>
          <p:cNvPr id="3" name="Content Placeholder 2"/>
          <p:cNvSpPr>
            <a:spLocks noGrp="1"/>
          </p:cNvSpPr>
          <p:nvPr>
            <p:ph idx="1"/>
          </p:nvPr>
        </p:nvSpPr>
        <p:spPr/>
        <p:txBody>
          <a:bodyPr/>
          <a:lstStyle/>
          <a:p>
            <a:r>
              <a:rPr lang="en-US" dirty="0"/>
              <a:t>A house church is formed at </a:t>
            </a:r>
            <a:r>
              <a:rPr lang="en-US" dirty="0" err="1"/>
              <a:t>Titius</a:t>
            </a:r>
            <a:r>
              <a:rPr lang="en-US" dirty="0"/>
              <a:t> Justus’ house (Gaius </a:t>
            </a:r>
            <a:r>
              <a:rPr lang="en-US" dirty="0" err="1"/>
              <a:t>Titius</a:t>
            </a:r>
            <a:r>
              <a:rPr lang="en-US" dirty="0"/>
              <a:t> Justus?)</a:t>
            </a:r>
          </a:p>
          <a:p>
            <a:r>
              <a:rPr lang="en-US" dirty="0"/>
              <a:t>The former leader of the synagogue is saved and baptized (</a:t>
            </a:r>
            <a:r>
              <a:rPr lang="en-US" dirty="0" err="1"/>
              <a:t>Crispus</a:t>
            </a:r>
            <a:r>
              <a:rPr lang="en-US" dirty="0"/>
              <a:t>)</a:t>
            </a:r>
          </a:p>
          <a:p>
            <a:r>
              <a:rPr lang="en-US" dirty="0"/>
              <a:t>The adopted brother of Seneca (the philosopher) sets a precedent of allowing Christianity to have the same legitimacy as Judaism (for about 12 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1480F-46C8-2A35-A848-40F198E6D2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6AAC5F-5E37-B3CF-88C1-C9BBAED0FA71}"/>
              </a:ext>
            </a:extLst>
          </p:cNvPr>
          <p:cNvSpPr>
            <a:spLocks noGrp="1"/>
          </p:cNvSpPr>
          <p:nvPr>
            <p:ph type="title"/>
          </p:nvPr>
        </p:nvSpPr>
        <p:spPr/>
        <p:txBody>
          <a:bodyPr/>
          <a:lstStyle/>
          <a:p>
            <a:pPr algn="ctr"/>
            <a:r>
              <a:rPr lang="en-US" dirty="0"/>
              <a:t>Along the Via </a:t>
            </a:r>
            <a:r>
              <a:rPr lang="en-US" dirty="0" err="1"/>
              <a:t>Egnatia</a:t>
            </a:r>
            <a:r>
              <a:rPr lang="en-US" dirty="0"/>
              <a:t> [Acts 17]</a:t>
            </a:r>
          </a:p>
        </p:txBody>
      </p:sp>
      <p:pic>
        <p:nvPicPr>
          <p:cNvPr id="9" name="Content Placeholder 8" descr="A map of the greek islands&#10;&#10;Description automatically generated">
            <a:extLst>
              <a:ext uri="{FF2B5EF4-FFF2-40B4-BE49-F238E27FC236}">
                <a16:creationId xmlns:a16="http://schemas.microsoft.com/office/drawing/2014/main" id="{EEDC4F00-DA85-86B4-C1B2-DC621DDAFD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3447" y="1809946"/>
            <a:ext cx="9134574" cy="4556630"/>
          </a:xfrm>
          <a:ln w="60325">
            <a:solidFill>
              <a:schemeClr val="tx2">
                <a:lumMod val="50000"/>
                <a:lumOff val="50000"/>
              </a:schemeClr>
            </a:solidFill>
          </a:ln>
        </p:spPr>
      </p:pic>
      <p:sp>
        <p:nvSpPr>
          <p:cNvPr id="12" name="Right Brace 11">
            <a:extLst>
              <a:ext uri="{FF2B5EF4-FFF2-40B4-BE49-F238E27FC236}">
                <a16:creationId xmlns:a16="http://schemas.microsoft.com/office/drawing/2014/main" id="{0C7AF465-78E4-C1EC-32F3-37F74247B15C}"/>
              </a:ext>
            </a:extLst>
          </p:cNvPr>
          <p:cNvSpPr/>
          <p:nvPr/>
        </p:nvSpPr>
        <p:spPr>
          <a:xfrm rot="14700015">
            <a:off x="6249971" y="3817854"/>
            <a:ext cx="329938" cy="292231"/>
          </a:xfrm>
          <a:prstGeom prst="rightBrace">
            <a:avLst/>
          </a:prstGeom>
          <a:ln w="57150">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4543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582AC6-8435-794E-CD7C-CC2093712474}"/>
              </a:ext>
            </a:extLst>
          </p:cNvPr>
          <p:cNvSpPr>
            <a:spLocks noGrp="1"/>
          </p:cNvSpPr>
          <p:nvPr>
            <p:ph type="title"/>
          </p:nvPr>
        </p:nvSpPr>
        <p:spPr/>
        <p:txBody>
          <a:bodyPr/>
          <a:lstStyle/>
          <a:p>
            <a:r>
              <a:rPr lang="en-US" dirty="0"/>
              <a:t>To Amphipolis</a:t>
            </a:r>
          </a:p>
        </p:txBody>
      </p:sp>
      <p:sp>
        <p:nvSpPr>
          <p:cNvPr id="5" name="Content Placeholder 4">
            <a:extLst>
              <a:ext uri="{FF2B5EF4-FFF2-40B4-BE49-F238E27FC236}">
                <a16:creationId xmlns:a16="http://schemas.microsoft.com/office/drawing/2014/main" id="{FEE570EA-E578-1119-F435-AB6EF0DD6E5C}"/>
              </a:ext>
            </a:extLst>
          </p:cNvPr>
          <p:cNvSpPr>
            <a:spLocks noGrp="1"/>
          </p:cNvSpPr>
          <p:nvPr>
            <p:ph sz="half" idx="1"/>
          </p:nvPr>
        </p:nvSpPr>
        <p:spPr/>
        <p:txBody>
          <a:bodyPr/>
          <a:lstStyle/>
          <a:p>
            <a:endParaRPr lang="en-US"/>
          </a:p>
        </p:txBody>
      </p:sp>
      <p:sp>
        <p:nvSpPr>
          <p:cNvPr id="6" name="Content Placeholder 5">
            <a:extLst>
              <a:ext uri="{FF2B5EF4-FFF2-40B4-BE49-F238E27FC236}">
                <a16:creationId xmlns:a16="http://schemas.microsoft.com/office/drawing/2014/main" id="{888B474D-B0A4-92B5-A98A-AD9CAC5EF143}"/>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629996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851E8-8C93-22D6-008A-B0E66CB537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48F11E-B341-A81D-3A70-8578BB6A11D5}"/>
              </a:ext>
            </a:extLst>
          </p:cNvPr>
          <p:cNvSpPr>
            <a:spLocks noGrp="1"/>
          </p:cNvSpPr>
          <p:nvPr>
            <p:ph type="title"/>
          </p:nvPr>
        </p:nvSpPr>
        <p:spPr/>
        <p:txBody>
          <a:bodyPr/>
          <a:lstStyle/>
          <a:p>
            <a:pPr algn="ctr"/>
            <a:r>
              <a:rPr lang="en-US" dirty="0"/>
              <a:t>Along the Via </a:t>
            </a:r>
            <a:r>
              <a:rPr lang="en-US" dirty="0" err="1"/>
              <a:t>Egnatia</a:t>
            </a:r>
            <a:r>
              <a:rPr lang="en-US" dirty="0"/>
              <a:t> [Acts 17]</a:t>
            </a:r>
          </a:p>
        </p:txBody>
      </p:sp>
      <p:pic>
        <p:nvPicPr>
          <p:cNvPr id="9" name="Content Placeholder 8" descr="A map of the greek islands&#10;&#10;Description automatically generated">
            <a:extLst>
              <a:ext uri="{FF2B5EF4-FFF2-40B4-BE49-F238E27FC236}">
                <a16:creationId xmlns:a16="http://schemas.microsoft.com/office/drawing/2014/main" id="{1F6B0255-660F-5947-06BB-B212C05FAB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3447" y="1809946"/>
            <a:ext cx="9134574" cy="4556630"/>
          </a:xfrm>
          <a:ln w="60325">
            <a:solidFill>
              <a:schemeClr val="tx2">
                <a:lumMod val="50000"/>
                <a:lumOff val="50000"/>
              </a:schemeClr>
            </a:solidFill>
          </a:ln>
        </p:spPr>
      </p:pic>
      <p:sp>
        <p:nvSpPr>
          <p:cNvPr id="16" name="Right Brace 15">
            <a:extLst>
              <a:ext uri="{FF2B5EF4-FFF2-40B4-BE49-F238E27FC236}">
                <a16:creationId xmlns:a16="http://schemas.microsoft.com/office/drawing/2014/main" id="{4CE3D13A-F4F2-CC38-E70E-4860B6DEACD8}"/>
              </a:ext>
            </a:extLst>
          </p:cNvPr>
          <p:cNvSpPr/>
          <p:nvPr/>
        </p:nvSpPr>
        <p:spPr>
          <a:xfrm rot="15155701">
            <a:off x="5930279" y="3964368"/>
            <a:ext cx="329938" cy="271960"/>
          </a:xfrm>
          <a:prstGeom prst="rightBrace">
            <a:avLst/>
          </a:prstGeom>
          <a:ln w="57150">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Star: 5 Points 2">
            <a:extLst>
              <a:ext uri="{FF2B5EF4-FFF2-40B4-BE49-F238E27FC236}">
                <a16:creationId xmlns:a16="http://schemas.microsoft.com/office/drawing/2014/main" id="{CF34670E-3E4F-373A-39A5-73B6CA2A58E1}"/>
              </a:ext>
            </a:extLst>
          </p:cNvPr>
          <p:cNvSpPr/>
          <p:nvPr/>
        </p:nvSpPr>
        <p:spPr>
          <a:xfrm>
            <a:off x="5916147" y="4491978"/>
            <a:ext cx="225148" cy="203819"/>
          </a:xfrm>
          <a:prstGeom prst="star5">
            <a:avLst/>
          </a:prstGeom>
          <a:solidFill>
            <a:schemeClr val="accent5">
              <a:lumMod val="60000"/>
              <a:lumOff val="40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Brace 3">
            <a:extLst>
              <a:ext uri="{FF2B5EF4-FFF2-40B4-BE49-F238E27FC236}">
                <a16:creationId xmlns:a16="http://schemas.microsoft.com/office/drawing/2014/main" id="{A681817A-1F4D-7624-A88A-B21D69668B66}"/>
              </a:ext>
            </a:extLst>
          </p:cNvPr>
          <p:cNvSpPr/>
          <p:nvPr/>
        </p:nvSpPr>
        <p:spPr>
          <a:xfrm rot="6847489">
            <a:off x="5662675" y="4532831"/>
            <a:ext cx="259717" cy="353074"/>
          </a:xfrm>
          <a:prstGeom prst="rightBrace">
            <a:avLst/>
          </a:prstGeom>
          <a:ln w="57150">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B27C16FB-412E-37CF-5D83-F64D476FE5EA}"/>
              </a:ext>
            </a:extLst>
          </p:cNvPr>
          <p:cNvSpPr txBox="1"/>
          <p:nvPr/>
        </p:nvSpPr>
        <p:spPr>
          <a:xfrm>
            <a:off x="5206886" y="4201240"/>
            <a:ext cx="1099981" cy="369332"/>
          </a:xfrm>
          <a:prstGeom prst="rect">
            <a:avLst/>
          </a:prstGeom>
          <a:noFill/>
        </p:spPr>
        <p:txBody>
          <a:bodyPr wrap="none" rtlCol="0">
            <a:spAutoFit/>
          </a:bodyPr>
          <a:lstStyle/>
          <a:p>
            <a:r>
              <a:rPr lang="en-US"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Apollonia</a:t>
            </a:r>
          </a:p>
        </p:txBody>
      </p:sp>
    </p:spTree>
    <p:extLst>
      <p:ext uri="{BB962C8B-B14F-4D97-AF65-F5344CB8AC3E}">
        <p14:creationId xmlns:p14="http://schemas.microsoft.com/office/powerpoint/2010/main" val="301082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89B14E-C375-5AE7-3BAD-53F8935CE409}"/>
              </a:ext>
            </a:extLst>
          </p:cNvPr>
          <p:cNvSpPr>
            <a:spLocks noGrp="1"/>
          </p:cNvSpPr>
          <p:nvPr>
            <p:ph type="title"/>
          </p:nvPr>
        </p:nvSpPr>
        <p:spPr/>
        <p:txBody>
          <a:bodyPr/>
          <a:lstStyle/>
          <a:p>
            <a:r>
              <a:rPr lang="en-US" dirty="0"/>
              <a:t>Significant Trade and Culture</a:t>
            </a:r>
          </a:p>
        </p:txBody>
      </p:sp>
      <p:pic>
        <p:nvPicPr>
          <p:cNvPr id="7" name="Content Placeholder 6">
            <a:extLst>
              <a:ext uri="{FF2B5EF4-FFF2-40B4-BE49-F238E27FC236}">
                <a16:creationId xmlns:a16="http://schemas.microsoft.com/office/drawing/2014/main" id="{070EA592-A770-5E9F-E8E8-5BA30CC3FFF5}"/>
              </a:ext>
            </a:extLst>
          </p:cNvPr>
          <p:cNvPicPr>
            <a:picLocks noGrp="1" noChangeAspect="1"/>
          </p:cNvPicPr>
          <p:nvPr>
            <p:ph sz="half" idx="1"/>
          </p:nvPr>
        </p:nvPicPr>
        <p:blipFill>
          <a:blip r:embed="rId2"/>
          <a:stretch>
            <a:fillRect/>
          </a:stretch>
        </p:blipFill>
        <p:spPr>
          <a:xfrm>
            <a:off x="761192" y="2121031"/>
            <a:ext cx="5258609" cy="3706252"/>
          </a:xfrm>
          <a:prstGeom prst="rect">
            <a:avLst/>
          </a:prstGeom>
          <a:ln w="50800">
            <a:solidFill>
              <a:srgbClr val="FFFF00"/>
            </a:solidFill>
          </a:ln>
        </p:spPr>
      </p:pic>
      <p:pic>
        <p:nvPicPr>
          <p:cNvPr id="8" name="Picture 2" descr="Thessalonica (BiblePlaces.com)">
            <a:extLst>
              <a:ext uri="{FF2B5EF4-FFF2-40B4-BE49-F238E27FC236}">
                <a16:creationId xmlns:a16="http://schemas.microsoft.com/office/drawing/2014/main" id="{2A992FC5-B2C6-0A9A-7D64-2679EB087D6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278311"/>
            <a:ext cx="5181600" cy="3445966"/>
          </a:xfrm>
          <a:prstGeom prst="rect">
            <a:avLst/>
          </a:prstGeom>
          <a:noFill/>
          <a:ln w="5080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00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25BCD6-05EC-42C3-B2AA-87249D4E84D6}"/>
              </a:ext>
            </a:extLst>
          </p:cNvPr>
          <p:cNvSpPr>
            <a:spLocks noGrp="1"/>
          </p:cNvSpPr>
          <p:nvPr>
            <p:ph type="title"/>
          </p:nvPr>
        </p:nvSpPr>
        <p:spPr/>
        <p:txBody>
          <a:bodyPr/>
          <a:lstStyle/>
          <a:p>
            <a:r>
              <a:rPr lang="en-US" dirty="0"/>
              <a:t>Acts 17:1-2 [Anchor Bible, AB]</a:t>
            </a:r>
          </a:p>
        </p:txBody>
      </p:sp>
      <p:pic>
        <p:nvPicPr>
          <p:cNvPr id="8" name="Content Placeholder 7" descr="A stone wall with brick walls and a city in the background&#10;&#10;Description automatically generated">
            <a:extLst>
              <a:ext uri="{FF2B5EF4-FFF2-40B4-BE49-F238E27FC236}">
                <a16:creationId xmlns:a16="http://schemas.microsoft.com/office/drawing/2014/main" id="{F34A4CD7-A1C3-2F92-E66D-93D14E332F3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60723"/>
            <a:ext cx="5685148" cy="3197895"/>
          </a:xfrm>
          <a:ln w="50800">
            <a:solidFill>
              <a:srgbClr val="FFFF00"/>
            </a:solidFill>
          </a:ln>
        </p:spPr>
      </p:pic>
      <p:sp>
        <p:nvSpPr>
          <p:cNvPr id="6" name="Content Placeholder 5">
            <a:extLst>
              <a:ext uri="{FF2B5EF4-FFF2-40B4-BE49-F238E27FC236}">
                <a16:creationId xmlns:a16="http://schemas.microsoft.com/office/drawing/2014/main" id="{FE85749C-D991-C084-FEB4-9DF9F71797AB}"/>
              </a:ext>
            </a:extLst>
          </p:cNvPr>
          <p:cNvSpPr>
            <a:spLocks noGrp="1"/>
          </p:cNvSpPr>
          <p:nvPr>
            <p:ph sz="half" idx="2"/>
          </p:nvPr>
        </p:nvSpPr>
        <p:spPr>
          <a:xfrm>
            <a:off x="6645897" y="1825625"/>
            <a:ext cx="4707903" cy="4518614"/>
          </a:xfrm>
        </p:spPr>
        <p:txBody>
          <a:bodyPr>
            <a:normAutofit/>
          </a:bodyPr>
          <a:lstStyle/>
          <a:p>
            <a:pPr marL="0" indent="0">
              <a:buNone/>
            </a:pPr>
            <a:r>
              <a:rPr lang="en-US" i="1" baseline="30000" dirty="0"/>
              <a:t>1</a:t>
            </a:r>
            <a:r>
              <a:rPr lang="en-US" i="1" dirty="0"/>
              <a:t>Now Paul and Silas traveled by way of Amphipolis and Apollonia and came to </a:t>
            </a:r>
            <a:r>
              <a:rPr lang="en-US" i="1" dirty="0" err="1"/>
              <a:t>Thessalonika</a:t>
            </a:r>
            <a:r>
              <a:rPr lang="en-US" i="1" dirty="0"/>
              <a:t>, where the Jews had a synagogue. </a:t>
            </a:r>
            <a:r>
              <a:rPr lang="en-US" i="1" baseline="30000" dirty="0"/>
              <a:t>2</a:t>
            </a:r>
            <a:r>
              <a:rPr lang="en-US" i="1" dirty="0"/>
              <a:t>Paul went there, as was his custom, and for three sabbaths he conversed with them on the scriptures.</a:t>
            </a:r>
          </a:p>
        </p:txBody>
      </p:sp>
    </p:spTree>
    <p:extLst>
      <p:ext uri="{BB962C8B-B14F-4D97-AF65-F5344CB8AC3E}">
        <p14:creationId xmlns:p14="http://schemas.microsoft.com/office/powerpoint/2010/main" val="1564726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DB939-5487-E3CD-F00E-A52900F39F4C}"/>
              </a:ext>
            </a:extLst>
          </p:cNvPr>
          <p:cNvSpPr>
            <a:spLocks noGrp="1"/>
          </p:cNvSpPr>
          <p:nvPr>
            <p:ph type="title"/>
          </p:nvPr>
        </p:nvSpPr>
        <p:spPr/>
        <p:txBody>
          <a:bodyPr/>
          <a:lstStyle/>
          <a:p>
            <a:r>
              <a:rPr lang="en-US" dirty="0"/>
              <a:t>Acts 17:3-4 [Anchor Bible]</a:t>
            </a:r>
          </a:p>
        </p:txBody>
      </p:sp>
      <p:sp>
        <p:nvSpPr>
          <p:cNvPr id="3" name="Content Placeholder 2">
            <a:extLst>
              <a:ext uri="{FF2B5EF4-FFF2-40B4-BE49-F238E27FC236}">
                <a16:creationId xmlns:a16="http://schemas.microsoft.com/office/drawing/2014/main" id="{D49A70C6-0A14-81F1-E0F9-4817E9CF2F28}"/>
              </a:ext>
            </a:extLst>
          </p:cNvPr>
          <p:cNvSpPr>
            <a:spLocks noGrp="1"/>
          </p:cNvSpPr>
          <p:nvPr>
            <p:ph sz="half" idx="1"/>
          </p:nvPr>
        </p:nvSpPr>
        <p:spPr/>
        <p:txBody>
          <a:bodyPr>
            <a:normAutofit fontScale="92500"/>
          </a:bodyPr>
          <a:lstStyle/>
          <a:p>
            <a:pPr marL="0" indent="0">
              <a:buNone/>
            </a:pPr>
            <a:r>
              <a:rPr lang="en-US" baseline="30000" dirty="0"/>
              <a:t>3</a:t>
            </a:r>
            <a:r>
              <a:rPr lang="en-US" dirty="0"/>
              <a:t>expounding and explaining that the Messiah was bound to suffer and rise from the dead, and saying, “He is the Messiah, this Jesus of whom I tell you.” </a:t>
            </a:r>
            <a:r>
              <a:rPr lang="en-US" baseline="30000" dirty="0"/>
              <a:t>4</a:t>
            </a:r>
            <a:r>
              <a:rPr lang="en-US" dirty="0"/>
              <a:t>Some of them were convinced and joined Paul and Silas, together with a large number of the God-fearing Greeks and not a few prominent women.</a:t>
            </a:r>
          </a:p>
        </p:txBody>
      </p:sp>
      <p:sp>
        <p:nvSpPr>
          <p:cNvPr id="4" name="Content Placeholder 3">
            <a:extLst>
              <a:ext uri="{FF2B5EF4-FFF2-40B4-BE49-F238E27FC236}">
                <a16:creationId xmlns:a16="http://schemas.microsoft.com/office/drawing/2014/main" id="{17F87672-9DEB-F9F9-02CD-59B2B05D357E}"/>
              </a:ext>
            </a:extLst>
          </p:cNvPr>
          <p:cNvSpPr>
            <a:spLocks noGrp="1"/>
          </p:cNvSpPr>
          <p:nvPr>
            <p:ph sz="half" idx="2"/>
          </p:nvPr>
        </p:nvSpPr>
        <p:spPr/>
        <p:txBody>
          <a:bodyPr>
            <a:normAutofit fontScale="92500"/>
          </a:bodyPr>
          <a:lstStyle/>
          <a:p>
            <a:pPr>
              <a:buFont typeface="Wingdings" panose="05000000000000000000" pitchFamily="2" charset="2"/>
              <a:buChar char="Ø"/>
            </a:pPr>
            <a:r>
              <a:rPr lang="el-GR" dirty="0"/>
              <a:t>παρατιθέμενος</a:t>
            </a:r>
            <a:endParaRPr lang="en-US" dirty="0"/>
          </a:p>
          <a:p>
            <a:pPr>
              <a:buFont typeface="Wingdings" panose="05000000000000000000" pitchFamily="2" charset="2"/>
              <a:buChar char="Ø"/>
            </a:pPr>
            <a:r>
              <a:rPr lang="en-US" dirty="0" err="1"/>
              <a:t>pah</a:t>
            </a:r>
            <a:r>
              <a:rPr lang="en-US" dirty="0"/>
              <a:t>-rah = alongside</a:t>
            </a:r>
          </a:p>
          <a:p>
            <a:pPr>
              <a:buFont typeface="Wingdings" panose="05000000000000000000" pitchFamily="2" charset="2"/>
              <a:buChar char="Ø"/>
            </a:pPr>
            <a:r>
              <a:rPr lang="en-US" dirty="0" err="1"/>
              <a:t>tih</a:t>
            </a:r>
            <a:r>
              <a:rPr lang="en-US" dirty="0"/>
              <a:t>-THEH-meh-</a:t>
            </a:r>
            <a:r>
              <a:rPr lang="en-US" dirty="0" err="1"/>
              <a:t>nohs</a:t>
            </a:r>
            <a:r>
              <a:rPr lang="en-US" dirty="0"/>
              <a:t> = </a:t>
            </a:r>
            <a:br>
              <a:rPr lang="en-US" dirty="0"/>
            </a:br>
            <a:r>
              <a:rPr lang="en-US" dirty="0"/>
              <a:t>setting down or placing</a:t>
            </a:r>
          </a:p>
          <a:p>
            <a:pPr>
              <a:buFont typeface="Wingdings" panose="05000000000000000000" pitchFamily="2" charset="2"/>
              <a:buChar char="Ø"/>
            </a:pPr>
            <a:r>
              <a:rPr lang="en-US" dirty="0"/>
              <a:t>Providing a comparison test between the scripture and what he was saying</a:t>
            </a:r>
          </a:p>
          <a:p>
            <a:pPr>
              <a:buFont typeface="Wingdings" panose="05000000000000000000" pitchFamily="2" charset="2"/>
              <a:buChar char="Ø"/>
            </a:pPr>
            <a:r>
              <a:rPr lang="en-US" dirty="0"/>
              <a:t>A good teaching model</a:t>
            </a:r>
            <a:br>
              <a:rPr lang="en-US" dirty="0"/>
            </a:br>
            <a:endParaRPr lang="en-US" dirty="0"/>
          </a:p>
        </p:txBody>
      </p:sp>
      <p:sp>
        <p:nvSpPr>
          <p:cNvPr id="5" name="Oval 4">
            <a:extLst>
              <a:ext uri="{FF2B5EF4-FFF2-40B4-BE49-F238E27FC236}">
                <a16:creationId xmlns:a16="http://schemas.microsoft.com/office/drawing/2014/main" id="{6CE3E1DB-62A2-2CF5-9BD8-188E669153E0}"/>
              </a:ext>
            </a:extLst>
          </p:cNvPr>
          <p:cNvSpPr/>
          <p:nvPr/>
        </p:nvSpPr>
        <p:spPr>
          <a:xfrm>
            <a:off x="838200" y="2667786"/>
            <a:ext cx="1207416" cy="471340"/>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5B0F6F2-44E4-C4A7-09C9-B7D6DAD3082E}"/>
              </a:ext>
            </a:extLst>
          </p:cNvPr>
          <p:cNvSpPr/>
          <p:nvPr/>
        </p:nvSpPr>
        <p:spPr>
          <a:xfrm>
            <a:off x="2749091" y="3055856"/>
            <a:ext cx="3152087" cy="471340"/>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3A69A10-31C6-F87D-BBD5-25EC3B9A0C7B}"/>
              </a:ext>
            </a:extLst>
          </p:cNvPr>
          <p:cNvSpPr/>
          <p:nvPr/>
        </p:nvSpPr>
        <p:spPr>
          <a:xfrm>
            <a:off x="1498862" y="3483205"/>
            <a:ext cx="1097829" cy="471340"/>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762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heel(4)">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4"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heel(4)">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heel(4)">
                                      <p:cBhvr>
                                        <p:cTn id="4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rinth_Temple" id="{EDE5A664-4268-471A-BC30-23BB805C508E}" vid="{FF96A957-280E-48E3-B857-D06E0FBF6CE9}"/>
    </a:ext>
  </a:extLst>
</a:theme>
</file>

<file path=docProps/app.xml><?xml version="1.0" encoding="utf-8"?>
<Properties xmlns="http://schemas.openxmlformats.org/officeDocument/2006/extended-properties" xmlns:vt="http://schemas.openxmlformats.org/officeDocument/2006/docPropsVTypes">
  <Template/>
  <TotalTime>2208</TotalTime>
  <Words>1320</Words>
  <Application>Microsoft Office PowerPoint</Application>
  <PresentationFormat>Widescreen</PresentationFormat>
  <Paragraphs>165</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Wingdings</vt:lpstr>
      <vt:lpstr>Office Theme</vt:lpstr>
      <vt:lpstr>Opposition and Opportunity</vt:lpstr>
      <vt:lpstr>Along the Via Egnatia [Acts 17]</vt:lpstr>
      <vt:lpstr>At Philippi</vt:lpstr>
      <vt:lpstr>Along the Via Egnatia [Acts 17]</vt:lpstr>
      <vt:lpstr>To Amphipolis</vt:lpstr>
      <vt:lpstr>Along the Via Egnatia [Acts 17]</vt:lpstr>
      <vt:lpstr>Significant Trade and Culture</vt:lpstr>
      <vt:lpstr>Acts 17:1-2 [Anchor Bible, AB]</vt:lpstr>
      <vt:lpstr>Acts 17:3-4 [Anchor Bible]</vt:lpstr>
      <vt:lpstr>Acts 17:5 [AB] – Why Jason?</vt:lpstr>
      <vt:lpstr>Acts 17:6-7 [Anchor Bible]</vt:lpstr>
      <vt:lpstr>Along the Via Egnatia [Acts 17]</vt:lpstr>
      <vt:lpstr>Acts 17:10-12 [AB]</vt:lpstr>
      <vt:lpstr>13But when the Jews in Thessalonica learned that the word of God was preached by Paul in Berea as well, they came there too and stirred up a riot among the crowds. [AB]</vt:lpstr>
      <vt:lpstr>Modern Questions</vt:lpstr>
      <vt:lpstr>What’s in Athens?</vt:lpstr>
      <vt:lpstr>In the Agora</vt:lpstr>
      <vt:lpstr>13But when the Jews in Thessalonica learned that the word of God was preached by Paul in Berea as well, they came there too and stirred up a riot among the crowds. [AB]</vt:lpstr>
      <vt:lpstr>Two Philosophical Schools</vt:lpstr>
      <vt:lpstr>God According to God: A Physicist Proves We’ve Been Wrong About God All Along</vt:lpstr>
      <vt:lpstr>Paul’s Opening Words</vt:lpstr>
      <vt:lpstr>Typical Greek Gods &amp; Goddesses</vt:lpstr>
      <vt:lpstr>To An “Unknown God”</vt:lpstr>
      <vt:lpstr>PowerPoint Presentation</vt:lpstr>
      <vt:lpstr>Left Athens</vt:lpstr>
      <vt:lpstr>49 A.D.</vt:lpstr>
      <vt:lpstr>Aquila and Priscilla or Priscilla and Aquila?</vt:lpstr>
      <vt:lpstr>Tent-Making</vt:lpstr>
      <vt:lpstr>Ministry in Corinth</vt:lpstr>
      <vt:lpstr>The Results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Johnny Wilson</dc:creator>
  <cp:lastModifiedBy>Johnny Wilson</cp:lastModifiedBy>
  <cp:revision>23</cp:revision>
  <dcterms:created xsi:type="dcterms:W3CDTF">2024-02-07T17:00:04Z</dcterms:created>
  <dcterms:modified xsi:type="dcterms:W3CDTF">2024-02-09T05:51:12Z</dcterms:modified>
</cp:coreProperties>
</file>