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5" r:id="rId8"/>
    <p:sldId id="260" r:id="rId9"/>
    <p:sldId id="266" r:id="rId10"/>
    <p:sldId id="261" r:id="rId11"/>
    <p:sldId id="267" r:id="rId12"/>
    <p:sldId id="268" r:id="rId13"/>
    <p:sldId id="269" r:id="rId14"/>
    <p:sldId id="270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553D-6637-2569-C95D-D180AEBD2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B42D9-94C9-8F0A-39F5-C46E5B32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901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67D5-F2F6-BB63-94F2-7AFBFF9B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0D114-6703-E4FD-8974-BCD70CBF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8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AE0229-833B-2122-B429-CE3F4E30A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27961-4A98-0EC7-C1ED-56903B997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02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A132-67B9-A630-9858-EE1DF71B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8214-C2A5-274C-5EA3-72D8D4D08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77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9CD36-6A37-AC96-A35E-AF40871D4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47DE9-F9EE-EAC9-4105-6E6D6B5F6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70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C4DA-7AF9-72A0-1A1D-1725A531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A0AC3-2B90-46E7-12F6-4EEC23BCC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81775-DF5C-177E-21E1-B93EF7A4B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28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CA20-2DD8-A698-8D42-D7DB3F93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D490F-4173-03F8-FBF1-97F41AC34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2F6E0-0441-1B2F-CDC9-3D38A7649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0CA2B-2E99-D340-89CD-831633755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C9EB0-79FA-E3F7-06C7-2271C1B65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60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FA37-6304-898B-228C-AF9F02751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072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57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4E0-4651-00B4-AC1A-0E944D02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0254D-7493-10BC-1AE6-BEFC9D713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8D57F-FA87-43C2-1B78-CE22C5A77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35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8B33-6A2A-F89D-1485-8C3B081C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C030A-7AD1-22D8-D441-DFA1DF77F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D97A8-897F-6588-FEBE-CABC6FF74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30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7CD5E-A59E-EE1B-EA4E-B19BF0E1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88054-6ADF-326C-0223-868BF5765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screen in a movie theater&#10;&#10;Description automatically generated">
            <a:extLst>
              <a:ext uri="{FF2B5EF4-FFF2-40B4-BE49-F238E27FC236}">
                <a16:creationId xmlns:a16="http://schemas.microsoft.com/office/drawing/2014/main" id="{8223F64E-F34F-387B-0AFD-01B2F59C2FD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43" y="-618565"/>
            <a:ext cx="12732085" cy="75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799AF-B964-CC6D-954A-37537B582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75" y="1122363"/>
            <a:ext cx="9658350" cy="2387600"/>
          </a:xfrm>
        </p:spPr>
        <p:txBody>
          <a:bodyPr/>
          <a:lstStyle/>
          <a:p>
            <a:r>
              <a:rPr lang="en-US" dirty="0"/>
              <a:t>Preparing to Teach Acts 27-28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83D4D-F3C8-D0C2-49F0-339E5ACB8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Grace Chinese Christian Church of Skokie, IL</a:t>
            </a:r>
          </a:p>
        </p:txBody>
      </p:sp>
    </p:spTree>
    <p:extLst>
      <p:ext uri="{BB962C8B-B14F-4D97-AF65-F5344CB8AC3E}">
        <p14:creationId xmlns:p14="http://schemas.microsoft.com/office/powerpoint/2010/main" val="258726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d_map_sat_4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070" y="200862"/>
            <a:ext cx="10820399" cy="5395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1956" y="5724936"/>
            <a:ext cx="651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Which Way Did He Go?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10102124" y="3689866"/>
            <a:ext cx="391777" cy="65353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10468467" y="2754868"/>
            <a:ext cx="0" cy="77706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7823698" y="2803683"/>
            <a:ext cx="2579509" cy="699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6904314" y="2536267"/>
            <a:ext cx="860631" cy="31873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6257692" y="2564368"/>
            <a:ext cx="587869" cy="66829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577483" y="3336132"/>
            <a:ext cx="685800" cy="76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5266772" y="3412332"/>
            <a:ext cx="174888" cy="24306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H="1" flipV="1">
            <a:off x="1168162" y="2408398"/>
            <a:ext cx="3717455" cy="118482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3531" y="2268233"/>
            <a:ext cx="715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58276" y="4240768"/>
            <a:ext cx="123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Caesarea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290345" y="33644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Sidon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33262" y="234169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Cilicia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4174" y="2395535"/>
            <a:ext cx="73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Myra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8270" y="22860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Cnidus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61456" y="3256003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Salmona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66772" y="2695633"/>
            <a:ext cx="34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40972" y="2589521"/>
            <a:ext cx="1403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Lasaos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Fair Harbor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79279" y="3544817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Cauda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30637" y="284458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Phoenix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6635" y="3256003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Shipwreck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59021" y="2537162"/>
            <a:ext cx="369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01420" y="2030015"/>
            <a:ext cx="133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Pamphylia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E74D37-3A14-FCF7-15C3-78A196D56655}"/>
              </a:ext>
            </a:extLst>
          </p:cNvPr>
          <p:cNvSpPr txBox="1"/>
          <p:nvPr/>
        </p:nvSpPr>
        <p:spPr>
          <a:xfrm>
            <a:off x="6269866" y="412434"/>
            <a:ext cx="34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992359-986D-CF81-58D3-50EDFBA19288}"/>
              </a:ext>
            </a:extLst>
          </p:cNvPr>
          <p:cNvSpPr txBox="1"/>
          <p:nvPr/>
        </p:nvSpPr>
        <p:spPr>
          <a:xfrm>
            <a:off x="6509256" y="756227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Adramyttiu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6DF3A33-297B-47FB-F94E-98B9A23CC04B}"/>
              </a:ext>
            </a:extLst>
          </p:cNvPr>
          <p:cNvSpPr/>
          <p:nvPr/>
        </p:nvSpPr>
        <p:spPr>
          <a:xfrm>
            <a:off x="4030637" y="2764867"/>
            <a:ext cx="1170875" cy="54831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 ancient tool on the floor&#10;&#10;Description automatically generated">
            <a:extLst>
              <a:ext uri="{FF2B5EF4-FFF2-40B4-BE49-F238E27FC236}">
                <a16:creationId xmlns:a16="http://schemas.microsoft.com/office/drawing/2014/main" id="{A4DEA988-E982-13C6-8042-D3EFF6131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72" y="1438657"/>
            <a:ext cx="5193300" cy="35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61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2" grpId="0"/>
      <p:bldP spid="43" grpId="0"/>
      <p:bldP spid="44" grpId="0"/>
      <p:bldP spid="45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1100" y="319088"/>
            <a:ext cx="8229600" cy="1143000"/>
          </a:xfrm>
        </p:spPr>
        <p:txBody>
          <a:bodyPr/>
          <a:lstStyle/>
          <a:p>
            <a:r>
              <a:rPr lang="en-US" b="1" dirty="0"/>
              <a:t>Mysterious Island?</a:t>
            </a:r>
          </a:p>
        </p:txBody>
      </p:sp>
      <p:pic>
        <p:nvPicPr>
          <p:cNvPr id="8" name="Content Placeholder 7" descr="malta_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6693" y="1462088"/>
            <a:ext cx="5564107" cy="3933824"/>
          </a:xfrm>
        </p:spPr>
      </p:pic>
      <p:pic>
        <p:nvPicPr>
          <p:cNvPr id="7" name="Content Placeholder 6" descr="europe_malta_map_location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543675" y="990600"/>
            <a:ext cx="4716810" cy="3279103"/>
          </a:xfr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4781550" y="476250"/>
            <a:ext cx="2133600" cy="324576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685D19-8DB4-37CE-D2AF-3DD667D2D324}"/>
              </a:ext>
            </a:extLst>
          </p:cNvPr>
          <p:cNvCxnSpPr>
            <a:cxnSpLocks/>
          </p:cNvCxnSpPr>
          <p:nvPr/>
        </p:nvCxnSpPr>
        <p:spPr>
          <a:xfrm flipH="1">
            <a:off x="5379396" y="4269703"/>
            <a:ext cx="6955276" cy="29256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30350"/>
            <a:ext cx="5181600" cy="3489325"/>
          </a:xfrm>
          <a:solidFill>
            <a:srgbClr val="C00000">
              <a:alpha val="90000"/>
            </a:srgbClr>
          </a:solidFill>
        </p:spPr>
        <p:txBody>
          <a:bodyPr/>
          <a:lstStyle/>
          <a:p>
            <a:r>
              <a:rPr lang="el-GR" sz="4000" b="1" dirty="0">
                <a:solidFill>
                  <a:schemeClr val="bg1"/>
                </a:solidFill>
              </a:rPr>
              <a:t>βάρβαροι</a:t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  <a:p>
            <a:r>
              <a:rPr lang="el-GR" sz="4000" b="1" dirty="0">
                <a:solidFill>
                  <a:schemeClr val="bg1"/>
                </a:solidFill>
              </a:rPr>
              <a:t>Φιλανθρωπίαν</a:t>
            </a:r>
            <a:br>
              <a:rPr lang="el-GR" sz="4000" b="1" dirty="0">
                <a:solidFill>
                  <a:schemeClr val="bg1"/>
                </a:solidFill>
              </a:rPr>
            </a:br>
            <a:endParaRPr lang="el-GR" sz="4000" b="1" dirty="0">
              <a:solidFill>
                <a:schemeClr val="bg1"/>
              </a:solidFill>
            </a:endParaRPr>
          </a:p>
          <a:p>
            <a:r>
              <a:rPr lang="el-GR" sz="4000" b="1" dirty="0">
                <a:solidFill>
                  <a:schemeClr val="bg1"/>
                </a:solidFill>
              </a:rPr>
              <a:t>καθῆψεν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75" y="790576"/>
            <a:ext cx="4495800" cy="4525963"/>
          </a:xfrm>
          <a:solidFill>
            <a:srgbClr val="C00000">
              <a:alpha val="90000"/>
            </a:srgbClr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Crude, raw,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(“barbaric”)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Generous, liberal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(“philanthropic”)</a:t>
            </a:r>
            <a:endParaRPr lang="el-GR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Fastens onto,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clamps itself onto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There, Yet?</a:t>
            </a:r>
          </a:p>
        </p:txBody>
      </p:sp>
      <p:pic>
        <p:nvPicPr>
          <p:cNvPr id="7" name="Content Placeholder 6" descr="mediterranean-east-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0921" y="1295015"/>
            <a:ext cx="5791200" cy="3962784"/>
          </a:xfrm>
        </p:spPr>
      </p:pic>
      <p:cxnSp>
        <p:nvCxnSpPr>
          <p:cNvPr id="9" name="Straight Arrow Connector 8"/>
          <p:cNvCxnSpPr/>
          <p:nvPr/>
        </p:nvCxnSpPr>
        <p:spPr>
          <a:xfrm flipV="1">
            <a:off x="4038600" y="4343400"/>
            <a:ext cx="228600" cy="3810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7200" y="4267201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Syracuse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43400" y="3886200"/>
            <a:ext cx="76200" cy="3810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581400" y="2438400"/>
            <a:ext cx="838200" cy="13716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1" y="2362201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Puteoli</a:t>
            </a:r>
            <a:endParaRPr lang="en-US" sz="1000" b="1" dirty="0"/>
          </a:p>
        </p:txBody>
      </p:sp>
      <p:pic>
        <p:nvPicPr>
          <p:cNvPr id="17" name="Picture 16" descr="Via_Appia_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262062"/>
            <a:ext cx="9144000" cy="494347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4419600" y="4267200"/>
            <a:ext cx="762000" cy="1828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419600" y="3657600"/>
            <a:ext cx="7620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676400" y="2743200"/>
            <a:ext cx="152400" cy="990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 dirty="0"/>
              <a:t>Inconvenient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8686800" cy="4191000"/>
          </a:xfrm>
          <a:solidFill>
            <a:srgbClr val="C00000">
              <a:alpha val="90000"/>
            </a:srgbClr>
          </a:solidFill>
        </p:spPr>
        <p:txBody>
          <a:bodyPr>
            <a:normAutofit fontScale="925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Three days of solitary confinement (v. 16)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Assemblage of Jewish leaders (v. 17)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Sticking to the HOPE of Israel (v. 20)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Many came to his lodging (v. 23)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Some believed (v. 24)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He rented a house for two years (v. 30)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And preached “UNHINDERED” (v. 31)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d_map_sat_4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070" y="200862"/>
            <a:ext cx="10820399" cy="5395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1956" y="5724936"/>
            <a:ext cx="651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Which Way Did He Go?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10102124" y="3689866"/>
            <a:ext cx="391777" cy="65353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10468467" y="2754868"/>
            <a:ext cx="0" cy="77706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7823698" y="2803683"/>
            <a:ext cx="2579509" cy="699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6904314" y="2536267"/>
            <a:ext cx="860631" cy="31873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6257692" y="2564368"/>
            <a:ext cx="587869" cy="66829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577483" y="3336132"/>
            <a:ext cx="685800" cy="76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5266772" y="3412332"/>
            <a:ext cx="174888" cy="24306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H="1" flipV="1">
            <a:off x="1168162" y="2408398"/>
            <a:ext cx="3717455" cy="118482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3531" y="2268233"/>
            <a:ext cx="715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58276" y="4240768"/>
            <a:ext cx="123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Caesarea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290345" y="33644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Sidon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33262" y="234169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Cilicia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4174" y="2395535"/>
            <a:ext cx="73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Myra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8270" y="22860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Cnidus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61456" y="3256003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Salmona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66772" y="2695633"/>
            <a:ext cx="34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40972" y="2589521"/>
            <a:ext cx="1403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Lasaos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Fair Harbor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79279" y="3544817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Cauda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30637" y="284458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Phoenix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6635" y="3256003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Shipwreck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59021" y="2537162"/>
            <a:ext cx="369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01420" y="2030015"/>
            <a:ext cx="133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Pamphylia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E74D37-3A14-FCF7-15C3-78A196D56655}"/>
              </a:ext>
            </a:extLst>
          </p:cNvPr>
          <p:cNvSpPr txBox="1"/>
          <p:nvPr/>
        </p:nvSpPr>
        <p:spPr>
          <a:xfrm>
            <a:off x="6269866" y="412434"/>
            <a:ext cx="34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992359-986D-CF81-58D3-50EDFBA19288}"/>
              </a:ext>
            </a:extLst>
          </p:cNvPr>
          <p:cNvSpPr txBox="1"/>
          <p:nvPr/>
        </p:nvSpPr>
        <p:spPr>
          <a:xfrm>
            <a:off x="6509256" y="756227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Adramyttiu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7120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547EE2-7F21-AE7E-A4FD-8493B93E9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1050"/>
            <a:ext cx="9144000" cy="1019175"/>
          </a:xfrm>
        </p:spPr>
        <p:txBody>
          <a:bodyPr anchor="t">
            <a:normAutofit fontScale="90000"/>
          </a:bodyPr>
          <a:lstStyle/>
          <a:p>
            <a:r>
              <a:rPr lang="en-US" sz="3100" b="1" dirty="0"/>
              <a:t>“one of the most dramatic sections in Acts”</a:t>
            </a:r>
            <a:br>
              <a:rPr lang="en-US" sz="3100" b="1" dirty="0"/>
            </a:br>
            <a:r>
              <a:rPr lang="en-US" sz="3100" b="1" dirty="0"/>
              <a:t>--French L. Arrington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2F213-E10B-63FA-5801-4B063594460D}"/>
              </a:ext>
            </a:extLst>
          </p:cNvPr>
          <p:cNvSpPr txBox="1"/>
          <p:nvPr/>
        </p:nvSpPr>
        <p:spPr>
          <a:xfrm>
            <a:off x="2889705" y="1586575"/>
            <a:ext cx="641258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“as graphic a piece of descriptive writing 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as anything else in the Bible.” – F. F. Bruce</a:t>
            </a:r>
            <a:br>
              <a:rPr lang="en-US" sz="1800" dirty="0"/>
            </a:br>
            <a:br>
              <a:rPr lang="en-US" sz="1800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CBE4B-5E94-86ED-D5FA-6680A47C69A7}"/>
              </a:ext>
            </a:extLst>
          </p:cNvPr>
          <p:cNvSpPr txBox="1"/>
          <p:nvPr/>
        </p:nvSpPr>
        <p:spPr>
          <a:xfrm>
            <a:off x="2497233" y="2629214"/>
            <a:ext cx="728391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“among the finest pieces of descriptive writing 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in the New Testament.” – F. J. Foakes-Jackson</a:t>
            </a:r>
            <a:br>
              <a:rPr lang="en-US" sz="1800" b="1" dirty="0"/>
            </a:br>
            <a:br>
              <a:rPr lang="en-US" sz="1800" b="1" dirty="0"/>
            </a:b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9A47B-1C8B-BE47-3FA4-92F09F8182F7}"/>
              </a:ext>
            </a:extLst>
          </p:cNvPr>
          <p:cNvSpPr txBox="1"/>
          <p:nvPr/>
        </p:nvSpPr>
        <p:spPr>
          <a:xfrm>
            <a:off x="2513038" y="3763321"/>
            <a:ext cx="7064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“no other part of the New Testament that can 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equal its vividness.” –T. C. Smith</a:t>
            </a:r>
          </a:p>
        </p:txBody>
      </p:sp>
    </p:spTree>
    <p:extLst>
      <p:ext uri="{BB962C8B-B14F-4D97-AF65-F5344CB8AC3E}">
        <p14:creationId xmlns:p14="http://schemas.microsoft.com/office/powerpoint/2010/main" val="106842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E4D2-FD34-060F-1697-31F670D9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Paul a “Reverse Jonah?”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DEAE3B-5C64-042B-F7AA-620AEE2AE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672559"/>
              </p:ext>
            </p:extLst>
          </p:nvPr>
        </p:nvGraphicFramePr>
        <p:xfrm>
          <a:off x="838200" y="1524952"/>
          <a:ext cx="10515600" cy="33042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81425">
                  <a:extLst>
                    <a:ext uri="{9D8B030D-6E8A-4147-A177-3AD203B41FA5}">
                      <a16:colId xmlns:a16="http://schemas.microsoft.com/office/drawing/2014/main" val="283366683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351216579"/>
                    </a:ext>
                  </a:extLst>
                </a:gridCol>
                <a:gridCol w="3952875">
                  <a:extLst>
                    <a:ext uri="{9D8B030D-6E8A-4147-A177-3AD203B41FA5}">
                      <a16:colId xmlns:a16="http://schemas.microsoft.com/office/drawing/2014/main" val="372150576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968775956"/>
                    </a:ext>
                  </a:extLst>
                </a:gridCol>
              </a:tblGrid>
              <a:tr h="417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JONAH</a:t>
                      </a:r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Verse(s)</a:t>
                      </a:r>
                      <a:endParaRPr lang="en-US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PAUL</a:t>
                      </a:r>
                      <a:endParaRPr lang="en-US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Verse(s)</a:t>
                      </a:r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172314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flees call to west (ends of earth)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follows call west (unhindered)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28_31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53207099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great storm/walking, raging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4, 13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typhoon-like wind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14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01072939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ship thought to be shattered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ship aground / shatters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41, 44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16021611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hurl cargo overboard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throw cargo overboard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18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38577859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fears God (negative?)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belongs to/worships God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9292782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cause of storm/danger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7, 12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cause of salvation/protection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23-24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18613433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crew saved after Jonah tossed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saved by swimming/floating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43-44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15156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39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6A54-82C5-6A25-A4E3-200AAE7A7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Cohorts Are Numbered, Not Named</a:t>
            </a:r>
          </a:p>
        </p:txBody>
      </p:sp>
      <p:pic>
        <p:nvPicPr>
          <p:cNvPr id="5" name="Content Placeholder 4" descr="A group of black and white labels&#10;&#10;Description automatically generated">
            <a:extLst>
              <a:ext uri="{FF2B5EF4-FFF2-40B4-BE49-F238E27FC236}">
                <a16:creationId xmlns:a16="http://schemas.microsoft.com/office/drawing/2014/main" id="{53EC0A3D-8527-A513-0159-0291C0BCA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2478"/>
            <a:ext cx="10515600" cy="3853044"/>
          </a:xfrm>
        </p:spPr>
      </p:pic>
    </p:spTree>
    <p:extLst>
      <p:ext uri="{BB962C8B-B14F-4D97-AF65-F5344CB8AC3E}">
        <p14:creationId xmlns:p14="http://schemas.microsoft.com/office/powerpoint/2010/main" val="277242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d_map_sat_4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070" y="200862"/>
            <a:ext cx="10820399" cy="5395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1956" y="5724936"/>
            <a:ext cx="651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Which Way Did He Go?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10102124" y="3689866"/>
            <a:ext cx="391777" cy="65353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10468467" y="2754868"/>
            <a:ext cx="0" cy="77706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7823698" y="2803683"/>
            <a:ext cx="2579509" cy="699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058276" y="4240768"/>
            <a:ext cx="123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Caesarea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290345" y="33644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Sidon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33262" y="234169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Cilicia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4174" y="2395535"/>
            <a:ext cx="73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Myra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01420" y="2030015"/>
            <a:ext cx="133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Pamphylia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E74D37-3A14-FCF7-15C3-78A196D56655}"/>
              </a:ext>
            </a:extLst>
          </p:cNvPr>
          <p:cNvSpPr txBox="1"/>
          <p:nvPr/>
        </p:nvSpPr>
        <p:spPr>
          <a:xfrm>
            <a:off x="6269866" y="412434"/>
            <a:ext cx="34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992359-986D-CF81-58D3-50EDFBA19288}"/>
              </a:ext>
            </a:extLst>
          </p:cNvPr>
          <p:cNvSpPr txBox="1"/>
          <p:nvPr/>
        </p:nvSpPr>
        <p:spPr>
          <a:xfrm>
            <a:off x="6509256" y="756227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Adramyttium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2411FAF-C934-BAAE-B847-EEC209ACA891}"/>
              </a:ext>
            </a:extLst>
          </p:cNvPr>
          <p:cNvSpPr/>
          <p:nvPr/>
        </p:nvSpPr>
        <p:spPr>
          <a:xfrm>
            <a:off x="5813381" y="866775"/>
            <a:ext cx="1758993" cy="2006902"/>
          </a:xfrm>
          <a:custGeom>
            <a:avLst/>
            <a:gdLst>
              <a:gd name="connsiteX0" fmla="*/ 1498327 w 1498327"/>
              <a:gd name="connsiteY0" fmla="*/ 1997455 h 1997455"/>
              <a:gd name="connsiteX1" fmla="*/ 41002 w 1498327"/>
              <a:gd name="connsiteY1" fmla="*/ 121030 h 1997455"/>
              <a:gd name="connsiteX2" fmla="*/ 402952 w 1498327"/>
              <a:gd name="connsiteY2" fmla="*/ 187705 h 1997455"/>
              <a:gd name="connsiteX3" fmla="*/ 412477 w 1498327"/>
              <a:gd name="connsiteY3" fmla="*/ 197230 h 199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327" h="1997455">
                <a:moveTo>
                  <a:pt x="1498327" y="1997455"/>
                </a:moveTo>
                <a:cubicBezTo>
                  <a:pt x="860945" y="1210055"/>
                  <a:pt x="223564" y="422655"/>
                  <a:pt x="41002" y="121030"/>
                </a:cubicBezTo>
                <a:cubicBezTo>
                  <a:pt x="-141560" y="-180595"/>
                  <a:pt x="341039" y="175005"/>
                  <a:pt x="402952" y="187705"/>
                </a:cubicBezTo>
                <a:cubicBezTo>
                  <a:pt x="464864" y="200405"/>
                  <a:pt x="415652" y="208343"/>
                  <a:pt x="412477" y="19723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F3DE3B0-58BE-6468-B905-62726B578F6C}"/>
              </a:ext>
            </a:extLst>
          </p:cNvPr>
          <p:cNvCxnSpPr/>
          <p:nvPr/>
        </p:nvCxnSpPr>
        <p:spPr>
          <a:xfrm flipH="1" flipV="1">
            <a:off x="5219700" y="412434"/>
            <a:ext cx="876300" cy="34379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207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8" grpId="0"/>
      <p:bldP spid="29" grpId="0"/>
      <p:bldP spid="3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048FFB-25C1-5532-2622-09A21E5D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Fellow-Travelers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0A2D8D-ED4A-2253-87C6-D0BE91085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4412"/>
            <a:ext cx="5981702" cy="4351338"/>
          </a:xfrm>
        </p:spPr>
        <p:txBody>
          <a:bodyPr>
            <a:normAutofit/>
          </a:bodyPr>
          <a:lstStyle/>
          <a:p>
            <a:r>
              <a:rPr lang="en-US" sz="3200" dirty="0"/>
              <a:t>Julius</a:t>
            </a:r>
          </a:p>
          <a:p>
            <a:r>
              <a:rPr lang="en-US" sz="3200" dirty="0"/>
              <a:t>Certain other prisoners</a:t>
            </a:r>
          </a:p>
          <a:p>
            <a:r>
              <a:rPr lang="en-US" sz="3200" dirty="0"/>
              <a:t>Aristarchus of Thessalonica</a:t>
            </a:r>
            <a:br>
              <a:rPr lang="en-US" sz="3200" dirty="0"/>
            </a:br>
            <a:r>
              <a:rPr lang="en-US" sz="3200" dirty="0"/>
              <a:t>(Colossians 4:10; Philemon 24)</a:t>
            </a:r>
          </a:p>
          <a:p>
            <a:r>
              <a:rPr lang="en-US" sz="3200" dirty="0"/>
              <a:t>“us”</a:t>
            </a:r>
          </a:p>
        </p:txBody>
      </p:sp>
      <p:pic>
        <p:nvPicPr>
          <p:cNvPr id="8" name="Content Placeholder 7" descr="A group of men in a round arena&#10;&#10;Description automatically generated">
            <a:extLst>
              <a:ext uri="{FF2B5EF4-FFF2-40B4-BE49-F238E27FC236}">
                <a16:creationId xmlns:a16="http://schemas.microsoft.com/office/drawing/2014/main" id="{BF569AEB-A775-AEB7-F8F8-73C6FC197C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81492"/>
            <a:ext cx="5181600" cy="2072640"/>
          </a:xfrm>
        </p:spPr>
      </p:pic>
    </p:spTree>
    <p:extLst>
      <p:ext uri="{BB962C8B-B14F-4D97-AF65-F5344CB8AC3E}">
        <p14:creationId xmlns:p14="http://schemas.microsoft.com/office/powerpoint/2010/main" val="36159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d_map_sat_4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070" y="200862"/>
            <a:ext cx="10820399" cy="5395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1956" y="5724936"/>
            <a:ext cx="651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Which Way Did He Go?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10102124" y="3689866"/>
            <a:ext cx="391777" cy="65353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10468467" y="2754868"/>
            <a:ext cx="0" cy="77706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7823698" y="2803683"/>
            <a:ext cx="2579509" cy="699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058276" y="4240768"/>
            <a:ext cx="123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Caesarea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290345" y="33644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Sidon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33262" y="234169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Cilicia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4174" y="2395535"/>
            <a:ext cx="73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Myra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01420" y="2030015"/>
            <a:ext cx="133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Pamphylia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E74D37-3A14-FCF7-15C3-78A196D56655}"/>
              </a:ext>
            </a:extLst>
          </p:cNvPr>
          <p:cNvSpPr txBox="1"/>
          <p:nvPr/>
        </p:nvSpPr>
        <p:spPr>
          <a:xfrm>
            <a:off x="6269866" y="412434"/>
            <a:ext cx="34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992359-986D-CF81-58D3-50EDFBA19288}"/>
              </a:ext>
            </a:extLst>
          </p:cNvPr>
          <p:cNvSpPr txBox="1"/>
          <p:nvPr/>
        </p:nvSpPr>
        <p:spPr>
          <a:xfrm>
            <a:off x="6509256" y="756227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Adramyttium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 descr="A wooden ship with a red sail&#10;&#10;Description automatically generated">
            <a:extLst>
              <a:ext uri="{FF2B5EF4-FFF2-40B4-BE49-F238E27FC236}">
                <a16:creationId xmlns:a16="http://schemas.microsoft.com/office/drawing/2014/main" id="{6149A400-B33D-2608-56AA-AC86C0CDC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42" y="1214975"/>
            <a:ext cx="4824460" cy="3210459"/>
          </a:xfrm>
          <a:prstGeom prst="rect">
            <a:avLst/>
          </a:prstGeom>
          <a:ln w="635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74533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d_map_sat_4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070" y="200862"/>
            <a:ext cx="10820399" cy="5395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1956" y="5724936"/>
            <a:ext cx="651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Which Way Did He Go?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10102124" y="3689866"/>
            <a:ext cx="391777" cy="65353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10468467" y="2754868"/>
            <a:ext cx="0" cy="77706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7823698" y="2803683"/>
            <a:ext cx="2579509" cy="699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6904314" y="2536267"/>
            <a:ext cx="860631" cy="31873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6257692" y="2564368"/>
            <a:ext cx="587869" cy="66829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577483" y="3336132"/>
            <a:ext cx="685800" cy="76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058276" y="4240768"/>
            <a:ext cx="123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Caesarea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290345" y="33644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Sidon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33262" y="234169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Cilicia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4174" y="2395535"/>
            <a:ext cx="73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Myra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8270" y="22860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Cnidus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61456" y="3256003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Salmona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66772" y="2695633"/>
            <a:ext cx="34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40972" y="2589521"/>
            <a:ext cx="1403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Lasaos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Fair Harbor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01420" y="2030015"/>
            <a:ext cx="133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Pamphylia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E74D37-3A14-FCF7-15C3-78A196D56655}"/>
              </a:ext>
            </a:extLst>
          </p:cNvPr>
          <p:cNvSpPr txBox="1"/>
          <p:nvPr/>
        </p:nvSpPr>
        <p:spPr>
          <a:xfrm>
            <a:off x="6269866" y="412434"/>
            <a:ext cx="34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992359-986D-CF81-58D3-50EDFBA19288}"/>
              </a:ext>
            </a:extLst>
          </p:cNvPr>
          <p:cNvSpPr txBox="1"/>
          <p:nvPr/>
        </p:nvSpPr>
        <p:spPr>
          <a:xfrm>
            <a:off x="6509256" y="756227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Adramyttiu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260350"/>
            <a:ext cx="10515600" cy="1325563"/>
          </a:xfrm>
        </p:spPr>
        <p:txBody>
          <a:bodyPr/>
          <a:lstStyle/>
          <a:p>
            <a:r>
              <a:rPr lang="en-US" b="1" dirty="0"/>
              <a:t>Why Didn’t Anyone Listen?</a:t>
            </a:r>
          </a:p>
        </p:txBody>
      </p:sp>
      <p:pic>
        <p:nvPicPr>
          <p:cNvPr id="7" name="Content Placeholder 6" descr="paul_in_chain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62075" y="1433233"/>
            <a:ext cx="3803591" cy="399153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165666" y="1266826"/>
            <a:ext cx="6111934" cy="415794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800" b="1" dirty="0"/>
              <a:t>experience </a:t>
            </a:r>
            <a:r>
              <a:rPr lang="en-US" sz="3800" dirty="0"/>
              <a:t>(God affirms or corrects knowledge based on what we have done);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b="1" dirty="0"/>
              <a:t>intuition</a:t>
            </a:r>
            <a:r>
              <a:rPr lang="en-US" sz="3800" dirty="0"/>
              <a:t> (the Holy Spirit makes us aware of things about which we aren’t consciously aware);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b="1" dirty="0"/>
              <a:t>knowledge </a:t>
            </a:r>
            <a:r>
              <a:rPr lang="en-US" sz="3800" dirty="0"/>
              <a:t>(the Holy Spirit reminding us of what we’ve already learned and helping us apply it—especially the Bible); 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b="1" dirty="0"/>
              <a:t>spiritual insight </a:t>
            </a:r>
            <a:br>
              <a:rPr lang="en-US" sz="3800" dirty="0"/>
            </a:br>
            <a:r>
              <a:rPr lang="en-US" sz="3800" dirty="0"/>
              <a:t>(an awareness best described as “gift” because we don’t have the resume to understand it.)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BF5F2D4-FE4E-46C4-ACFD-11AF146D0310}" vid="{6E53569F-79A6-4C91-B280-BA3619E8D8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movie_screen</Template>
  <TotalTime>3197</TotalTime>
  <Words>516</Words>
  <Application>Microsoft Office PowerPoint</Application>
  <PresentationFormat>Widescreen</PresentationFormat>
  <Paragraphs>131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Preparing to Teach Acts 27-28</vt:lpstr>
      <vt:lpstr>“one of the most dramatic sections in Acts” --French L. Arrington </vt:lpstr>
      <vt:lpstr>Is Paul a “Reverse Jonah?”</vt:lpstr>
      <vt:lpstr>Notice Cohorts Are Numbered, Not Named</vt:lpstr>
      <vt:lpstr>PowerPoint Presentation</vt:lpstr>
      <vt:lpstr>Fellow-Travelers</vt:lpstr>
      <vt:lpstr>PowerPoint Presentation</vt:lpstr>
      <vt:lpstr>PowerPoint Presentation</vt:lpstr>
      <vt:lpstr>Why Didn’t Anyone Listen?</vt:lpstr>
      <vt:lpstr>PowerPoint Presentation</vt:lpstr>
      <vt:lpstr>Mysterious Island?</vt:lpstr>
      <vt:lpstr>The Set-Up</vt:lpstr>
      <vt:lpstr>Are We There, Yet?</vt:lpstr>
      <vt:lpstr>Inconvenient Status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to Teach Acts 27-28</dc:title>
  <dc:creator>Johnny Wilson</dc:creator>
  <cp:lastModifiedBy>Johnny Wilson</cp:lastModifiedBy>
  <cp:revision>12</cp:revision>
  <dcterms:created xsi:type="dcterms:W3CDTF">2024-04-16T20:23:35Z</dcterms:created>
  <dcterms:modified xsi:type="dcterms:W3CDTF">2024-04-19T01:41:19Z</dcterms:modified>
</cp:coreProperties>
</file>