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5" r:id="rId6"/>
    <p:sldId id="263" r:id="rId7"/>
    <p:sldId id="264" r:id="rId8"/>
    <p:sldId id="266" r:id="rId9"/>
    <p:sldId id="274" r:id="rId10"/>
    <p:sldId id="275" r:id="rId11"/>
    <p:sldId id="267" r:id="rId12"/>
    <p:sldId id="270" r:id="rId13"/>
    <p:sldId id="271" r:id="rId14"/>
    <p:sldId id="259" r:id="rId15"/>
    <p:sldId id="268" r:id="rId16"/>
    <p:sldId id="269" r:id="rId17"/>
    <p:sldId id="257"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1352-C9D6-1719-6937-D4A38770C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C7A26-0A5D-976E-82B4-8EA4160DD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274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D69F-1A39-97A4-06C4-E98647818C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D362E4-A15D-496E-B36E-2E4018A36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3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28352-55A6-8BBF-0987-EDAED12A86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A50FB3-6585-005D-347B-C89207B9A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73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183C-F1B2-41F2-09A3-534274825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83BDE-E0EA-4410-357E-0925E25EB2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18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EF38-E8BA-E053-14A4-89CFC2C68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9F92DD-AAE3-4771-5D2B-EBBCFCD9C3C0}"/>
              </a:ext>
            </a:extLst>
          </p:cNvPr>
          <p:cNvSpPr>
            <a:spLocks noGrp="1"/>
          </p:cNvSpPr>
          <p:nvPr>
            <p:ph type="body" idx="1"/>
          </p:nvPr>
        </p:nvSpPr>
        <p:spPr>
          <a:xfrm>
            <a:off x="831850" y="4589463"/>
            <a:ext cx="10515600" cy="1500187"/>
          </a:xfrm>
        </p:spPr>
        <p:txBody>
          <a:bodyPr>
            <a:normAutofit/>
          </a:bodyPr>
          <a:lstStyle>
            <a:lvl1pPr marL="0" indent="0">
              <a:buNone/>
              <a:defRPr sz="3200">
                <a:solidFill>
                  <a:srgbClr val="FFFF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092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7D80-0D42-BB1F-4953-8D272B64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638EAE-8CDF-40FA-1144-65629E15BF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B4B283-A322-83A0-7480-FEB5C88CB5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93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D6BF-EC25-611D-354D-B08435E4B0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941EF4-F5CF-ACD3-DEEE-022591099C54}"/>
              </a:ext>
            </a:extLst>
          </p:cNvPr>
          <p:cNvSpPr>
            <a:spLocks noGrp="1"/>
          </p:cNvSpPr>
          <p:nvPr>
            <p:ph type="body" idx="1"/>
          </p:nvPr>
        </p:nvSpPr>
        <p:spPr>
          <a:xfrm>
            <a:off x="839788" y="1681163"/>
            <a:ext cx="5157787" cy="823912"/>
          </a:xfrm>
          <a:solidFill>
            <a:schemeClr val="tx1">
              <a:alpha val="75000"/>
            </a:schemeClr>
          </a:solidFill>
        </p:spPr>
        <p:txBody>
          <a:bodyPr anchor="ctr">
            <a:normAutofit/>
          </a:bodyPr>
          <a:lstStyle>
            <a:lvl1pPr marL="0" indent="0">
              <a:buNone/>
              <a:defRPr sz="28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12E28-EE67-FE13-3749-811D98EFA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97805-826C-6CAD-65BC-8B750402E96A}"/>
              </a:ext>
            </a:extLst>
          </p:cNvPr>
          <p:cNvSpPr>
            <a:spLocks noGrp="1"/>
          </p:cNvSpPr>
          <p:nvPr>
            <p:ph type="body" sz="quarter" idx="3"/>
          </p:nvPr>
        </p:nvSpPr>
        <p:spPr>
          <a:xfrm>
            <a:off x="6172200" y="1681163"/>
            <a:ext cx="5183188" cy="823912"/>
          </a:xfrm>
          <a:solidFill>
            <a:schemeClr val="tx1">
              <a:alpha val="75000"/>
            </a:schemeClr>
          </a:solidFill>
        </p:spPr>
        <p:txBody>
          <a:bodyPr anchor="ctr">
            <a:normAutofit/>
          </a:bodyPr>
          <a:lstStyle>
            <a:lvl1pPr marL="0" indent="0">
              <a:buNone/>
              <a:defRPr sz="28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9359A-3768-F422-1D94-75D15BC3B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99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8F23-8840-E654-FDE6-76C355536A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53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6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8B79-020A-A17A-A7C1-2FD0FD5AC57F}"/>
              </a:ext>
            </a:extLst>
          </p:cNvPr>
          <p:cNvSpPr>
            <a:spLocks noGrp="1"/>
          </p:cNvSpPr>
          <p:nvPr>
            <p:ph type="title"/>
          </p:nvPr>
        </p:nvSpPr>
        <p:spPr>
          <a:xfrm>
            <a:off x="839788" y="457200"/>
            <a:ext cx="3932237" cy="1600200"/>
          </a:xfrm>
          <a:solidFill>
            <a:schemeClr val="tx1">
              <a:alpha val="75000"/>
            </a:schemeClr>
          </a:solidFill>
        </p:spPr>
        <p:txBody>
          <a:bodyPr anchor="ctr"/>
          <a:lstStyle>
            <a:lvl1pPr>
              <a:defRPr sz="3200">
                <a:solidFill>
                  <a:srgbClr val="FFFF0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3378A440-029D-C49D-FF24-900E939BB8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C065C-9903-39B2-DEAD-C0F836B9821C}"/>
              </a:ext>
            </a:extLst>
          </p:cNvPr>
          <p:cNvSpPr>
            <a:spLocks noGrp="1"/>
          </p:cNvSpPr>
          <p:nvPr>
            <p:ph type="body" sz="half" idx="2"/>
          </p:nvPr>
        </p:nvSpPr>
        <p:spPr>
          <a:xfrm>
            <a:off x="839788" y="2057400"/>
            <a:ext cx="3932237" cy="3811588"/>
          </a:xfrm>
          <a:solidFill>
            <a:schemeClr val="tx1">
              <a:alpha val="75000"/>
            </a:schemeClr>
          </a:solidFill>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786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C3DC-2815-D9EE-F198-5F2135226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4BB49F-EADA-BC97-8C52-DC488E6DD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CFFD84-7BD6-72A2-E6BB-C017E1432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9178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fire&#10;&#10;Description automatically generated">
            <a:extLst>
              <a:ext uri="{FF2B5EF4-FFF2-40B4-BE49-F238E27FC236}">
                <a16:creationId xmlns:a16="http://schemas.microsoft.com/office/drawing/2014/main" id="{E34BBA3C-9915-AD86-8F6A-ED21B0525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859" y="-100666"/>
            <a:ext cx="12495400" cy="8330266"/>
          </a:xfrm>
          <a:prstGeom prst="rect">
            <a:avLst/>
          </a:prstGeom>
        </p:spPr>
      </p:pic>
      <p:sp>
        <p:nvSpPr>
          <p:cNvPr id="2" name="Title Placeholder 1">
            <a:extLst>
              <a:ext uri="{FF2B5EF4-FFF2-40B4-BE49-F238E27FC236}">
                <a16:creationId xmlns:a16="http://schemas.microsoft.com/office/drawing/2014/main" id="{7C300866-3A08-975A-4162-DC9F06687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8D4B3-B7F3-FB0F-9749-344AF53CE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51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19AC-812D-E1E5-7BF3-3E9B2CCDBC7B}"/>
              </a:ext>
            </a:extLst>
          </p:cNvPr>
          <p:cNvSpPr>
            <a:spLocks noGrp="1"/>
          </p:cNvSpPr>
          <p:nvPr>
            <p:ph type="ctrTitle"/>
          </p:nvPr>
        </p:nvSpPr>
        <p:spPr/>
        <p:txBody>
          <a:bodyPr/>
          <a:lstStyle/>
          <a:p>
            <a:r>
              <a:rPr lang="en-US" dirty="0"/>
              <a:t>Preparing to Teach Acts 2-3</a:t>
            </a:r>
          </a:p>
        </p:txBody>
      </p:sp>
      <p:sp>
        <p:nvSpPr>
          <p:cNvPr id="3" name="Subtitle 2">
            <a:extLst>
              <a:ext uri="{FF2B5EF4-FFF2-40B4-BE49-F238E27FC236}">
                <a16:creationId xmlns:a16="http://schemas.microsoft.com/office/drawing/2014/main" id="{7BB22708-9C84-B81F-E822-1299C07289B9}"/>
              </a:ext>
            </a:extLst>
          </p:cNvPr>
          <p:cNvSpPr>
            <a:spLocks noGrp="1"/>
          </p:cNvSpPr>
          <p:nvPr>
            <p:ph type="subTitle" idx="1"/>
          </p:nvPr>
        </p:nvSpPr>
        <p:spPr>
          <a:xfrm>
            <a:off x="3121890" y="3611274"/>
            <a:ext cx="6548582" cy="553503"/>
          </a:xfrm>
          <a:solidFill>
            <a:schemeClr val="tx1">
              <a:alpha val="75000"/>
            </a:schemeClr>
          </a:solidFill>
        </p:spPr>
        <p:txBody>
          <a:bodyPr>
            <a:normAutofit/>
          </a:bodyPr>
          <a:lstStyle/>
          <a:p>
            <a:r>
              <a:rPr lang="en-US" sz="3200" dirty="0">
                <a:solidFill>
                  <a:srgbClr val="FFFF00"/>
                </a:solidFill>
              </a:rPr>
              <a:t>Pentecost and Holy Spirit Power</a:t>
            </a:r>
          </a:p>
        </p:txBody>
      </p:sp>
    </p:spTree>
    <p:extLst>
      <p:ext uri="{BB962C8B-B14F-4D97-AF65-F5344CB8AC3E}">
        <p14:creationId xmlns:p14="http://schemas.microsoft.com/office/powerpoint/2010/main" val="326651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AAE1-0AD0-AC11-9575-C9882D229C7E}"/>
              </a:ext>
            </a:extLst>
          </p:cNvPr>
          <p:cNvSpPr>
            <a:spLocks noGrp="1"/>
          </p:cNvSpPr>
          <p:nvPr>
            <p:ph type="title"/>
          </p:nvPr>
        </p:nvSpPr>
        <p:spPr/>
        <p:txBody>
          <a:bodyPr/>
          <a:lstStyle/>
          <a:p>
            <a:r>
              <a:rPr lang="en-US" dirty="0"/>
              <a:t>Populations Present From Persia (v. 9a)</a:t>
            </a:r>
          </a:p>
        </p:txBody>
      </p:sp>
      <p:sp>
        <p:nvSpPr>
          <p:cNvPr id="3" name="Content Placeholder 2">
            <a:extLst>
              <a:ext uri="{FF2B5EF4-FFF2-40B4-BE49-F238E27FC236}">
                <a16:creationId xmlns:a16="http://schemas.microsoft.com/office/drawing/2014/main" id="{6025A58A-731E-B643-BF42-B36E9685BC27}"/>
              </a:ext>
            </a:extLst>
          </p:cNvPr>
          <p:cNvSpPr>
            <a:spLocks noGrp="1"/>
          </p:cNvSpPr>
          <p:nvPr>
            <p:ph sz="half" idx="1"/>
          </p:nvPr>
        </p:nvSpPr>
        <p:spPr>
          <a:solidFill>
            <a:schemeClr val="tx1"/>
          </a:solidFill>
        </p:spPr>
        <p:txBody>
          <a:bodyPr/>
          <a:lstStyle/>
          <a:p>
            <a:r>
              <a:rPr lang="en-US" dirty="0">
                <a:solidFill>
                  <a:srgbClr val="FFFF00"/>
                </a:solidFill>
              </a:rPr>
              <a:t>Cappadocia</a:t>
            </a:r>
          </a:p>
          <a:p>
            <a:r>
              <a:rPr lang="en-US" dirty="0">
                <a:solidFill>
                  <a:srgbClr val="FFFF00"/>
                </a:solidFill>
              </a:rPr>
              <a:t>Pontus</a:t>
            </a:r>
          </a:p>
          <a:p>
            <a:r>
              <a:rPr lang="en-US" dirty="0">
                <a:solidFill>
                  <a:srgbClr val="FFFF00"/>
                </a:solidFill>
              </a:rPr>
              <a:t>Asia</a:t>
            </a:r>
          </a:p>
          <a:p>
            <a:r>
              <a:rPr lang="en-US" dirty="0">
                <a:solidFill>
                  <a:srgbClr val="FFFF00"/>
                </a:solidFill>
              </a:rPr>
              <a:t>Phrygia</a:t>
            </a:r>
          </a:p>
          <a:p>
            <a:r>
              <a:rPr lang="en-US" dirty="0">
                <a:solidFill>
                  <a:srgbClr val="FFFF00"/>
                </a:solidFill>
              </a:rPr>
              <a:t>Pamphylia</a:t>
            </a:r>
          </a:p>
          <a:p>
            <a:r>
              <a:rPr lang="en-US" dirty="0">
                <a:solidFill>
                  <a:srgbClr val="FFFF00"/>
                </a:solidFill>
              </a:rPr>
              <a:t>Cretans</a:t>
            </a:r>
          </a:p>
        </p:txBody>
      </p:sp>
      <p:pic>
        <p:nvPicPr>
          <p:cNvPr id="8" name="Content Placeholder 7" descr="A map of the middle east&#10;&#10;Description automatically generated">
            <a:extLst>
              <a:ext uri="{FF2B5EF4-FFF2-40B4-BE49-F238E27FC236}">
                <a16:creationId xmlns:a16="http://schemas.microsoft.com/office/drawing/2014/main" id="{9CDB5633-722F-C9DC-7C0C-893E46BBEE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5827" y="2207108"/>
            <a:ext cx="5923961" cy="3389821"/>
          </a:xfrm>
        </p:spPr>
      </p:pic>
      <p:cxnSp>
        <p:nvCxnSpPr>
          <p:cNvPr id="9" name="Straight Arrow Connector 8">
            <a:extLst>
              <a:ext uri="{FF2B5EF4-FFF2-40B4-BE49-F238E27FC236}">
                <a16:creationId xmlns:a16="http://schemas.microsoft.com/office/drawing/2014/main" id="{DBC7F0E8-5151-5FDC-7DCB-B1CBE6BDB287}"/>
              </a:ext>
            </a:extLst>
          </p:cNvPr>
          <p:cNvCxnSpPr>
            <a:cxnSpLocks/>
          </p:cNvCxnSpPr>
          <p:nvPr/>
        </p:nvCxnSpPr>
        <p:spPr>
          <a:xfrm>
            <a:off x="3371272" y="2179781"/>
            <a:ext cx="6976839" cy="189427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3E5B9CE-6F7E-20E9-F6EB-B87B4989FCC6}"/>
              </a:ext>
            </a:extLst>
          </p:cNvPr>
          <p:cNvCxnSpPr>
            <a:cxnSpLocks/>
          </p:cNvCxnSpPr>
          <p:nvPr/>
        </p:nvCxnSpPr>
        <p:spPr>
          <a:xfrm>
            <a:off x="2525917" y="2779414"/>
            <a:ext cx="7903675" cy="76954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C85E4D2-D296-D60E-D0F8-D98E2D23D5A4}"/>
              </a:ext>
            </a:extLst>
          </p:cNvPr>
          <p:cNvSpPr/>
          <p:nvPr/>
        </p:nvSpPr>
        <p:spPr>
          <a:xfrm>
            <a:off x="8012318" y="3548958"/>
            <a:ext cx="606582" cy="1367074"/>
          </a:xfrm>
          <a:prstGeom prst="ellipse">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3E5F31B-56E3-60CB-577D-89C545DDFD3B}"/>
              </a:ext>
            </a:extLst>
          </p:cNvPr>
          <p:cNvCxnSpPr>
            <a:cxnSpLocks/>
          </p:cNvCxnSpPr>
          <p:nvPr/>
        </p:nvCxnSpPr>
        <p:spPr>
          <a:xfrm>
            <a:off x="2018923" y="3349782"/>
            <a:ext cx="5993394" cy="68826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B49FFEB-EA39-3251-2202-8A27A4A09154}"/>
              </a:ext>
            </a:extLst>
          </p:cNvPr>
          <p:cNvCxnSpPr>
            <a:cxnSpLocks/>
          </p:cNvCxnSpPr>
          <p:nvPr/>
        </p:nvCxnSpPr>
        <p:spPr>
          <a:xfrm>
            <a:off x="2625505" y="4038051"/>
            <a:ext cx="6232167" cy="14465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32DBAA8-BC25-1127-6AE1-0283FFD9FEC5}"/>
              </a:ext>
            </a:extLst>
          </p:cNvPr>
          <p:cNvCxnSpPr>
            <a:cxnSpLocks/>
          </p:cNvCxnSpPr>
          <p:nvPr/>
        </p:nvCxnSpPr>
        <p:spPr>
          <a:xfrm>
            <a:off x="3177766" y="4590107"/>
            <a:ext cx="5679906" cy="6337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AD751FB-997F-9707-2638-FC599C4F3DFA}"/>
              </a:ext>
            </a:extLst>
          </p:cNvPr>
          <p:cNvCxnSpPr>
            <a:cxnSpLocks/>
          </p:cNvCxnSpPr>
          <p:nvPr/>
        </p:nvCxnSpPr>
        <p:spPr>
          <a:xfrm flipV="1">
            <a:off x="2688879" y="5033932"/>
            <a:ext cx="4065006" cy="14465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1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00"/>
                                        <p:tgtEl>
                                          <p:spTgt spid="3">
                                            <p:txEl>
                                              <p:pRg st="4" end="4"/>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down)">
                                      <p:cBhvr>
                                        <p:cTn id="52" dur="500"/>
                                        <p:tgtEl>
                                          <p:spTgt spid="3">
                                            <p:txEl>
                                              <p:pRg st="5" end="5"/>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715962"/>
          </a:xfrm>
        </p:spPr>
        <p:txBody>
          <a:bodyPr>
            <a:normAutofit/>
          </a:bodyPr>
          <a:lstStyle/>
          <a:p>
            <a:r>
              <a:rPr lang="en-US" b="1" dirty="0">
                <a:solidFill>
                  <a:schemeClr val="bg1"/>
                </a:solidFill>
              </a:rPr>
              <a:t>Ridicule</a:t>
            </a:r>
          </a:p>
        </p:txBody>
      </p:sp>
      <p:sp>
        <p:nvSpPr>
          <p:cNvPr id="3" name="Content Placeholder 2"/>
          <p:cNvSpPr>
            <a:spLocks noGrp="1"/>
          </p:cNvSpPr>
          <p:nvPr>
            <p:ph sz="half" idx="1"/>
          </p:nvPr>
        </p:nvSpPr>
        <p:spPr>
          <a:xfrm>
            <a:off x="1981200" y="990601"/>
            <a:ext cx="5409414" cy="5438479"/>
          </a:xfrm>
          <a:solidFill>
            <a:schemeClr val="tx1">
              <a:alpha val="75000"/>
            </a:schemeClr>
          </a:solidFill>
        </p:spPr>
        <p:txBody>
          <a:bodyPr>
            <a:noAutofit/>
          </a:bodyPr>
          <a:lstStyle/>
          <a:p>
            <a:r>
              <a:rPr lang="en-US" sz="3200" dirty="0">
                <a:solidFill>
                  <a:srgbClr val="FFFF00"/>
                </a:solidFill>
              </a:rPr>
              <a:t>They must be Galileans</a:t>
            </a:r>
            <a:br>
              <a:rPr lang="en-US" sz="3200" dirty="0">
                <a:solidFill>
                  <a:srgbClr val="FFFF00"/>
                </a:solidFill>
              </a:rPr>
            </a:br>
            <a:r>
              <a:rPr lang="en-US" sz="3200" dirty="0">
                <a:solidFill>
                  <a:srgbClr val="FFFF00"/>
                </a:solidFill>
              </a:rPr>
              <a:t>(“troublemakers”) (v. 7)</a:t>
            </a:r>
          </a:p>
          <a:p>
            <a:r>
              <a:rPr lang="en-US" sz="3200" dirty="0">
                <a:solidFill>
                  <a:srgbClr val="FFFF00"/>
                </a:solidFill>
              </a:rPr>
              <a:t>Humans always look for a natural cause</a:t>
            </a:r>
          </a:p>
          <a:p>
            <a:r>
              <a:rPr lang="en-US" sz="3200" dirty="0">
                <a:solidFill>
                  <a:srgbClr val="FFFF00"/>
                </a:solidFill>
              </a:rPr>
              <a:t>They must be drunk (v. 13)</a:t>
            </a:r>
          </a:p>
          <a:p>
            <a:r>
              <a:rPr lang="en-US" sz="3200" dirty="0">
                <a:solidFill>
                  <a:srgbClr val="FFFF00"/>
                </a:solidFill>
              </a:rPr>
              <a:t>Peter didn’t deny that the apostles COULD have been drunk, …</a:t>
            </a:r>
          </a:p>
          <a:p>
            <a:r>
              <a:rPr lang="en-US" sz="3200" dirty="0">
                <a:solidFill>
                  <a:srgbClr val="FFFF00"/>
                </a:solidFill>
              </a:rPr>
              <a:t>Peter emphasized that it was too early (so unlikely) they would be drunk (v. 15)</a:t>
            </a:r>
          </a:p>
        </p:txBody>
      </p:sp>
      <p:pic>
        <p:nvPicPr>
          <p:cNvPr id="6" name="Content Placeholder 5" descr="wine_in_glass.jpg"/>
          <p:cNvPicPr>
            <a:picLocks noGrp="1" noChangeAspect="1"/>
          </p:cNvPicPr>
          <p:nvPr>
            <p:ph sz="half" idx="2"/>
          </p:nvPr>
        </p:nvPicPr>
        <p:blipFill>
          <a:blip r:embed="rId2" cstate="print"/>
          <a:stretch>
            <a:fillRect/>
          </a:stretch>
        </p:blipFill>
        <p:spPr>
          <a:xfrm>
            <a:off x="7491952" y="2038341"/>
            <a:ext cx="4038600" cy="3819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1B0E0-9F44-FA2E-63FB-901A5FEE2F62}"/>
              </a:ext>
            </a:extLst>
          </p:cNvPr>
          <p:cNvSpPr>
            <a:spLocks noGrp="1"/>
          </p:cNvSpPr>
          <p:nvPr>
            <p:ph type="title"/>
          </p:nvPr>
        </p:nvSpPr>
        <p:spPr/>
        <p:txBody>
          <a:bodyPr/>
          <a:lstStyle/>
          <a:p>
            <a:r>
              <a:rPr lang="en-US" dirty="0"/>
              <a:t>Did Peter Misuse Joel 2:28-29?</a:t>
            </a:r>
          </a:p>
        </p:txBody>
      </p:sp>
      <p:pic>
        <p:nvPicPr>
          <p:cNvPr id="8" name="Content Placeholder 7" descr="A bird with a flame in the background&#10;&#10;Description automatically generated">
            <a:extLst>
              <a:ext uri="{FF2B5EF4-FFF2-40B4-BE49-F238E27FC236}">
                <a16:creationId xmlns:a16="http://schemas.microsoft.com/office/drawing/2014/main" id="{1D589D25-9B9E-CC9B-2152-BE12BC490A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4224" y="1801706"/>
            <a:ext cx="4911364" cy="4911364"/>
          </a:xfrm>
        </p:spPr>
      </p:pic>
    </p:spTree>
    <p:extLst>
      <p:ext uri="{BB962C8B-B14F-4D97-AF65-F5344CB8AC3E}">
        <p14:creationId xmlns:p14="http://schemas.microsoft.com/office/powerpoint/2010/main" val="227232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A46C-9057-BB36-426E-9E2A16C2C028}"/>
              </a:ext>
            </a:extLst>
          </p:cNvPr>
          <p:cNvSpPr>
            <a:spLocks noGrp="1"/>
          </p:cNvSpPr>
          <p:nvPr>
            <p:ph type="title"/>
          </p:nvPr>
        </p:nvSpPr>
        <p:spPr/>
        <p:txBody>
          <a:bodyPr/>
          <a:lstStyle/>
          <a:p>
            <a:r>
              <a:rPr lang="en-US" dirty="0"/>
              <a:t>Why Did Peter Quote “Davidic” Psalms</a:t>
            </a:r>
          </a:p>
        </p:txBody>
      </p:sp>
      <p:sp>
        <p:nvSpPr>
          <p:cNvPr id="3" name="Content Placeholder 2">
            <a:extLst>
              <a:ext uri="{FF2B5EF4-FFF2-40B4-BE49-F238E27FC236}">
                <a16:creationId xmlns:a16="http://schemas.microsoft.com/office/drawing/2014/main" id="{40132C01-5F0C-B315-48C1-613088286337}"/>
              </a:ext>
            </a:extLst>
          </p:cNvPr>
          <p:cNvSpPr>
            <a:spLocks noGrp="1"/>
          </p:cNvSpPr>
          <p:nvPr>
            <p:ph idx="1"/>
          </p:nvPr>
        </p:nvSpPr>
        <p:spPr>
          <a:xfrm>
            <a:off x="838200" y="1517715"/>
            <a:ext cx="10515600" cy="4659248"/>
          </a:xfrm>
          <a:solidFill>
            <a:schemeClr val="tx1">
              <a:alpha val="72000"/>
            </a:schemeClr>
          </a:solidFill>
        </p:spPr>
        <p:txBody>
          <a:bodyPr>
            <a:normAutofit/>
          </a:bodyPr>
          <a:lstStyle/>
          <a:p>
            <a:r>
              <a:rPr lang="en-US" dirty="0">
                <a:solidFill>
                  <a:srgbClr val="FFFF00"/>
                </a:solidFill>
              </a:rPr>
              <a:t>Verses 25-28 quotes Psalm 16:8-11</a:t>
            </a:r>
          </a:p>
          <a:p>
            <a:r>
              <a:rPr lang="en-US" dirty="0">
                <a:solidFill>
                  <a:srgbClr val="FFFF00"/>
                </a:solidFill>
              </a:rPr>
              <a:t>David is important because of the promise that his throne would last</a:t>
            </a:r>
          </a:p>
          <a:p>
            <a:r>
              <a:rPr lang="en-US" dirty="0">
                <a:solidFill>
                  <a:srgbClr val="FFFF00"/>
                </a:solidFill>
              </a:rPr>
              <a:t>By New Testament times, this was a Messianic expectation</a:t>
            </a:r>
          </a:p>
          <a:p>
            <a:r>
              <a:rPr lang="en-US" dirty="0">
                <a:solidFill>
                  <a:srgbClr val="FFFF00"/>
                </a:solidFill>
              </a:rPr>
              <a:t>Verse 34 cites Psalm 110 with a Messianic claim because it seems clear David is deferring to another</a:t>
            </a:r>
          </a:p>
          <a:p>
            <a:r>
              <a:rPr lang="en-US" dirty="0">
                <a:solidFill>
                  <a:srgbClr val="FFFF00"/>
                </a:solidFill>
              </a:rPr>
              <a:t>Peter wanted them to believe that Jesus is Messiah</a:t>
            </a:r>
          </a:p>
        </p:txBody>
      </p:sp>
    </p:spTree>
    <p:extLst>
      <p:ext uri="{BB962C8B-B14F-4D97-AF65-F5344CB8AC3E}">
        <p14:creationId xmlns:p14="http://schemas.microsoft.com/office/powerpoint/2010/main" val="6612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Continuity in God’s Plan</a:t>
            </a:r>
          </a:p>
        </p:txBody>
      </p:sp>
      <p:sp>
        <p:nvSpPr>
          <p:cNvPr id="5" name="TextBox 4"/>
          <p:cNvSpPr txBox="1"/>
          <p:nvPr/>
        </p:nvSpPr>
        <p:spPr>
          <a:xfrm>
            <a:off x="4678837" y="1982450"/>
            <a:ext cx="2440092" cy="1446550"/>
          </a:xfrm>
          <a:prstGeom prst="rect">
            <a:avLst/>
          </a:prstGeom>
          <a:solidFill>
            <a:srgbClr val="FFFF00">
              <a:alpha val="63000"/>
            </a:srgbClr>
          </a:solidFill>
        </p:spPr>
        <p:txBody>
          <a:bodyPr wrap="none" rtlCol="0">
            <a:spAutoFit/>
          </a:bodyPr>
          <a:lstStyle/>
          <a:p>
            <a:r>
              <a:rPr lang="he-IL" sz="8800" dirty="0"/>
              <a:t>תמיד</a:t>
            </a:r>
            <a:endParaRPr lang="en-US" sz="8800" dirty="0"/>
          </a:p>
        </p:txBody>
      </p:sp>
      <p:sp>
        <p:nvSpPr>
          <p:cNvPr id="6" name="TextBox 5"/>
          <p:cNvSpPr txBox="1"/>
          <p:nvPr/>
        </p:nvSpPr>
        <p:spPr>
          <a:xfrm>
            <a:off x="2707065" y="3720762"/>
            <a:ext cx="4598375" cy="2554545"/>
          </a:xfrm>
          <a:prstGeom prst="rect">
            <a:avLst/>
          </a:prstGeom>
          <a:solidFill>
            <a:schemeClr val="tx1">
              <a:alpha val="75000"/>
            </a:schemeClr>
          </a:solidFill>
        </p:spPr>
        <p:txBody>
          <a:bodyPr wrap="none" rtlCol="0">
            <a:spAutoFit/>
          </a:bodyPr>
          <a:lstStyle/>
          <a:p>
            <a:r>
              <a:rPr lang="en-US" sz="3200" b="1" dirty="0">
                <a:solidFill>
                  <a:srgbClr val="FFFF00"/>
                </a:solidFill>
              </a:rPr>
              <a:t>The morning and evening </a:t>
            </a:r>
            <a:br>
              <a:rPr lang="en-US" sz="3200" b="1" dirty="0">
                <a:solidFill>
                  <a:srgbClr val="FFFF00"/>
                </a:solidFill>
              </a:rPr>
            </a:br>
            <a:r>
              <a:rPr lang="en-US" sz="3200" b="1" dirty="0">
                <a:solidFill>
                  <a:srgbClr val="FFFF00"/>
                </a:solidFill>
              </a:rPr>
              <a:t>sacrifices named after the</a:t>
            </a:r>
            <a:br>
              <a:rPr lang="en-US" sz="3200" b="1" dirty="0">
                <a:solidFill>
                  <a:srgbClr val="FFFF00"/>
                </a:solidFill>
              </a:rPr>
            </a:br>
            <a:r>
              <a:rPr lang="en-US" sz="3200" b="1" dirty="0">
                <a:solidFill>
                  <a:srgbClr val="FFFF00"/>
                </a:solidFill>
              </a:rPr>
              <a:t> “eternal light” and the </a:t>
            </a:r>
            <a:br>
              <a:rPr lang="en-US" sz="3200" b="1" dirty="0">
                <a:solidFill>
                  <a:srgbClr val="FFFF00"/>
                </a:solidFill>
              </a:rPr>
            </a:br>
            <a:r>
              <a:rPr lang="en-US" sz="3200" b="1" dirty="0">
                <a:solidFill>
                  <a:srgbClr val="FFFF00"/>
                </a:solidFill>
              </a:rPr>
              <a:t>flames on the altar that </a:t>
            </a:r>
            <a:br>
              <a:rPr lang="en-US" sz="3200" b="1" dirty="0">
                <a:solidFill>
                  <a:srgbClr val="FFFF00"/>
                </a:solidFill>
              </a:rPr>
            </a:br>
            <a:r>
              <a:rPr lang="en-US" sz="3200" b="1" dirty="0">
                <a:solidFill>
                  <a:srgbClr val="FFFF00"/>
                </a:solidFill>
              </a:rPr>
              <a:t>would never go out.</a:t>
            </a:r>
          </a:p>
        </p:txBody>
      </p:sp>
      <p:pic>
        <p:nvPicPr>
          <p:cNvPr id="8" name="Content Placeholder 7" descr="David_Ascalon_-_Ner_Tamid.jpg"/>
          <p:cNvPicPr>
            <a:picLocks noGrp="1" noChangeAspect="1"/>
          </p:cNvPicPr>
          <p:nvPr>
            <p:ph idx="1"/>
          </p:nvPr>
        </p:nvPicPr>
        <p:blipFill>
          <a:blip r:embed="rId2" cstate="print"/>
          <a:stretch>
            <a:fillRect/>
          </a:stretch>
        </p:blipFill>
        <p:spPr>
          <a:xfrm>
            <a:off x="7390270" y="1837965"/>
            <a:ext cx="3328006" cy="443734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Recreation of </a:t>
            </a:r>
            <a:r>
              <a:rPr lang="en-US" dirty="0" err="1"/>
              <a:t>Shushan</a:t>
            </a:r>
            <a:r>
              <a:rPr lang="en-US" dirty="0"/>
              <a:t> Gate</a:t>
            </a:r>
          </a:p>
        </p:txBody>
      </p:sp>
      <p:pic>
        <p:nvPicPr>
          <p:cNvPr id="4" name="Content Placeholder 3" descr="shushan_gate_temple.JPG"/>
          <p:cNvPicPr>
            <a:picLocks noGrp="1" noChangeAspect="1"/>
          </p:cNvPicPr>
          <p:nvPr>
            <p:ph idx="1"/>
          </p:nvPr>
        </p:nvPicPr>
        <p:blipFill>
          <a:blip r:embed="rId2" cstate="print"/>
          <a:stretch>
            <a:fillRect/>
          </a:stretch>
        </p:blipFill>
        <p:spPr>
          <a:xfrm>
            <a:off x="6737809" y="1434389"/>
            <a:ext cx="3716517" cy="4968295"/>
          </a:xfrm>
        </p:spPr>
      </p:pic>
      <p:sp>
        <p:nvSpPr>
          <p:cNvPr id="5" name="TextBox 4"/>
          <p:cNvSpPr txBox="1"/>
          <p:nvPr/>
        </p:nvSpPr>
        <p:spPr>
          <a:xfrm>
            <a:off x="911256" y="1847654"/>
            <a:ext cx="5184743" cy="4401205"/>
          </a:xfrm>
          <a:prstGeom prst="rect">
            <a:avLst/>
          </a:prstGeom>
          <a:solidFill>
            <a:srgbClr val="FFFF00">
              <a:alpha val="65000"/>
            </a:srgbClr>
          </a:solidFill>
        </p:spPr>
        <p:txBody>
          <a:bodyPr wrap="square" rtlCol="0">
            <a:spAutoFit/>
          </a:bodyPr>
          <a:lstStyle/>
          <a:p>
            <a:r>
              <a:rPr lang="en-US" sz="2800" b="1" dirty="0"/>
              <a:t>“…its height was fifty cubits </a:t>
            </a:r>
            <a:br>
              <a:rPr lang="en-US" sz="2800" b="1" dirty="0"/>
            </a:br>
            <a:r>
              <a:rPr lang="en-US" sz="2800" b="1" dirty="0"/>
              <a:t>[75’ high]; and its doors were </a:t>
            </a:r>
            <a:br>
              <a:rPr lang="en-US" sz="2800" b="1" dirty="0"/>
            </a:br>
            <a:r>
              <a:rPr lang="en-US" sz="2800" b="1" dirty="0"/>
              <a:t>forty cubits [60’ high]; and it </a:t>
            </a:r>
            <a:br>
              <a:rPr lang="en-US" sz="2800" b="1" dirty="0"/>
            </a:br>
            <a:r>
              <a:rPr lang="en-US" sz="2800" b="1" dirty="0"/>
              <a:t>was adorned after a most </a:t>
            </a:r>
            <a:br>
              <a:rPr lang="en-US" sz="2800" b="1" dirty="0"/>
            </a:br>
            <a:r>
              <a:rPr lang="en-US" sz="2800" b="1" dirty="0"/>
              <a:t>costly manner, as having </a:t>
            </a:r>
            <a:br>
              <a:rPr lang="en-US" sz="2800" b="1" dirty="0"/>
            </a:br>
            <a:r>
              <a:rPr lang="en-US" sz="2800" b="1" dirty="0"/>
              <a:t>much  richer and thicker </a:t>
            </a:r>
            <a:br>
              <a:rPr lang="en-US" sz="2800" b="1" dirty="0"/>
            </a:br>
            <a:r>
              <a:rPr lang="en-US" sz="2800" b="1" dirty="0"/>
              <a:t>plates of silver and gold upon</a:t>
            </a:r>
            <a:br>
              <a:rPr lang="en-US" sz="2800" b="1" dirty="0"/>
            </a:br>
            <a:r>
              <a:rPr lang="en-US" sz="2800" b="1" dirty="0"/>
              <a:t> them than the other.”</a:t>
            </a:r>
            <a:br>
              <a:rPr lang="en-US" sz="2800" b="1" dirty="0"/>
            </a:br>
            <a:r>
              <a:rPr lang="en-US" sz="2800" b="1" dirty="0"/>
              <a:t>  --Josephus</a:t>
            </a:r>
            <a:br>
              <a:rPr lang="en-US" sz="2800" b="1" dirty="0"/>
            </a:br>
            <a:r>
              <a:rPr lang="en-US" sz="2800" b="1" dirty="0"/>
              <a:t>    </a:t>
            </a:r>
            <a:r>
              <a:rPr lang="en-US" sz="2800" b="1" i="1" dirty="0"/>
              <a:t>Wars of the Jews</a:t>
            </a:r>
            <a:r>
              <a:rPr lang="en-US" sz="2800" b="1" dirty="0"/>
              <a:t>, V, 5,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Reflections or…</a:t>
            </a:r>
          </a:p>
        </p:txBody>
      </p:sp>
      <p:pic>
        <p:nvPicPr>
          <p:cNvPr id="4" name="Content Placeholder 3" descr="Albrecht Dürer, St Peter and St John Healing the Cripple, 1513.jpg"/>
          <p:cNvPicPr>
            <a:picLocks noGrp="1" noChangeAspect="1"/>
          </p:cNvPicPr>
          <p:nvPr>
            <p:ph idx="1"/>
          </p:nvPr>
        </p:nvPicPr>
        <p:blipFill>
          <a:blip r:embed="rId2" cstate="print"/>
          <a:stretch>
            <a:fillRect/>
          </a:stretch>
        </p:blipFill>
        <p:spPr>
          <a:xfrm>
            <a:off x="2743200" y="1981200"/>
            <a:ext cx="2699004" cy="4267200"/>
          </a:xfrm>
        </p:spPr>
      </p:pic>
      <p:pic>
        <p:nvPicPr>
          <p:cNvPr id="5" name="Picture 4" descr="fun-house-mirror.jpg"/>
          <p:cNvPicPr>
            <a:picLocks noChangeAspect="1"/>
          </p:cNvPicPr>
          <p:nvPr/>
        </p:nvPicPr>
        <p:blipFill>
          <a:blip r:embed="rId3" cstate="print"/>
          <a:stretch>
            <a:fillRect/>
          </a:stretch>
        </p:blipFill>
        <p:spPr>
          <a:xfrm>
            <a:off x="6172200" y="1828800"/>
            <a:ext cx="3851860"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100000">
                                          <p:val>
                                            <p:strVal val="#ppt_x"/>
                                          </p:val>
                                        </p:tav>
                                      </p:tavLst>
                                    </p:anim>
                                    <p:anim calcmode="lin" valueType="num">
                                      <p:cBhvr>
                                        <p:cTn id="8" dur="2000" fill="hold"/>
                                        <p:tgtEl>
                                          <p:spTgt spid="5"/>
                                        </p:tgtEl>
                                        <p:attrNameLst>
                                          <p:attrName>ppt_y</p:attrName>
                                        </p:attrNameLst>
                                      </p:cBhvr>
                                      <p:tavLst>
                                        <p:tav tm="0">
                                          <p:val>
                                            <p:strVal val="#ppt_y+#ppt_h/2"/>
                                          </p:val>
                                        </p:tav>
                                        <p:tav tm="100000">
                                          <p:val>
                                            <p:strVal val="#ppt_y"/>
                                          </p:val>
                                        </p:tav>
                                      </p:tavLst>
                                    </p:anim>
                                    <p:anim calcmode="lin" valueType="num">
                                      <p:cBhvr>
                                        <p:cTn id="9" dur="2000" fill="hold"/>
                                        <p:tgtEl>
                                          <p:spTgt spid="5"/>
                                        </p:tgtEl>
                                        <p:attrNameLst>
                                          <p:attrName>ppt_w</p:attrName>
                                        </p:attrNameLst>
                                      </p:cBhvr>
                                      <p:tavLst>
                                        <p:tav tm="0">
                                          <p:val>
                                            <p:strVal val="#ppt_w"/>
                                          </p:val>
                                        </p:tav>
                                        <p:tav tm="100000">
                                          <p:val>
                                            <p:strVal val="#ppt_w"/>
                                          </p:val>
                                        </p:tav>
                                      </p:tavLst>
                                    </p:anim>
                                    <p:anim calcmode="lin" valueType="num">
                                      <p:cBhvr>
                                        <p:cTn id="10"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Is The Focus?</a:t>
            </a:r>
          </a:p>
        </p:txBody>
      </p:sp>
      <p:sp>
        <p:nvSpPr>
          <p:cNvPr id="3" name="Content Placeholder 2"/>
          <p:cNvSpPr>
            <a:spLocks noGrp="1"/>
          </p:cNvSpPr>
          <p:nvPr>
            <p:ph idx="1"/>
          </p:nvPr>
        </p:nvSpPr>
        <p:spPr>
          <a:xfrm>
            <a:off x="1498862" y="1676400"/>
            <a:ext cx="9568206" cy="4876800"/>
          </a:xfrm>
          <a:solidFill>
            <a:schemeClr val="tx1"/>
          </a:solidFill>
        </p:spPr>
        <p:txBody>
          <a:bodyPr>
            <a:normAutofit lnSpcReduction="10000"/>
          </a:bodyPr>
          <a:lstStyle/>
          <a:p>
            <a:pPr>
              <a:buFont typeface="Wingdings" panose="05000000000000000000" pitchFamily="2" charset="2"/>
              <a:buChar char="v"/>
            </a:pPr>
            <a:r>
              <a:rPr lang="en-US" b="1" dirty="0">
                <a:solidFill>
                  <a:srgbClr val="FFFF00"/>
                </a:solidFill>
              </a:rPr>
              <a:t>Peter clearly says it is NOT based on his own financial resources</a:t>
            </a:r>
          </a:p>
          <a:p>
            <a:pPr>
              <a:buFont typeface="Wingdings" panose="05000000000000000000" pitchFamily="2" charset="2"/>
              <a:buChar char="v"/>
            </a:pPr>
            <a:r>
              <a:rPr lang="en-US" b="1" dirty="0">
                <a:solidFill>
                  <a:srgbClr val="FFFF00"/>
                </a:solidFill>
              </a:rPr>
              <a:t>Peter says he will give what he has, BUT it isn’t what the man is expecting</a:t>
            </a:r>
          </a:p>
          <a:p>
            <a:pPr>
              <a:buFont typeface="Wingdings" panose="05000000000000000000" pitchFamily="2" charset="2"/>
              <a:buChar char="v"/>
            </a:pPr>
            <a:r>
              <a:rPr lang="en-US" b="1" dirty="0">
                <a:solidFill>
                  <a:srgbClr val="FFFF00"/>
                </a:solidFill>
              </a:rPr>
              <a:t>By means of the NAME of Jesus Christ</a:t>
            </a:r>
            <a:br>
              <a:rPr lang="en-US" b="1" dirty="0">
                <a:solidFill>
                  <a:srgbClr val="FFFF00"/>
                </a:solidFill>
              </a:rPr>
            </a:br>
            <a:r>
              <a:rPr lang="en-US" b="1" dirty="0">
                <a:solidFill>
                  <a:srgbClr val="FFFF00"/>
                </a:solidFill>
              </a:rPr>
              <a:t>{Not merely reputation, but the totality of</a:t>
            </a:r>
            <a:br>
              <a:rPr lang="en-US" b="1" dirty="0">
                <a:solidFill>
                  <a:srgbClr val="FFFF00"/>
                </a:solidFill>
              </a:rPr>
            </a:br>
            <a:r>
              <a:rPr lang="en-US" b="1" dirty="0">
                <a:solidFill>
                  <a:srgbClr val="FFFF00"/>
                </a:solidFill>
              </a:rPr>
              <a:t>  the Person of Christ}</a:t>
            </a:r>
          </a:p>
          <a:p>
            <a:pPr>
              <a:buFont typeface="Wingdings" panose="05000000000000000000" pitchFamily="2" charset="2"/>
              <a:buChar char="v"/>
            </a:pPr>
            <a:r>
              <a:rPr lang="en-US" b="1" dirty="0">
                <a:solidFill>
                  <a:srgbClr val="FFFF00"/>
                </a:solidFill>
              </a:rPr>
              <a:t>Grace requires some reciprocal action on the part of the believer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of Action and Gratitude</a:t>
            </a:r>
          </a:p>
        </p:txBody>
      </p:sp>
      <p:pic>
        <p:nvPicPr>
          <p:cNvPr id="4" name="Content Placeholder 3" descr="lame_walks.jpg"/>
          <p:cNvPicPr>
            <a:picLocks noGrp="1" noChangeAspect="1"/>
          </p:cNvPicPr>
          <p:nvPr>
            <p:ph idx="1"/>
          </p:nvPr>
        </p:nvPicPr>
        <p:blipFill>
          <a:blip r:embed="rId2" cstate="print"/>
          <a:stretch>
            <a:fillRect/>
          </a:stretch>
        </p:blipFill>
        <p:spPr>
          <a:xfrm>
            <a:off x="3505201" y="1905001"/>
            <a:ext cx="5606001" cy="44497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Aquinas and Pope Clement IV</a:t>
            </a:r>
          </a:p>
        </p:txBody>
      </p:sp>
      <p:pic>
        <p:nvPicPr>
          <p:cNvPr id="4" name="Content Placeholder 3" descr="Thomas Aquinas.jpg"/>
          <p:cNvPicPr>
            <a:picLocks noGrp="1" noChangeAspect="1"/>
          </p:cNvPicPr>
          <p:nvPr>
            <p:ph idx="1"/>
          </p:nvPr>
        </p:nvPicPr>
        <p:blipFill>
          <a:blip r:embed="rId2" cstate="print"/>
          <a:stretch>
            <a:fillRect/>
          </a:stretch>
        </p:blipFill>
        <p:spPr>
          <a:xfrm>
            <a:off x="2667001" y="1981201"/>
            <a:ext cx="2920157" cy="4449763"/>
          </a:xfrm>
        </p:spPr>
      </p:pic>
      <p:pic>
        <p:nvPicPr>
          <p:cNvPr id="5" name="Picture 4" descr="Papa Clement IV.jpg"/>
          <p:cNvPicPr>
            <a:picLocks noChangeAspect="1"/>
          </p:cNvPicPr>
          <p:nvPr/>
        </p:nvPicPr>
        <p:blipFill>
          <a:blip r:embed="rId3" cstate="print"/>
          <a:stretch>
            <a:fillRect/>
          </a:stretch>
        </p:blipFill>
        <p:spPr>
          <a:xfrm>
            <a:off x="6400800" y="2085191"/>
            <a:ext cx="3200400" cy="43676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Pentecost</a:t>
            </a:r>
          </a:p>
        </p:txBody>
      </p:sp>
      <p:sp>
        <p:nvSpPr>
          <p:cNvPr id="3" name="Content Placeholder 2"/>
          <p:cNvSpPr>
            <a:spLocks noGrp="1"/>
          </p:cNvSpPr>
          <p:nvPr>
            <p:ph sz="half" idx="1"/>
          </p:nvPr>
        </p:nvSpPr>
        <p:spPr>
          <a:xfrm>
            <a:off x="719178" y="2141537"/>
            <a:ext cx="5181600" cy="4351338"/>
          </a:xfrm>
        </p:spPr>
        <p:txBody>
          <a:bodyPr>
            <a:normAutofit/>
          </a:bodyPr>
          <a:lstStyle/>
          <a:p>
            <a:r>
              <a:rPr lang="el-GR" sz="2800" dirty="0">
                <a:solidFill>
                  <a:srgbClr val="FFFF00"/>
                </a:solidFill>
              </a:rPr>
              <a:t>συμπληρο</a:t>
            </a:r>
            <a:r>
              <a:rPr lang="el-GR" sz="2800" dirty="0">
                <a:solidFill>
                  <a:srgbClr val="FFFF00"/>
                </a:solidFill>
                <a:latin typeface="Tahoma"/>
                <a:ea typeface="Tahoma"/>
                <a:cs typeface="Tahoma"/>
              </a:rPr>
              <a:t>͡</a:t>
            </a:r>
            <a:r>
              <a:rPr lang="el-GR" sz="2800" dirty="0">
                <a:solidFill>
                  <a:srgbClr val="FFFF00"/>
                </a:solidFill>
              </a:rPr>
              <a:t>υσθαι </a:t>
            </a:r>
            <a:r>
              <a:rPr lang="en-US" sz="2800" dirty="0"/>
              <a:t>= idea of fullness suggests perfect timing</a:t>
            </a:r>
          </a:p>
          <a:p>
            <a:r>
              <a:rPr lang="en-US" sz="2800" dirty="0">
                <a:solidFill>
                  <a:srgbClr val="FFFF00"/>
                </a:solidFill>
              </a:rPr>
              <a:t>Pentecost</a:t>
            </a:r>
            <a:br>
              <a:rPr lang="en-US" sz="2800" dirty="0"/>
            </a:br>
            <a:r>
              <a:rPr lang="en-US" sz="2800" dirty="0"/>
              <a:t>(all males supposed to attend)</a:t>
            </a:r>
          </a:p>
          <a:p>
            <a:r>
              <a:rPr lang="en-US" sz="2800" dirty="0">
                <a:solidFill>
                  <a:srgbClr val="FFFF00"/>
                </a:solidFill>
              </a:rPr>
              <a:t>ˀ</a:t>
            </a:r>
            <a:r>
              <a:rPr lang="el-GR" sz="2800" dirty="0">
                <a:solidFill>
                  <a:srgbClr val="FFFF00"/>
                </a:solidFill>
                <a:ea typeface="Tahoma"/>
                <a:cs typeface="Tahoma"/>
              </a:rPr>
              <a:t>ομο͡υ </a:t>
            </a:r>
            <a:r>
              <a:rPr lang="el-GR" sz="2800" dirty="0">
                <a:ea typeface="Tahoma"/>
                <a:cs typeface="Tahoma"/>
              </a:rPr>
              <a:t>= </a:t>
            </a:r>
            <a:r>
              <a:rPr lang="en-US" sz="2800" dirty="0">
                <a:ea typeface="Tahoma"/>
                <a:cs typeface="Tahoma"/>
              </a:rPr>
              <a:t>same, as in homogenous, homogenized, etc. </a:t>
            </a:r>
          </a:p>
          <a:p>
            <a:r>
              <a:rPr lang="en-US" sz="2800" dirty="0">
                <a:ea typeface="Tahoma"/>
                <a:cs typeface="Tahoma"/>
              </a:rPr>
              <a:t>In the same location = available</a:t>
            </a:r>
          </a:p>
        </p:txBody>
      </p:sp>
      <p:pic>
        <p:nvPicPr>
          <p:cNvPr id="6" name="Content Placeholder 5" descr="A large crowd of people in a large crowd&#10;&#10;Description automatically generated">
            <a:extLst>
              <a:ext uri="{FF2B5EF4-FFF2-40B4-BE49-F238E27FC236}">
                <a16:creationId xmlns:a16="http://schemas.microsoft.com/office/drawing/2014/main" id="{F6B771CE-61BC-C89A-3559-255EBD3EF5E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00778" y="2615215"/>
            <a:ext cx="5453022" cy="291736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6" presetClass="entr" presetSubtype="37"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39BC6D-9BC2-AFF4-B4CF-E4608D220AC6}"/>
              </a:ext>
            </a:extLst>
          </p:cNvPr>
          <p:cNvSpPr>
            <a:spLocks noGrp="1"/>
          </p:cNvSpPr>
          <p:nvPr>
            <p:ph type="title"/>
          </p:nvPr>
        </p:nvSpPr>
        <p:spPr/>
        <p:txBody>
          <a:bodyPr/>
          <a:lstStyle/>
          <a:p>
            <a:r>
              <a:rPr lang="en-US" dirty="0"/>
              <a:t>Old Testament Symbols of God’s Presence</a:t>
            </a:r>
          </a:p>
        </p:txBody>
      </p:sp>
      <p:sp>
        <p:nvSpPr>
          <p:cNvPr id="6" name="Content Placeholder 5">
            <a:extLst>
              <a:ext uri="{FF2B5EF4-FFF2-40B4-BE49-F238E27FC236}">
                <a16:creationId xmlns:a16="http://schemas.microsoft.com/office/drawing/2014/main" id="{CD49002C-2777-D866-1804-7958E6D247DF}"/>
              </a:ext>
            </a:extLst>
          </p:cNvPr>
          <p:cNvSpPr>
            <a:spLocks noGrp="1"/>
          </p:cNvSpPr>
          <p:nvPr>
            <p:ph idx="1"/>
          </p:nvPr>
        </p:nvSpPr>
        <p:spPr>
          <a:solidFill>
            <a:schemeClr val="tx1">
              <a:alpha val="75000"/>
            </a:schemeClr>
          </a:solidFill>
        </p:spPr>
        <p:txBody>
          <a:bodyPr>
            <a:normAutofit/>
          </a:bodyPr>
          <a:lstStyle/>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Exodus 3:2</a:t>
            </a:r>
            <a:r>
              <a:rPr lang="en-US" sz="2400" kern="100" dirty="0">
                <a:effectLst/>
                <a:latin typeface="Calibri" panose="020F0502020204030204" pitchFamily="34" charset="0"/>
                <a:ea typeface="Calibri" panose="020F0502020204030204" pitchFamily="34" charset="0"/>
                <a:cs typeface="Arial" panose="020B0604020202020204" pitchFamily="34" charset="0"/>
              </a:rPr>
              <a:t>	       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Exodus 13:21-22   </a:t>
            </a:r>
            <a:r>
              <a:rPr lang="en-US" sz="2400" kern="100" dirty="0">
                <a:effectLst/>
                <a:latin typeface="Calibri" panose="020F0502020204030204" pitchFamily="34" charset="0"/>
                <a:ea typeface="Calibri" panose="020F0502020204030204" pitchFamily="34" charset="0"/>
                <a:cs typeface="Arial" panose="020B0604020202020204" pitchFamily="34" charset="0"/>
              </a:rPr>
              <a:t>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Exodus 19:16-19   </a:t>
            </a:r>
            <a:r>
              <a:rPr lang="en-US" sz="2400" kern="100" dirty="0">
                <a:effectLst/>
                <a:latin typeface="Calibri" panose="020F0502020204030204" pitchFamily="34" charset="0"/>
                <a:ea typeface="Calibri" panose="020F0502020204030204" pitchFamily="34" charset="0"/>
                <a:cs typeface="Arial" panose="020B0604020202020204" pitchFamily="34" charset="0"/>
              </a:rPr>
              <a:t>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1 Kings 19:11-12   </a:t>
            </a:r>
            <a:r>
              <a:rPr lang="en-US" sz="2400" kern="100" dirty="0">
                <a:effectLst/>
                <a:latin typeface="Calibri" panose="020F0502020204030204" pitchFamily="34" charset="0"/>
                <a:ea typeface="Calibri" panose="020F0502020204030204" pitchFamily="34" charset="0"/>
                <a:cs typeface="Arial" panose="020B0604020202020204" pitchFamily="34" charset="0"/>
              </a:rPr>
              <a:t>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Psalm  104:4</a:t>
            </a:r>
            <a:r>
              <a:rPr lang="en-US" sz="2400" kern="100" dirty="0">
                <a:effectLst/>
                <a:latin typeface="Calibri" panose="020F0502020204030204" pitchFamily="34" charset="0"/>
                <a:ea typeface="Calibri" panose="020F0502020204030204" pitchFamily="34" charset="0"/>
                <a:cs typeface="Arial" panose="020B0604020202020204" pitchFamily="34" charset="0"/>
              </a:rPr>
              <a:t>	      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Isaiah    66:15</a:t>
            </a:r>
            <a:r>
              <a:rPr lang="en-US" sz="2400" kern="100" dirty="0">
                <a:effectLst/>
                <a:latin typeface="Calibri" panose="020F0502020204030204" pitchFamily="34" charset="0"/>
                <a:ea typeface="Calibri" panose="020F0502020204030204" pitchFamily="34" charset="0"/>
                <a:cs typeface="Arial" panose="020B0604020202020204" pitchFamily="34" charset="0"/>
              </a:rPr>
              <a:t>	      cloud   earthquake   fire   lightning   sound    thunder    wind</a:t>
            </a:r>
          </a:p>
          <a:p>
            <a:pPr marL="0" marR="0" indent="0">
              <a:lnSpc>
                <a:spcPct val="107000"/>
              </a:lnSpc>
              <a:spcBef>
                <a:spcPts val="0"/>
              </a:spcBef>
              <a:spcAft>
                <a:spcPts val="800"/>
              </a:spcAft>
              <a:buNone/>
            </a:pPr>
            <a:r>
              <a:rPr lang="en-US" sz="2400" kern="100" dirty="0">
                <a:solidFill>
                  <a:srgbClr val="FFFF00"/>
                </a:solidFill>
                <a:effectLst/>
                <a:latin typeface="Calibri" panose="020F0502020204030204" pitchFamily="34" charset="0"/>
                <a:ea typeface="Calibri" panose="020F0502020204030204" pitchFamily="34" charset="0"/>
                <a:cs typeface="Arial" panose="020B0604020202020204" pitchFamily="34" charset="0"/>
              </a:rPr>
              <a:t>Ezekiel     1:4</a:t>
            </a:r>
            <a:r>
              <a:rPr lang="en-US" sz="2400" kern="100" dirty="0">
                <a:effectLst/>
                <a:latin typeface="Calibri" panose="020F0502020204030204" pitchFamily="34" charset="0"/>
                <a:ea typeface="Calibri" panose="020F0502020204030204" pitchFamily="34" charset="0"/>
                <a:cs typeface="Arial" panose="020B0604020202020204" pitchFamily="34" charset="0"/>
              </a:rPr>
              <a:t>	      cloud   earthquake   fire   lightning   sound    thunder    wind</a:t>
            </a:r>
          </a:p>
        </p:txBody>
      </p:sp>
      <p:sp>
        <p:nvSpPr>
          <p:cNvPr id="7" name="Oval 6">
            <a:extLst>
              <a:ext uri="{FF2B5EF4-FFF2-40B4-BE49-F238E27FC236}">
                <a16:creationId xmlns:a16="http://schemas.microsoft.com/office/drawing/2014/main" id="{25634289-5E5A-4DDE-EEE3-96231A8908D5}"/>
              </a:ext>
            </a:extLst>
          </p:cNvPr>
          <p:cNvSpPr/>
          <p:nvPr/>
        </p:nvSpPr>
        <p:spPr>
          <a:xfrm>
            <a:off x="5624660" y="1825625"/>
            <a:ext cx="76671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8A825B7-A59B-9331-20F1-C9252C2BA618}"/>
              </a:ext>
            </a:extLst>
          </p:cNvPr>
          <p:cNvSpPr/>
          <p:nvPr/>
        </p:nvSpPr>
        <p:spPr>
          <a:xfrm>
            <a:off x="3146981" y="2348845"/>
            <a:ext cx="878264" cy="45091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07CD60C-542C-9C90-558D-8249733C3EE8}"/>
              </a:ext>
            </a:extLst>
          </p:cNvPr>
          <p:cNvSpPr/>
          <p:nvPr/>
        </p:nvSpPr>
        <p:spPr>
          <a:xfrm>
            <a:off x="5624660" y="2308765"/>
            <a:ext cx="76671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Oval 9">
            <a:extLst>
              <a:ext uri="{FF2B5EF4-FFF2-40B4-BE49-F238E27FC236}">
                <a16:creationId xmlns:a16="http://schemas.microsoft.com/office/drawing/2014/main" id="{160CE475-D9DA-1023-FC3E-9D8FE9E0CB95}"/>
              </a:ext>
            </a:extLst>
          </p:cNvPr>
          <p:cNvSpPr/>
          <p:nvPr/>
        </p:nvSpPr>
        <p:spPr>
          <a:xfrm>
            <a:off x="5624660" y="2791905"/>
            <a:ext cx="76671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Oval 10">
            <a:extLst>
              <a:ext uri="{FF2B5EF4-FFF2-40B4-BE49-F238E27FC236}">
                <a16:creationId xmlns:a16="http://schemas.microsoft.com/office/drawing/2014/main" id="{CD1A2DCF-4FA7-60D0-CE5C-6E4A9F4A7DB9}"/>
              </a:ext>
            </a:extLst>
          </p:cNvPr>
          <p:cNvSpPr/>
          <p:nvPr/>
        </p:nvSpPr>
        <p:spPr>
          <a:xfrm>
            <a:off x="6248399" y="2799761"/>
            <a:ext cx="1387311"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Oval 11">
            <a:extLst>
              <a:ext uri="{FF2B5EF4-FFF2-40B4-BE49-F238E27FC236}">
                <a16:creationId xmlns:a16="http://schemas.microsoft.com/office/drawing/2014/main" id="{D6629AED-9E1C-E09C-C786-0943764D162A}"/>
              </a:ext>
            </a:extLst>
          </p:cNvPr>
          <p:cNvSpPr/>
          <p:nvPr/>
        </p:nvSpPr>
        <p:spPr>
          <a:xfrm>
            <a:off x="7492735" y="2799761"/>
            <a:ext cx="112336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01E8596-5D08-5B10-F409-B569D1EA3B0D}"/>
              </a:ext>
            </a:extLst>
          </p:cNvPr>
          <p:cNvSpPr/>
          <p:nvPr/>
        </p:nvSpPr>
        <p:spPr>
          <a:xfrm>
            <a:off x="5567312" y="4304973"/>
            <a:ext cx="766715" cy="498821"/>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110D768-C9B4-1F02-CC1A-A5677CFC8AEA}"/>
              </a:ext>
            </a:extLst>
          </p:cNvPr>
          <p:cNvSpPr/>
          <p:nvPr/>
        </p:nvSpPr>
        <p:spPr>
          <a:xfrm>
            <a:off x="3146981" y="2839841"/>
            <a:ext cx="87826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Oval 14">
            <a:extLst>
              <a:ext uri="{FF2B5EF4-FFF2-40B4-BE49-F238E27FC236}">
                <a16:creationId xmlns:a16="http://schemas.microsoft.com/office/drawing/2014/main" id="{2F507772-E563-1EA4-FC72-79552E11B297}"/>
              </a:ext>
            </a:extLst>
          </p:cNvPr>
          <p:cNvSpPr/>
          <p:nvPr/>
        </p:nvSpPr>
        <p:spPr>
          <a:xfrm>
            <a:off x="8616099" y="2801332"/>
            <a:ext cx="1244336"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Oval 15">
            <a:extLst>
              <a:ext uri="{FF2B5EF4-FFF2-40B4-BE49-F238E27FC236}">
                <a16:creationId xmlns:a16="http://schemas.microsoft.com/office/drawing/2014/main" id="{DFC07992-3070-2749-11A2-C7CC23304FEB}"/>
              </a:ext>
            </a:extLst>
          </p:cNvPr>
          <p:cNvSpPr/>
          <p:nvPr/>
        </p:nvSpPr>
        <p:spPr>
          <a:xfrm>
            <a:off x="9990842" y="3789578"/>
            <a:ext cx="76671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Oval 16">
            <a:extLst>
              <a:ext uri="{FF2B5EF4-FFF2-40B4-BE49-F238E27FC236}">
                <a16:creationId xmlns:a16="http://schemas.microsoft.com/office/drawing/2014/main" id="{8B2637D5-ADE9-CEF2-B189-52B2C2371D15}"/>
              </a:ext>
            </a:extLst>
          </p:cNvPr>
          <p:cNvSpPr/>
          <p:nvPr/>
        </p:nvSpPr>
        <p:spPr>
          <a:xfrm>
            <a:off x="5623088" y="3789578"/>
            <a:ext cx="76671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19" name="Straight Connector 18">
            <a:extLst>
              <a:ext uri="{FF2B5EF4-FFF2-40B4-BE49-F238E27FC236}">
                <a16:creationId xmlns:a16="http://schemas.microsoft.com/office/drawing/2014/main" id="{B4F6D2CF-36BB-1589-686C-BF011EB8EE66}"/>
              </a:ext>
            </a:extLst>
          </p:cNvPr>
          <p:cNvCxnSpPr/>
          <p:nvPr/>
        </p:nvCxnSpPr>
        <p:spPr>
          <a:xfrm>
            <a:off x="9860435" y="3572759"/>
            <a:ext cx="14423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96C6AB-50D5-08E2-4EA5-5412A95D2A47}"/>
              </a:ext>
            </a:extLst>
          </p:cNvPr>
          <p:cNvCxnSpPr/>
          <p:nvPr/>
        </p:nvCxnSpPr>
        <p:spPr>
          <a:xfrm>
            <a:off x="4025245" y="3574330"/>
            <a:ext cx="1442301"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3DD17D-3352-2ACC-A831-ACD06BEE97CD}"/>
              </a:ext>
            </a:extLst>
          </p:cNvPr>
          <p:cNvCxnSpPr>
            <a:cxnSpLocks/>
          </p:cNvCxnSpPr>
          <p:nvPr/>
        </p:nvCxnSpPr>
        <p:spPr>
          <a:xfrm>
            <a:off x="5806911" y="3572759"/>
            <a:ext cx="44148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EF40FDA-F027-CE82-F8CF-7B7C011B3822}"/>
              </a:ext>
            </a:extLst>
          </p:cNvPr>
          <p:cNvSpPr/>
          <p:nvPr/>
        </p:nvSpPr>
        <p:spPr>
          <a:xfrm>
            <a:off x="9879291" y="4281440"/>
            <a:ext cx="878265"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0BDCB6E7-4C63-2235-8BD0-1AE3D6C8D46C}"/>
              </a:ext>
            </a:extLst>
          </p:cNvPr>
          <p:cNvSpPr/>
          <p:nvPr/>
        </p:nvSpPr>
        <p:spPr>
          <a:xfrm>
            <a:off x="9935066" y="4788818"/>
            <a:ext cx="878265"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5720A41-0CC9-93B7-21A4-66786390C1BD}"/>
              </a:ext>
            </a:extLst>
          </p:cNvPr>
          <p:cNvSpPr/>
          <p:nvPr/>
        </p:nvSpPr>
        <p:spPr>
          <a:xfrm>
            <a:off x="3050358" y="4812516"/>
            <a:ext cx="878265"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1610B41-74F6-8C8D-33F3-51A2092EBB8A}"/>
              </a:ext>
            </a:extLst>
          </p:cNvPr>
          <p:cNvSpPr/>
          <p:nvPr/>
        </p:nvSpPr>
        <p:spPr>
          <a:xfrm>
            <a:off x="6248399" y="4795334"/>
            <a:ext cx="1311898"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00A2D82-FAB9-711C-4084-FF347F64B637}"/>
              </a:ext>
            </a:extLst>
          </p:cNvPr>
          <p:cNvSpPr/>
          <p:nvPr/>
        </p:nvSpPr>
        <p:spPr>
          <a:xfrm>
            <a:off x="5623088" y="4803794"/>
            <a:ext cx="680304"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0CDF73B4-B08D-1945-0A48-79027FD35E5B}"/>
              </a:ext>
            </a:extLst>
          </p:cNvPr>
          <p:cNvSpPr/>
          <p:nvPr/>
        </p:nvSpPr>
        <p:spPr>
          <a:xfrm>
            <a:off x="4025245" y="2817796"/>
            <a:ext cx="1597843" cy="531076"/>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62331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1)">
                                      <p:cBhvr>
                                        <p:cTn id="29" dur="2000"/>
                                        <p:tgtEl>
                                          <p:spTgt spid="14"/>
                                        </p:tgtEl>
                                      </p:cBhvr>
                                    </p:animEffect>
                                  </p:childTnLst>
                                </p:cTn>
                              </p:par>
                            </p:childTnLst>
                          </p:cTn>
                        </p:par>
                        <p:par>
                          <p:cTn id="30" fill="hold">
                            <p:stCondLst>
                              <p:cond delay="6000"/>
                            </p:stCondLst>
                            <p:childTnLst>
                              <p:par>
                                <p:cTn id="31" presetID="21"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2000"/>
                                        <p:tgtEl>
                                          <p:spTgt spid="12"/>
                                        </p:tgtEl>
                                      </p:cBhvr>
                                    </p:animEffect>
                                  </p:childTnLst>
                                </p:cTn>
                              </p:par>
                            </p:childTnLst>
                          </p:cTn>
                        </p:par>
                        <p:par>
                          <p:cTn id="34" fill="hold">
                            <p:stCondLst>
                              <p:cond delay="8000"/>
                            </p:stCondLst>
                            <p:childTnLst>
                              <p:par>
                                <p:cTn id="35" presetID="21"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heel(1)">
                                      <p:cBhvr>
                                        <p:cTn id="41" dur="20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2000"/>
                                        <p:tgtEl>
                                          <p:spTgt spid="16"/>
                                        </p:tgtEl>
                                      </p:cBhvr>
                                    </p:animEffect>
                                  </p:childTnLst>
                                </p:cTn>
                              </p:par>
                            </p:childTnLst>
                          </p:cTn>
                        </p:par>
                        <p:par>
                          <p:cTn id="62" fill="hold">
                            <p:stCondLst>
                              <p:cond delay="2000"/>
                            </p:stCondLst>
                            <p:childTnLst>
                              <p:par>
                                <p:cTn id="63" presetID="21" presetClass="entr" presetSubtype="1"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heel(1)">
                                      <p:cBhvr>
                                        <p:cTn id="70" dur="2000"/>
                                        <p:tgtEl>
                                          <p:spTgt spid="13"/>
                                        </p:tgtEl>
                                      </p:cBhvr>
                                    </p:animEffect>
                                  </p:childTnLst>
                                </p:cTn>
                              </p:par>
                            </p:childTnLst>
                          </p:cTn>
                        </p:par>
                        <p:par>
                          <p:cTn id="71" fill="hold">
                            <p:stCondLst>
                              <p:cond delay="2000"/>
                            </p:stCondLst>
                            <p:childTnLst>
                              <p:par>
                                <p:cTn id="72" presetID="21" presetClass="entr" presetSubtype="1"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heel(1)">
                                      <p:cBhvr>
                                        <p:cTn id="74" dur="2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heel(1)">
                                      <p:cBhvr>
                                        <p:cTn id="79" dur="2000"/>
                                        <p:tgtEl>
                                          <p:spTgt spid="25"/>
                                        </p:tgtEl>
                                      </p:cBhvr>
                                    </p:animEffect>
                                  </p:childTnLst>
                                </p:cTn>
                              </p:par>
                            </p:childTnLst>
                          </p:cTn>
                        </p:par>
                        <p:par>
                          <p:cTn id="80" fill="hold">
                            <p:stCondLst>
                              <p:cond delay="2000"/>
                            </p:stCondLst>
                            <p:childTnLst>
                              <p:par>
                                <p:cTn id="81" presetID="21" presetClass="entr" presetSubtype="1"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heel(1)">
                                      <p:cBhvr>
                                        <p:cTn id="83" dur="2000"/>
                                        <p:tgtEl>
                                          <p:spTgt spid="26"/>
                                        </p:tgtEl>
                                      </p:cBhvr>
                                    </p:animEffect>
                                  </p:childTnLst>
                                </p:cTn>
                              </p:par>
                            </p:childTnLst>
                          </p:cTn>
                        </p:par>
                        <p:par>
                          <p:cTn id="84" fill="hold">
                            <p:stCondLst>
                              <p:cond delay="4000"/>
                            </p:stCondLst>
                            <p:childTnLst>
                              <p:par>
                                <p:cTn id="85" presetID="21"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heel(1)">
                                      <p:cBhvr>
                                        <p:cTn id="87" dur="2000"/>
                                        <p:tgtEl>
                                          <p:spTgt spid="27"/>
                                        </p:tgtEl>
                                      </p:cBhvr>
                                    </p:animEffect>
                                  </p:childTnLst>
                                </p:cTn>
                              </p:par>
                            </p:childTnLst>
                          </p:cTn>
                        </p:par>
                        <p:par>
                          <p:cTn id="88" fill="hold">
                            <p:stCondLst>
                              <p:cond delay="6000"/>
                            </p:stCondLst>
                            <p:childTnLst>
                              <p:par>
                                <p:cTn id="89" presetID="21" presetClass="entr" presetSubtype="1"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heel(1)">
                                      <p:cBhvr>
                                        <p:cTn id="9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A4797-E329-01E3-9536-C855DAB21EAA}"/>
              </a:ext>
            </a:extLst>
          </p:cNvPr>
          <p:cNvSpPr>
            <a:spLocks noGrp="1"/>
          </p:cNvSpPr>
          <p:nvPr>
            <p:ph type="title"/>
          </p:nvPr>
        </p:nvSpPr>
        <p:spPr/>
        <p:txBody>
          <a:bodyPr/>
          <a:lstStyle/>
          <a:p>
            <a:r>
              <a:rPr lang="en-US" dirty="0"/>
              <a:t>Looking at the Phenomena</a:t>
            </a:r>
          </a:p>
        </p:txBody>
      </p:sp>
      <p:pic>
        <p:nvPicPr>
          <p:cNvPr id="8" name="Content Placeholder 7" descr="A group of men in a circle&#10;&#10;Description automatically generated">
            <a:extLst>
              <a:ext uri="{FF2B5EF4-FFF2-40B4-BE49-F238E27FC236}">
                <a16:creationId xmlns:a16="http://schemas.microsoft.com/office/drawing/2014/main" id="{88702C8C-44DC-9C09-BDF2-8918F138A3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sp>
        <p:nvSpPr>
          <p:cNvPr id="6" name="Content Placeholder 5">
            <a:extLst>
              <a:ext uri="{FF2B5EF4-FFF2-40B4-BE49-F238E27FC236}">
                <a16:creationId xmlns:a16="http://schemas.microsoft.com/office/drawing/2014/main" id="{0A883F57-7A12-9362-EAF6-E83C2DBD40A2}"/>
              </a:ext>
            </a:extLst>
          </p:cNvPr>
          <p:cNvSpPr>
            <a:spLocks noGrp="1"/>
          </p:cNvSpPr>
          <p:nvPr>
            <p:ph sz="half" idx="2"/>
          </p:nvPr>
        </p:nvSpPr>
        <p:spPr/>
        <p:txBody>
          <a:bodyPr>
            <a:normAutofit fontScale="92500"/>
          </a:bodyPr>
          <a:lstStyle/>
          <a:p>
            <a:r>
              <a:rPr lang="en-US" dirty="0"/>
              <a:t>Suddenly (unexpected)</a:t>
            </a:r>
          </a:p>
          <a:p>
            <a:r>
              <a:rPr lang="en-US" dirty="0"/>
              <a:t>ἦ</a:t>
            </a:r>
            <a:r>
              <a:rPr lang="el-GR" dirty="0"/>
              <a:t>χος</a:t>
            </a:r>
            <a:r>
              <a:rPr lang="en-US" dirty="0"/>
              <a:t> = “EH-</a:t>
            </a:r>
            <a:r>
              <a:rPr lang="en-US" dirty="0" err="1"/>
              <a:t>kohs</a:t>
            </a:r>
            <a:r>
              <a:rPr lang="en-US" dirty="0"/>
              <a:t>”</a:t>
            </a:r>
          </a:p>
          <a:p>
            <a:r>
              <a:rPr lang="el-GR" dirty="0">
                <a:latin typeface="Tahoma"/>
                <a:ea typeface="Tahoma"/>
                <a:cs typeface="Tahoma"/>
              </a:rPr>
              <a:t>διαμεριζόμεναι = </a:t>
            </a:r>
            <a:r>
              <a:rPr lang="en-US" dirty="0">
                <a:latin typeface="Tahoma"/>
                <a:ea typeface="Tahoma"/>
                <a:cs typeface="Tahoma"/>
              </a:rPr>
              <a:t>divided or distributed</a:t>
            </a:r>
          </a:p>
          <a:p>
            <a:r>
              <a:rPr lang="el-GR" dirty="0">
                <a:latin typeface="Tahoma"/>
                <a:ea typeface="Tahoma"/>
                <a:cs typeface="Tahoma"/>
              </a:rPr>
              <a:t>πυρός = </a:t>
            </a:r>
            <a:r>
              <a:rPr lang="en-US" dirty="0">
                <a:latin typeface="Tahoma"/>
                <a:ea typeface="Tahoma"/>
                <a:cs typeface="Tahoma"/>
              </a:rPr>
              <a:t>fire, as in pyromania, pyrotechnics, or funeral pyre</a:t>
            </a:r>
            <a:endParaRPr lang="en-US" dirty="0"/>
          </a:p>
          <a:p>
            <a:endParaRPr lang="en-US" dirty="0">
              <a:latin typeface="Tahoma"/>
              <a:ea typeface="Tahoma"/>
              <a:cs typeface="Tahoma"/>
            </a:endParaRPr>
          </a:p>
          <a:p>
            <a:endParaRPr lang="en-US" dirty="0">
              <a:latin typeface="Tahoma"/>
              <a:ea typeface="Tahoma"/>
              <a:cs typeface="Tahoma"/>
            </a:endParaRPr>
          </a:p>
          <a:p>
            <a:endParaRPr lang="en-US" dirty="0"/>
          </a:p>
          <a:p>
            <a:endParaRPr lang="en-US" dirty="0"/>
          </a:p>
        </p:txBody>
      </p:sp>
    </p:spTree>
    <p:extLst>
      <p:ext uri="{BB962C8B-B14F-4D97-AF65-F5344CB8AC3E}">
        <p14:creationId xmlns:p14="http://schemas.microsoft.com/office/powerpoint/2010/main" val="1687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bg1"/>
                </a:solidFill>
              </a:rPr>
              <a:t>Fire As a Metaphor</a:t>
            </a:r>
          </a:p>
        </p:txBody>
      </p:sp>
      <p:pic>
        <p:nvPicPr>
          <p:cNvPr id="8" name="Content Placeholder 7" descr="burning-bush.jpg"/>
          <p:cNvPicPr>
            <a:picLocks noGrp="1" noChangeAspect="1"/>
          </p:cNvPicPr>
          <p:nvPr>
            <p:ph sz="half" idx="1"/>
          </p:nvPr>
        </p:nvPicPr>
        <p:blipFill>
          <a:blip r:embed="rId2" cstate="print"/>
          <a:stretch>
            <a:fillRect/>
          </a:stretch>
        </p:blipFill>
        <p:spPr>
          <a:xfrm>
            <a:off x="1981200" y="2348706"/>
            <a:ext cx="4038600" cy="3028950"/>
          </a:xfrm>
        </p:spPr>
      </p:pic>
      <p:sp>
        <p:nvSpPr>
          <p:cNvPr id="6" name="Content Placeholder 5"/>
          <p:cNvSpPr>
            <a:spLocks noGrp="1"/>
          </p:cNvSpPr>
          <p:nvPr>
            <p:ph sz="half" idx="2"/>
          </p:nvPr>
        </p:nvSpPr>
        <p:spPr>
          <a:xfrm>
            <a:off x="6172200" y="1600200"/>
            <a:ext cx="4038600" cy="5029200"/>
          </a:xfrm>
          <a:solidFill>
            <a:schemeClr val="tx1">
              <a:alpha val="75000"/>
            </a:schemeClr>
          </a:solidFill>
        </p:spPr>
        <p:txBody>
          <a:bodyPr>
            <a:noAutofit/>
          </a:bodyPr>
          <a:lstStyle/>
          <a:p>
            <a:r>
              <a:rPr lang="en-US" sz="3200" dirty="0">
                <a:solidFill>
                  <a:srgbClr val="FFFF00"/>
                </a:solidFill>
              </a:rPr>
              <a:t>Destroys impurities</a:t>
            </a:r>
          </a:p>
          <a:p>
            <a:r>
              <a:rPr lang="en-US" sz="3200" dirty="0">
                <a:solidFill>
                  <a:srgbClr val="FFFF00"/>
                </a:solidFill>
              </a:rPr>
              <a:t>Cauterizes bleeding</a:t>
            </a:r>
          </a:p>
          <a:p>
            <a:r>
              <a:rPr lang="en-US" sz="3200" dirty="0">
                <a:solidFill>
                  <a:srgbClr val="FFFF00"/>
                </a:solidFill>
              </a:rPr>
              <a:t>Transforms</a:t>
            </a:r>
          </a:p>
          <a:p>
            <a:r>
              <a:rPr lang="en-US" sz="3200" dirty="0">
                <a:solidFill>
                  <a:srgbClr val="FFFF00"/>
                </a:solidFill>
              </a:rPr>
              <a:t>Strengthens</a:t>
            </a:r>
          </a:p>
          <a:p>
            <a:r>
              <a:rPr lang="en-US" sz="3200" dirty="0">
                <a:solidFill>
                  <a:srgbClr val="FFFF00"/>
                </a:solidFill>
              </a:rPr>
              <a:t>Sterilizes</a:t>
            </a:r>
          </a:p>
          <a:p>
            <a:r>
              <a:rPr lang="en-US" sz="3200" dirty="0">
                <a:solidFill>
                  <a:srgbClr val="FFFF00"/>
                </a:solidFill>
              </a:rPr>
              <a:t>Warms</a:t>
            </a:r>
          </a:p>
          <a:p>
            <a:r>
              <a:rPr lang="en-US" sz="3200" dirty="0">
                <a:solidFill>
                  <a:srgbClr val="FFFF00"/>
                </a:solidFill>
              </a:rPr>
              <a:t>Enlightens</a:t>
            </a:r>
          </a:p>
          <a:p>
            <a:r>
              <a:rPr lang="en-US" sz="3200" dirty="0">
                <a:solidFill>
                  <a:srgbClr val="FFFF00"/>
                </a:solidFill>
              </a:rPr>
              <a:t>Protects</a:t>
            </a:r>
          </a:p>
          <a:p>
            <a:r>
              <a:rPr lang="en-US" sz="3200" dirty="0">
                <a:solidFill>
                  <a:srgbClr val="FFFF00"/>
                </a:solidFill>
              </a:rPr>
              <a:t>Destroys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across)">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heckerboard(across)">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heckerboard(across)">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checkerboard(across)">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checkerboard(across)">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checkerboard(across)">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4023-CED9-0E3B-BB83-D1BFBC7CD095}"/>
              </a:ext>
            </a:extLst>
          </p:cNvPr>
          <p:cNvSpPr>
            <a:spLocks noGrp="1"/>
          </p:cNvSpPr>
          <p:nvPr>
            <p:ph type="title"/>
          </p:nvPr>
        </p:nvSpPr>
        <p:spPr/>
        <p:txBody>
          <a:bodyPr/>
          <a:lstStyle/>
          <a:p>
            <a:r>
              <a:rPr lang="en-US" dirty="0"/>
              <a:t>Fire As Healing</a:t>
            </a:r>
          </a:p>
        </p:txBody>
      </p:sp>
      <p:pic>
        <p:nvPicPr>
          <p:cNvPr id="6" name="Content Placeholder 5" descr="A book with an anchor and a fish&#10;&#10;Description automatically generated">
            <a:extLst>
              <a:ext uri="{FF2B5EF4-FFF2-40B4-BE49-F238E27FC236}">
                <a16:creationId xmlns:a16="http://schemas.microsoft.com/office/drawing/2014/main" id="{52B12C4C-45B8-E83B-5E0E-A8FFFBB7D5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31131" y="1690688"/>
            <a:ext cx="2913439" cy="4351338"/>
          </a:xfrm>
        </p:spPr>
      </p:pic>
      <p:sp>
        <p:nvSpPr>
          <p:cNvPr id="4" name="Content Placeholder 3">
            <a:extLst>
              <a:ext uri="{FF2B5EF4-FFF2-40B4-BE49-F238E27FC236}">
                <a16:creationId xmlns:a16="http://schemas.microsoft.com/office/drawing/2014/main" id="{AE48BCC8-FA6B-AFF4-6EA4-C31FC77ED312}"/>
              </a:ext>
            </a:extLst>
          </p:cNvPr>
          <p:cNvSpPr>
            <a:spLocks noGrp="1"/>
          </p:cNvSpPr>
          <p:nvPr>
            <p:ph sz="half" idx="2"/>
          </p:nvPr>
        </p:nvSpPr>
        <p:spPr>
          <a:xfrm>
            <a:off x="4010685" y="1825625"/>
            <a:ext cx="7343115" cy="4351338"/>
          </a:xfrm>
          <a:solidFill>
            <a:schemeClr val="tx1">
              <a:alpha val="75000"/>
            </a:schemeClr>
          </a:solidFill>
        </p:spPr>
        <p:txBody>
          <a:bodyPr>
            <a:normAutofit lnSpcReduction="10000"/>
          </a:bodyPr>
          <a:lstStyle/>
          <a:p>
            <a:pPr marL="0" indent="0">
              <a:buNone/>
            </a:pPr>
            <a:r>
              <a:rPr lang="en-US" dirty="0"/>
              <a:t>“Those diseases that medicines do not cure are cured by the knife. Those that the knife does not cure are cured by fire. Those that the fire does not cure must be considered incurable.” </a:t>
            </a:r>
            <a:r>
              <a:rPr lang="en-US" sz="2600" dirty="0"/>
              <a:t>[quoted in Henning, Meghan R., “Holy Impairment: The Body as the Nexus of Apocalyptic Ekphrasis in Acts 2:1-13” in </a:t>
            </a:r>
            <a:r>
              <a:rPr lang="en-US" sz="2600" i="1" dirty="0"/>
              <a:t>Journal of Biblical Literature 141:3 </a:t>
            </a:r>
            <a:r>
              <a:rPr lang="en-US" sz="2600" dirty="0"/>
              <a:t>(July, 2022) (Atlanta, GA: Society of Biblical Literature, 2022), p. 546.]</a:t>
            </a:r>
          </a:p>
        </p:txBody>
      </p:sp>
    </p:spTree>
    <p:extLst>
      <p:ext uri="{BB962C8B-B14F-4D97-AF65-F5344CB8AC3E}">
        <p14:creationId xmlns:p14="http://schemas.microsoft.com/office/powerpoint/2010/main" val="2634950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6578F-C4A5-BC38-F068-5B5D58F7D298}"/>
              </a:ext>
            </a:extLst>
          </p:cNvPr>
          <p:cNvSpPr>
            <a:spLocks noGrp="1"/>
          </p:cNvSpPr>
          <p:nvPr>
            <p:ph type="title"/>
          </p:nvPr>
        </p:nvSpPr>
        <p:spPr/>
        <p:txBody>
          <a:bodyPr/>
          <a:lstStyle/>
          <a:p>
            <a:r>
              <a:rPr lang="en-US" dirty="0"/>
              <a:t>Ancient Idea of Healing?</a:t>
            </a:r>
          </a:p>
        </p:txBody>
      </p:sp>
      <p:pic>
        <p:nvPicPr>
          <p:cNvPr id="8" name="Content Placeholder 7" descr="A stone carving of a person and person&#10;&#10;Description automatically generated">
            <a:extLst>
              <a:ext uri="{FF2B5EF4-FFF2-40B4-BE49-F238E27FC236}">
                <a16:creationId xmlns:a16="http://schemas.microsoft.com/office/drawing/2014/main" id="{DA88EE83-9A91-69EB-0D07-E98AC15135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8305" y="1948173"/>
            <a:ext cx="7768902" cy="4667250"/>
          </a:xfrm>
        </p:spPr>
      </p:pic>
      <p:cxnSp>
        <p:nvCxnSpPr>
          <p:cNvPr id="9" name="Straight Arrow Connector 8">
            <a:extLst>
              <a:ext uri="{FF2B5EF4-FFF2-40B4-BE49-F238E27FC236}">
                <a16:creationId xmlns:a16="http://schemas.microsoft.com/office/drawing/2014/main" id="{3E8D3360-0444-92A1-9E12-77AAB69836C9}"/>
              </a:ext>
            </a:extLst>
          </p:cNvPr>
          <p:cNvCxnSpPr>
            <a:cxnSpLocks/>
          </p:cNvCxnSpPr>
          <p:nvPr/>
        </p:nvCxnSpPr>
        <p:spPr>
          <a:xfrm>
            <a:off x="-66203" y="1266818"/>
            <a:ext cx="4836166" cy="1853454"/>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AB68812D-1013-12BE-7A15-40C4BE0CFE94}"/>
              </a:ext>
            </a:extLst>
          </p:cNvPr>
          <p:cNvCxnSpPr>
            <a:cxnSpLocks/>
          </p:cNvCxnSpPr>
          <p:nvPr/>
        </p:nvCxnSpPr>
        <p:spPr>
          <a:xfrm>
            <a:off x="-113290" y="1021446"/>
            <a:ext cx="7353076" cy="2843544"/>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4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D166D2-8125-3DAF-C327-66AE41E0D81B}"/>
              </a:ext>
            </a:extLst>
          </p:cNvPr>
          <p:cNvSpPr>
            <a:spLocks noGrp="1"/>
          </p:cNvSpPr>
          <p:nvPr>
            <p:ph type="title"/>
          </p:nvPr>
        </p:nvSpPr>
        <p:spPr/>
        <p:txBody>
          <a:bodyPr/>
          <a:lstStyle/>
          <a:p>
            <a:r>
              <a:rPr lang="en-US" dirty="0"/>
              <a:t>Authority and Overcoming “Division”</a:t>
            </a:r>
          </a:p>
        </p:txBody>
      </p:sp>
      <p:pic>
        <p:nvPicPr>
          <p:cNvPr id="10" name="Content Placeholder 9" descr="A drawing of a pyramid&#10;&#10;Description automatically generated">
            <a:extLst>
              <a:ext uri="{FF2B5EF4-FFF2-40B4-BE49-F238E27FC236}">
                <a16:creationId xmlns:a16="http://schemas.microsoft.com/office/drawing/2014/main" id="{CE65D3BE-957A-DAD4-9C16-7723400372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15888"/>
            <a:ext cx="5181600" cy="3970812"/>
          </a:xfrm>
        </p:spPr>
      </p:pic>
      <p:pic>
        <p:nvPicPr>
          <p:cNvPr id="12" name="Content Placeholder 11" descr="A painting of a person in a robe&#10;&#10;Description automatically generated">
            <a:extLst>
              <a:ext uri="{FF2B5EF4-FFF2-40B4-BE49-F238E27FC236}">
                <a16:creationId xmlns:a16="http://schemas.microsoft.com/office/drawing/2014/main" id="{2AC0739B-E922-3463-E39C-F13A0EA16B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20837"/>
            <a:ext cx="5181600" cy="2960914"/>
          </a:xfrm>
        </p:spPr>
      </p:pic>
    </p:spTree>
    <p:extLst>
      <p:ext uri="{BB962C8B-B14F-4D97-AF65-F5344CB8AC3E}">
        <p14:creationId xmlns:p14="http://schemas.microsoft.com/office/powerpoint/2010/main" val="345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AAE1-0AD0-AC11-9575-C9882D229C7E}"/>
              </a:ext>
            </a:extLst>
          </p:cNvPr>
          <p:cNvSpPr>
            <a:spLocks noGrp="1"/>
          </p:cNvSpPr>
          <p:nvPr>
            <p:ph type="title"/>
          </p:nvPr>
        </p:nvSpPr>
        <p:spPr/>
        <p:txBody>
          <a:bodyPr/>
          <a:lstStyle/>
          <a:p>
            <a:r>
              <a:rPr lang="en-US" dirty="0"/>
              <a:t>Populations Present From Persia (v. 9a)</a:t>
            </a:r>
          </a:p>
        </p:txBody>
      </p:sp>
      <p:sp>
        <p:nvSpPr>
          <p:cNvPr id="3" name="Content Placeholder 2">
            <a:extLst>
              <a:ext uri="{FF2B5EF4-FFF2-40B4-BE49-F238E27FC236}">
                <a16:creationId xmlns:a16="http://schemas.microsoft.com/office/drawing/2014/main" id="{6025A58A-731E-B643-BF42-B36E9685BC27}"/>
              </a:ext>
            </a:extLst>
          </p:cNvPr>
          <p:cNvSpPr>
            <a:spLocks noGrp="1"/>
          </p:cNvSpPr>
          <p:nvPr>
            <p:ph sz="half" idx="1"/>
          </p:nvPr>
        </p:nvSpPr>
        <p:spPr>
          <a:solidFill>
            <a:schemeClr val="tx1"/>
          </a:solidFill>
        </p:spPr>
        <p:txBody>
          <a:bodyPr anchor="t">
            <a:normAutofit/>
          </a:bodyPr>
          <a:lstStyle/>
          <a:p>
            <a:r>
              <a:rPr lang="en-US" sz="4000" dirty="0">
                <a:solidFill>
                  <a:srgbClr val="FFFF00"/>
                </a:solidFill>
              </a:rPr>
              <a:t>Parthians</a:t>
            </a:r>
            <a:br>
              <a:rPr lang="en-US" sz="4000" dirty="0">
                <a:solidFill>
                  <a:srgbClr val="FFFF00"/>
                </a:solidFill>
              </a:rPr>
            </a:br>
            <a:endParaRPr lang="en-US" sz="4000" dirty="0">
              <a:solidFill>
                <a:srgbClr val="FFFF00"/>
              </a:solidFill>
            </a:endParaRPr>
          </a:p>
          <a:p>
            <a:r>
              <a:rPr lang="en-US" sz="4000" dirty="0">
                <a:solidFill>
                  <a:srgbClr val="FFFF00"/>
                </a:solidFill>
              </a:rPr>
              <a:t>Medes</a:t>
            </a:r>
            <a:br>
              <a:rPr lang="en-US" sz="4000" dirty="0">
                <a:solidFill>
                  <a:srgbClr val="FFFF00"/>
                </a:solidFill>
              </a:rPr>
            </a:br>
            <a:endParaRPr lang="en-US" sz="4000" dirty="0">
              <a:solidFill>
                <a:srgbClr val="FFFF00"/>
              </a:solidFill>
            </a:endParaRPr>
          </a:p>
          <a:p>
            <a:r>
              <a:rPr lang="en-US" sz="4000" dirty="0">
                <a:solidFill>
                  <a:srgbClr val="FFFF00"/>
                </a:solidFill>
              </a:rPr>
              <a:t>Elamites</a:t>
            </a:r>
          </a:p>
        </p:txBody>
      </p:sp>
      <p:pic>
        <p:nvPicPr>
          <p:cNvPr id="6" name="Content Placeholder 5" descr="A map of the middle east&#10;&#10;Description automatically generated">
            <a:extLst>
              <a:ext uri="{FF2B5EF4-FFF2-40B4-BE49-F238E27FC236}">
                <a16:creationId xmlns:a16="http://schemas.microsoft.com/office/drawing/2014/main" id="{AF1915FB-09EB-2681-8B61-94B2D047B9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7776" y="1825625"/>
            <a:ext cx="5030448" cy="4351338"/>
          </a:xfrm>
        </p:spPr>
      </p:pic>
      <p:cxnSp>
        <p:nvCxnSpPr>
          <p:cNvPr id="8" name="Straight Arrow Connector 7">
            <a:extLst>
              <a:ext uri="{FF2B5EF4-FFF2-40B4-BE49-F238E27FC236}">
                <a16:creationId xmlns:a16="http://schemas.microsoft.com/office/drawing/2014/main" id="{2ABDFEF6-D444-28E0-BB21-AD7D11488D24}"/>
              </a:ext>
            </a:extLst>
          </p:cNvPr>
          <p:cNvCxnSpPr>
            <a:cxnSpLocks/>
          </p:cNvCxnSpPr>
          <p:nvPr/>
        </p:nvCxnSpPr>
        <p:spPr>
          <a:xfrm>
            <a:off x="3371272" y="2179781"/>
            <a:ext cx="6520873" cy="96981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B141DF-7215-7AF3-FAEE-062377945B36}"/>
              </a:ext>
            </a:extLst>
          </p:cNvPr>
          <p:cNvCxnSpPr>
            <a:cxnSpLocks/>
          </p:cNvCxnSpPr>
          <p:nvPr/>
        </p:nvCxnSpPr>
        <p:spPr>
          <a:xfrm flipV="1">
            <a:off x="2697018" y="2678545"/>
            <a:ext cx="6132946" cy="750455"/>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16898C-F59E-29DA-18FB-7101462455B3}"/>
              </a:ext>
            </a:extLst>
          </p:cNvPr>
          <p:cNvCxnSpPr>
            <a:cxnSpLocks/>
          </p:cNvCxnSpPr>
          <p:nvPr/>
        </p:nvCxnSpPr>
        <p:spPr>
          <a:xfrm flipV="1">
            <a:off x="3075709" y="3708401"/>
            <a:ext cx="5449455" cy="909781"/>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4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ery_conflagration" id="{36BF83E6-D72C-4D42-82B2-E4BE6E7C6211}" vid="{3CCCFCB7-A91A-4112-BA3B-EC8D5B3FAF6C}"/>
    </a:ext>
  </a:extLst>
</a:theme>
</file>

<file path=docProps/app.xml><?xml version="1.0" encoding="utf-8"?>
<Properties xmlns="http://schemas.openxmlformats.org/officeDocument/2006/extended-properties" xmlns:vt="http://schemas.openxmlformats.org/officeDocument/2006/docPropsVTypes">
  <Template/>
  <TotalTime>1829</TotalTime>
  <Words>645</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Tahoma</vt:lpstr>
      <vt:lpstr>Wingdings</vt:lpstr>
      <vt:lpstr>Office Theme</vt:lpstr>
      <vt:lpstr>Preparing to Teach Acts 2-3</vt:lpstr>
      <vt:lpstr>The Power of Pentecost</vt:lpstr>
      <vt:lpstr>Old Testament Symbols of God’s Presence</vt:lpstr>
      <vt:lpstr>Looking at the Phenomena</vt:lpstr>
      <vt:lpstr>Fire As a Metaphor</vt:lpstr>
      <vt:lpstr>Fire As Healing</vt:lpstr>
      <vt:lpstr>Ancient Idea of Healing?</vt:lpstr>
      <vt:lpstr>Authority and Overcoming “Division”</vt:lpstr>
      <vt:lpstr>Populations Present From Persia (v. 9a)</vt:lpstr>
      <vt:lpstr>Populations Present From Persia (v. 9a)</vt:lpstr>
      <vt:lpstr>Ridicule</vt:lpstr>
      <vt:lpstr>Did Peter Misuse Joel 2:28-29?</vt:lpstr>
      <vt:lpstr>Why Did Peter Quote “Davidic” Psalms</vt:lpstr>
      <vt:lpstr>Continuity in God’s Plan</vt:lpstr>
      <vt:lpstr>Recreation of Shushan Gate</vt:lpstr>
      <vt:lpstr>Accurate Reflections or…</vt:lpstr>
      <vt:lpstr>Where Is The Focus?</vt:lpstr>
      <vt:lpstr>Response of Action and Gratitude</vt:lpstr>
      <vt:lpstr>Aquinas and Pope Clement 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Wilson</dc:creator>
  <cp:lastModifiedBy>Johnny Wilson</cp:lastModifiedBy>
  <cp:revision>12</cp:revision>
  <dcterms:created xsi:type="dcterms:W3CDTF">2023-10-18T17:31:52Z</dcterms:created>
  <dcterms:modified xsi:type="dcterms:W3CDTF">2023-10-20T00:06:27Z</dcterms:modified>
</cp:coreProperties>
</file>