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6" r:id="rId19"/>
    <p:sldId id="275" r:id="rId20"/>
    <p:sldId id="274" r:id="rId21"/>
    <p:sldId id="277" r:id="rId22"/>
    <p:sldId id="278" r:id="rId23"/>
    <p:sldId id="279" r:id="rId24"/>
    <p:sldId id="280" r:id="rId25"/>
    <p:sldId id="281" r:id="rId26"/>
    <p:sldId id="282" r:id="rId27"/>
    <p:sldId id="283" r:id="rId28"/>
    <p:sldId id="285" r:id="rId29"/>
    <p:sldId id="284" r:id="rId30"/>
    <p:sldId id="26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22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BB0A-407F-4811-818E-385EDA0E4E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B15486-1C57-418F-8AD8-D96451C0C3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0244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F7263-7754-492A-8C9A-E2C8337997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509E5C-DDB4-4257-B293-40E0FEBDC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294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89FC08-4DFD-4FDB-BDB6-F6BABD348B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07C36A-21CB-4161-AAC0-CCD9D0F31D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147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1FD1F-4078-4C2B-B064-331A351700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F2693E-1D35-486B-A087-9C815BED1E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428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0F3A-F410-4858-A26E-8A55CDB6DA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6E26F4-EBE8-445F-9C4C-E4E1384C3B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72298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11B3-EFCD-4595-90EF-AE669B3D75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AF106F-D5B1-47D6-BFBA-A25FC7BBA7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2998CF-4281-407D-BA48-2F5E8D3584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254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B463-9D6B-40F4-AC3D-E5841AD3FF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DEF9AB-B87C-4AD7-B615-164D934340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6E7D9F-F1D5-40DE-A3D9-EFACAB3BAF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1CCB59-1273-470C-A7EE-AEF2539F98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A27D3-27F6-4533-9019-5BB3A9925F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3197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E1EA3-A726-4E4A-BDA5-58BA0976267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727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0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5CBFA-4BFF-4A0E-AE83-411D0DC19E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138067-C939-46B7-BE7B-54B5F8B8F9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8A58EF-84EA-412C-A30D-83B3C3FCF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9346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6413-31AA-4494-A13E-B6B95FDFB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0500F7-696A-40B3-8FC1-1F9446379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71CF7FF-8670-4C36-9293-D2163FA591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6013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lose-up of a person's legs&#10;&#10;Description automatically generated with low confidence">
            <a:extLst>
              <a:ext uri="{FF2B5EF4-FFF2-40B4-BE49-F238E27FC236}">
                <a16:creationId xmlns:a16="http://schemas.microsoft.com/office/drawing/2014/main" id="{15E0FDE7-B011-4BAC-9129-BDACBBB6748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0800000">
            <a:off x="0" y="-69574"/>
            <a:ext cx="12192000" cy="9144000"/>
          </a:xfrm>
          <a:prstGeom prst="rect">
            <a:avLst/>
          </a:prstGeom>
        </p:spPr>
      </p:pic>
      <p:sp>
        <p:nvSpPr>
          <p:cNvPr id="2" name="Title Placeholder 1">
            <a:extLst>
              <a:ext uri="{FF2B5EF4-FFF2-40B4-BE49-F238E27FC236}">
                <a16:creationId xmlns:a16="http://schemas.microsoft.com/office/drawing/2014/main" id="{40417B76-524B-4E21-ABF8-10C022299995}"/>
              </a:ext>
            </a:extLst>
          </p:cNvPr>
          <p:cNvSpPr>
            <a:spLocks noGrp="1"/>
          </p:cNvSpPr>
          <p:nvPr>
            <p:ph type="title"/>
          </p:nvPr>
        </p:nvSpPr>
        <p:spPr>
          <a:xfrm>
            <a:off x="838200" y="365125"/>
            <a:ext cx="10515600" cy="1325563"/>
          </a:xfrm>
          <a:prstGeom prst="rect">
            <a:avLst/>
          </a:prstGeom>
          <a:solidFill>
            <a:schemeClr val="accent2">
              <a:lumMod val="60000"/>
              <a:lumOff val="40000"/>
              <a:alpha val="57000"/>
            </a:schemeClr>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8AA7160-4A0B-422E-ACAD-D1DCBBB4AF0B}"/>
              </a:ext>
            </a:extLst>
          </p:cNvPr>
          <p:cNvSpPr>
            <a:spLocks noGrp="1"/>
          </p:cNvSpPr>
          <p:nvPr>
            <p:ph type="body" idx="1"/>
          </p:nvPr>
        </p:nvSpPr>
        <p:spPr>
          <a:xfrm>
            <a:off x="838200" y="1825625"/>
            <a:ext cx="10515600" cy="4351338"/>
          </a:xfrm>
          <a:prstGeom prst="rect">
            <a:avLst/>
          </a:prstGeom>
          <a:solidFill>
            <a:schemeClr val="accent2">
              <a:lumMod val="60000"/>
              <a:lumOff val="40000"/>
              <a:alpha val="57000"/>
            </a:schemeClr>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0042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accent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3D20-B990-4162-B3CE-F22D3B10338D}"/>
              </a:ext>
            </a:extLst>
          </p:cNvPr>
          <p:cNvSpPr>
            <a:spLocks noGrp="1"/>
          </p:cNvSpPr>
          <p:nvPr>
            <p:ph type="ctrTitle"/>
          </p:nvPr>
        </p:nvSpPr>
        <p:spPr/>
        <p:txBody>
          <a:bodyPr/>
          <a:lstStyle/>
          <a:p>
            <a:r>
              <a:rPr lang="en-US" dirty="0"/>
              <a:t>Preparing to Teach Acts 4-5</a:t>
            </a:r>
          </a:p>
        </p:txBody>
      </p:sp>
      <p:sp>
        <p:nvSpPr>
          <p:cNvPr id="3" name="Subtitle 2">
            <a:extLst>
              <a:ext uri="{FF2B5EF4-FFF2-40B4-BE49-F238E27FC236}">
                <a16:creationId xmlns:a16="http://schemas.microsoft.com/office/drawing/2014/main" id="{A67B9F42-6EEF-433D-B2F5-E5AA8F423D3E}"/>
              </a:ext>
            </a:extLst>
          </p:cNvPr>
          <p:cNvSpPr>
            <a:spLocks noGrp="1"/>
          </p:cNvSpPr>
          <p:nvPr>
            <p:ph type="subTitle" idx="1"/>
          </p:nvPr>
        </p:nvSpPr>
        <p:spPr/>
        <p:txBody>
          <a:bodyPr/>
          <a:lstStyle/>
          <a:p>
            <a:r>
              <a:rPr lang="en-US" dirty="0"/>
              <a:t>Grace Chinese Christian Church</a:t>
            </a:r>
            <a:br>
              <a:rPr lang="en-US" dirty="0"/>
            </a:br>
            <a:r>
              <a:rPr lang="en-US" dirty="0"/>
              <a:t>Workshop for 11/1/2023</a:t>
            </a:r>
          </a:p>
        </p:txBody>
      </p:sp>
    </p:spTree>
    <p:extLst>
      <p:ext uri="{BB962C8B-B14F-4D97-AF65-F5344CB8AC3E}">
        <p14:creationId xmlns:p14="http://schemas.microsoft.com/office/powerpoint/2010/main" val="578408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in armor&#10;&#10;Description automatically generated">
            <a:extLst>
              <a:ext uri="{FF2B5EF4-FFF2-40B4-BE49-F238E27FC236}">
                <a16:creationId xmlns:a16="http://schemas.microsoft.com/office/drawing/2014/main" id="{B3E0D3A4-3457-029B-0C15-E08FEC93A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37" y="235426"/>
            <a:ext cx="5944954" cy="6160904"/>
          </a:xfrm>
          <a:prstGeom prst="rect">
            <a:avLst/>
          </a:prstGeom>
        </p:spPr>
      </p:pic>
      <p:sp>
        <p:nvSpPr>
          <p:cNvPr id="7" name="TextBox 6">
            <a:extLst>
              <a:ext uri="{FF2B5EF4-FFF2-40B4-BE49-F238E27FC236}">
                <a16:creationId xmlns:a16="http://schemas.microsoft.com/office/drawing/2014/main" id="{D32C5A88-3786-1E26-D0F2-5498B0F773AA}"/>
              </a:ext>
            </a:extLst>
          </p:cNvPr>
          <p:cNvSpPr txBox="1"/>
          <p:nvPr/>
        </p:nvSpPr>
        <p:spPr>
          <a:xfrm>
            <a:off x="5935744" y="235426"/>
            <a:ext cx="6149419" cy="2677656"/>
          </a:xfrm>
          <a:prstGeom prst="rect">
            <a:avLst/>
          </a:prstGeom>
          <a:solidFill>
            <a:schemeClr val="accent2">
              <a:lumMod val="75000"/>
            </a:schemeClr>
          </a:solidFill>
        </p:spPr>
        <p:txBody>
          <a:bodyPr wrap="square" rtlCol="0">
            <a:spAutoFit/>
          </a:bodyPr>
          <a:lstStyle/>
          <a:p>
            <a: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5) So, it happened the next day that the</a:t>
            </a:r>
            <a:b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rulers, elders, and scribes were gathered </a:t>
            </a:r>
            <a:b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together in Jerusalem, 6) with Annas, </a:t>
            </a:r>
            <a:b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high priest, Caiaphas, John, </a:t>
            </a:r>
            <a:b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Alexander and those who were of the </a:t>
            </a:r>
            <a:b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high priestly family. 7) So, they stood</a:t>
            </a:r>
            <a:b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them in the middle and asked, “By means of </a:t>
            </a:r>
            <a:endParaRPr lang="en-US" sz="2400" b="1" i="1" dirty="0">
              <a:solidFill>
                <a:schemeClr val="bg1"/>
              </a:solidFill>
            </a:endParaRPr>
          </a:p>
        </p:txBody>
      </p:sp>
      <p:sp>
        <p:nvSpPr>
          <p:cNvPr id="8" name="TextBox 7">
            <a:extLst>
              <a:ext uri="{FF2B5EF4-FFF2-40B4-BE49-F238E27FC236}">
                <a16:creationId xmlns:a16="http://schemas.microsoft.com/office/drawing/2014/main" id="{5802FB06-0AB7-1D4C-E2C4-FFFEF1863C1C}"/>
              </a:ext>
            </a:extLst>
          </p:cNvPr>
          <p:cNvSpPr txBox="1"/>
          <p:nvPr/>
        </p:nvSpPr>
        <p:spPr>
          <a:xfrm>
            <a:off x="4138368" y="2913082"/>
            <a:ext cx="7946795" cy="3785652"/>
          </a:xfrm>
          <a:prstGeom prst="rect">
            <a:avLst/>
          </a:prstGeom>
          <a:solidFill>
            <a:schemeClr val="accent2">
              <a:lumMod val="75000"/>
            </a:schemeClr>
          </a:solidFill>
        </p:spPr>
        <p:txBody>
          <a:bodyPr wrap="square" rtlCol="0">
            <a:spAutoFit/>
          </a:bodyPr>
          <a:lstStyle/>
          <a:p>
            <a: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what power or authority [lit. by means of what name] have </a:t>
            </a:r>
            <a:b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YOU accomplished this [thing]?” 8) Then, Peter filled to the </a:t>
            </a:r>
            <a:b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brim with the Holy Spirit said to them, “Rulers of the people </a:t>
            </a:r>
            <a:b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and elders, 9) if you are examining this wonder concerning a </a:t>
            </a:r>
            <a:b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good deed for an infirm man by means of which he was </a:t>
            </a:r>
            <a:b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made whole [“saved”], 10) know all of you, even all the people of Israel that by means of the name of Jesus Christ </a:t>
            </a:r>
            <a:b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of Nazareth, the One whom you crucified, the One God </a:t>
            </a:r>
            <a:b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raised from dead, by means of Him this one stands before </a:t>
            </a:r>
            <a:b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n-US" sz="2400" b="1" i="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you well and strong, … </a:t>
            </a:r>
            <a:r>
              <a:rPr lang="en-US" sz="24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[PJT]</a:t>
            </a:r>
            <a:endParaRPr lang="en-US" sz="2400" dirty="0"/>
          </a:p>
        </p:txBody>
      </p:sp>
    </p:spTree>
    <p:extLst>
      <p:ext uri="{BB962C8B-B14F-4D97-AF65-F5344CB8AC3E}">
        <p14:creationId xmlns:p14="http://schemas.microsoft.com/office/powerpoint/2010/main" val="3120211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A44E7-78CC-DC46-41F6-57436EF1F11C}"/>
              </a:ext>
            </a:extLst>
          </p:cNvPr>
          <p:cNvSpPr>
            <a:spLocks noGrp="1"/>
          </p:cNvSpPr>
          <p:nvPr>
            <p:ph type="title"/>
          </p:nvPr>
        </p:nvSpPr>
        <p:spPr>
          <a:xfrm>
            <a:off x="669301" y="365125"/>
            <a:ext cx="10916239" cy="1325563"/>
          </a:xfrm>
        </p:spPr>
        <p:txBody>
          <a:bodyPr/>
          <a:lstStyle/>
          <a:p>
            <a:pPr algn="ctr"/>
            <a:r>
              <a:rPr lang="en-US" dirty="0"/>
              <a:t>Chronology of High Priests Per Flavius Josephus</a:t>
            </a:r>
          </a:p>
        </p:txBody>
      </p:sp>
      <p:graphicFrame>
        <p:nvGraphicFramePr>
          <p:cNvPr id="7" name="Content Placeholder 6">
            <a:extLst>
              <a:ext uri="{FF2B5EF4-FFF2-40B4-BE49-F238E27FC236}">
                <a16:creationId xmlns:a16="http://schemas.microsoft.com/office/drawing/2014/main" id="{216E11B5-B049-6624-CE95-5F4AAA5C4895}"/>
              </a:ext>
            </a:extLst>
          </p:cNvPr>
          <p:cNvGraphicFramePr>
            <a:graphicFrameLocks noGrp="1"/>
          </p:cNvGraphicFramePr>
          <p:nvPr>
            <p:ph idx="1"/>
            <p:extLst>
              <p:ext uri="{D42A27DB-BD31-4B8C-83A1-F6EECF244321}">
                <p14:modId xmlns:p14="http://schemas.microsoft.com/office/powerpoint/2010/main" val="1611605645"/>
              </p:ext>
            </p:extLst>
          </p:nvPr>
        </p:nvGraphicFramePr>
        <p:xfrm>
          <a:off x="669302" y="1825625"/>
          <a:ext cx="10916239" cy="3489960"/>
        </p:xfrm>
        <a:graphic>
          <a:graphicData uri="http://schemas.openxmlformats.org/drawingml/2006/table">
            <a:tbl>
              <a:tblPr firstRow="1" bandRow="1">
                <a:tableStyleId>{5C22544A-7EE6-4342-B048-85BDC9FD1C3A}</a:tableStyleId>
              </a:tblPr>
              <a:tblGrid>
                <a:gridCol w="685833">
                  <a:extLst>
                    <a:ext uri="{9D8B030D-6E8A-4147-A177-3AD203B41FA5}">
                      <a16:colId xmlns:a16="http://schemas.microsoft.com/office/drawing/2014/main" val="2813719076"/>
                    </a:ext>
                  </a:extLst>
                </a:gridCol>
                <a:gridCol w="3434872">
                  <a:extLst>
                    <a:ext uri="{9D8B030D-6E8A-4147-A177-3AD203B41FA5}">
                      <a16:colId xmlns:a16="http://schemas.microsoft.com/office/drawing/2014/main" val="4158011623"/>
                    </a:ext>
                  </a:extLst>
                </a:gridCol>
                <a:gridCol w="1614683">
                  <a:extLst>
                    <a:ext uri="{9D8B030D-6E8A-4147-A177-3AD203B41FA5}">
                      <a16:colId xmlns:a16="http://schemas.microsoft.com/office/drawing/2014/main" val="3235220703"/>
                    </a:ext>
                  </a:extLst>
                </a:gridCol>
                <a:gridCol w="2456276">
                  <a:extLst>
                    <a:ext uri="{9D8B030D-6E8A-4147-A177-3AD203B41FA5}">
                      <a16:colId xmlns:a16="http://schemas.microsoft.com/office/drawing/2014/main" val="4280127053"/>
                    </a:ext>
                  </a:extLst>
                </a:gridCol>
                <a:gridCol w="2724575">
                  <a:extLst>
                    <a:ext uri="{9D8B030D-6E8A-4147-A177-3AD203B41FA5}">
                      <a16:colId xmlns:a16="http://schemas.microsoft.com/office/drawing/2014/main" val="407502271"/>
                    </a:ext>
                  </a:extLst>
                </a:gridCol>
              </a:tblGrid>
              <a:tr h="370840">
                <a:tc>
                  <a:txBody>
                    <a:bodyPr/>
                    <a:lstStyle/>
                    <a:p>
                      <a:pPr algn="ctr" fontAlgn="ctr"/>
                      <a:r>
                        <a:rPr lang="en-US" sz="2800" b="1" i="0" u="none" strike="noStrike" dirty="0">
                          <a:solidFill>
                            <a:schemeClr val="bg1"/>
                          </a:solidFill>
                          <a:effectLst/>
                          <a:latin typeface="Calibri" panose="020F0502020204030204" pitchFamily="34" charset="0"/>
                        </a:rPr>
                        <a:t>Year</a:t>
                      </a:r>
                    </a:p>
                  </a:txBody>
                  <a:tcPr marL="9525" marR="9525" marT="9525" marB="0" anchor="ctr"/>
                </a:tc>
                <a:tc>
                  <a:txBody>
                    <a:bodyPr/>
                    <a:lstStyle/>
                    <a:p>
                      <a:pPr algn="ctr" fontAlgn="ctr"/>
                      <a:r>
                        <a:rPr lang="en-US" sz="2800" b="1" i="0" u="none" strike="noStrike" dirty="0">
                          <a:solidFill>
                            <a:schemeClr val="bg1"/>
                          </a:solidFill>
                          <a:effectLst/>
                          <a:latin typeface="Calibri" panose="020F0502020204030204" pitchFamily="34" charset="0"/>
                        </a:rPr>
                        <a:t>High Priests</a:t>
                      </a:r>
                    </a:p>
                  </a:txBody>
                  <a:tcPr marL="9525" marR="9525" marT="9525" marB="0" anchor="ctr"/>
                </a:tc>
                <a:tc>
                  <a:txBody>
                    <a:bodyPr/>
                    <a:lstStyle/>
                    <a:p>
                      <a:pPr algn="ctr" fontAlgn="ctr"/>
                      <a:r>
                        <a:rPr lang="en-US" sz="2800" b="1" i="0" u="none" strike="noStrike" dirty="0">
                          <a:solidFill>
                            <a:schemeClr val="bg1"/>
                          </a:solidFill>
                          <a:effectLst/>
                          <a:latin typeface="Calibri" panose="020F0502020204030204" pitchFamily="34" charset="0"/>
                        </a:rPr>
                        <a:t>Emperors</a:t>
                      </a:r>
                    </a:p>
                  </a:txBody>
                  <a:tcPr marL="9525" marR="9525" marT="9525" marB="0" anchor="ctr"/>
                </a:tc>
                <a:tc>
                  <a:txBody>
                    <a:bodyPr/>
                    <a:lstStyle/>
                    <a:p>
                      <a:pPr algn="ctr" fontAlgn="ctr"/>
                      <a:r>
                        <a:rPr lang="en-US" sz="2800" b="1" i="0" u="none" strike="noStrike" dirty="0">
                          <a:solidFill>
                            <a:schemeClr val="bg1"/>
                          </a:solidFill>
                          <a:effectLst/>
                          <a:latin typeface="Calibri" panose="020F0502020204030204" pitchFamily="34" charset="0"/>
                        </a:rPr>
                        <a:t>Governors</a:t>
                      </a:r>
                    </a:p>
                  </a:txBody>
                  <a:tcPr marL="9525" marR="9525" marT="9525" marB="0" anchor="ctr"/>
                </a:tc>
                <a:tc>
                  <a:txBody>
                    <a:bodyPr/>
                    <a:lstStyle/>
                    <a:p>
                      <a:pPr algn="ctr" fontAlgn="ctr"/>
                      <a:r>
                        <a:rPr lang="en-US" sz="2800" b="1" i="0" u="none" strike="noStrike" dirty="0">
                          <a:solidFill>
                            <a:schemeClr val="bg1"/>
                          </a:solidFill>
                          <a:effectLst/>
                          <a:latin typeface="Calibri" panose="020F0502020204030204" pitchFamily="34" charset="0"/>
                        </a:rPr>
                        <a:t>Key Relationship?</a:t>
                      </a:r>
                    </a:p>
                  </a:txBody>
                  <a:tcPr marL="9525" marR="9525" marT="9525" marB="0" anchor="ctr"/>
                </a:tc>
                <a:extLst>
                  <a:ext uri="{0D108BD9-81ED-4DB2-BD59-A6C34878D82A}">
                    <a16:rowId xmlns:a16="http://schemas.microsoft.com/office/drawing/2014/main" val="1719992564"/>
                  </a:ext>
                </a:extLst>
              </a:tr>
              <a:tr h="370840">
                <a:tc>
                  <a:txBody>
                    <a:bodyPr/>
                    <a:lstStyle/>
                    <a:p>
                      <a:pPr algn="ctr" fontAlgn="ctr"/>
                      <a:r>
                        <a:rPr lang="en-US" sz="2800" b="1"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ctr"/>
                      <a:r>
                        <a:rPr lang="en-US" sz="2800" b="1" i="0" u="none" strike="noStrike">
                          <a:solidFill>
                            <a:srgbClr val="000000"/>
                          </a:solidFill>
                          <a:effectLst/>
                          <a:latin typeface="Calibri" panose="020F0502020204030204" pitchFamily="34" charset="0"/>
                        </a:rPr>
                        <a:t>Annas (Ananias)</a:t>
                      </a:r>
                    </a:p>
                  </a:txBody>
                  <a:tcPr marL="9525" marR="9525" marT="9525" marB="0" anchor="ctr"/>
                </a:tc>
                <a:tc>
                  <a:txBody>
                    <a:bodyPr/>
                    <a:lstStyle/>
                    <a:p>
                      <a:pPr algn="ctr" fontAlgn="ctr"/>
                      <a:r>
                        <a:rPr lang="en-US" sz="2800" b="1" i="0" u="none" strike="noStrike">
                          <a:solidFill>
                            <a:srgbClr val="000000"/>
                          </a:solidFill>
                          <a:effectLst/>
                          <a:latin typeface="Calibri" panose="020F0502020204030204" pitchFamily="34" charset="0"/>
                        </a:rPr>
                        <a:t>Tiberias</a:t>
                      </a:r>
                    </a:p>
                  </a:txBody>
                  <a:tcPr marL="9525" marR="9525" marT="9525" marB="0" anchor="ctr"/>
                </a:tc>
                <a:tc>
                  <a:txBody>
                    <a:bodyPr/>
                    <a:lstStyle/>
                    <a:p>
                      <a:pPr algn="ctr" fontAlgn="ctr"/>
                      <a:r>
                        <a:rPr lang="en-US" sz="2800" b="1" i="0" u="none" strike="noStrike">
                          <a:solidFill>
                            <a:srgbClr val="000000"/>
                          </a:solidFill>
                          <a:effectLst/>
                          <a:latin typeface="Calibri" panose="020F0502020204030204" pitchFamily="34" charset="0"/>
                        </a:rPr>
                        <a:t>Quirinius</a:t>
                      </a:r>
                    </a:p>
                  </a:txBody>
                  <a:tcPr marL="9525" marR="9525" marT="9525" marB="0" anchor="ctr"/>
                </a:tc>
                <a:tc>
                  <a:txBody>
                    <a:bodyPr/>
                    <a:lstStyle/>
                    <a:p>
                      <a:pPr algn="l" fontAlgn="ctr"/>
                      <a:r>
                        <a:rPr lang="en-US" sz="2800" b="1"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420984038"/>
                  </a:ext>
                </a:extLst>
              </a:tr>
              <a:tr h="370840">
                <a:tc>
                  <a:txBody>
                    <a:bodyPr/>
                    <a:lstStyle/>
                    <a:p>
                      <a:pPr algn="ctr" fontAlgn="ctr"/>
                      <a:r>
                        <a:rPr lang="en-US" sz="2800" b="1"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ctr"/>
                      <a:r>
                        <a:rPr lang="en-US" sz="2800" b="1" i="0" u="none" strike="noStrike">
                          <a:solidFill>
                            <a:srgbClr val="000000"/>
                          </a:solidFill>
                          <a:effectLst/>
                          <a:latin typeface="Calibri" panose="020F0502020204030204" pitchFamily="34" charset="0"/>
                        </a:rPr>
                        <a:t>Ismael</a:t>
                      </a:r>
                    </a:p>
                  </a:txBody>
                  <a:tcPr marL="9525" marR="9525" marT="9525" marB="0" anchor="ctr"/>
                </a:tc>
                <a:tc>
                  <a:txBody>
                    <a:bodyPr/>
                    <a:lstStyle/>
                    <a:p>
                      <a:pPr algn="ctr" fontAlgn="ctr"/>
                      <a:endParaRPr lang="en-US" sz="2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800" b="1" i="0" u="none" strike="noStrike">
                          <a:solidFill>
                            <a:srgbClr val="000000"/>
                          </a:solidFill>
                          <a:effectLst/>
                          <a:latin typeface="Calibri" panose="020F0502020204030204" pitchFamily="34" charset="0"/>
                        </a:rPr>
                        <a:t>Valorius Gratus</a:t>
                      </a:r>
                    </a:p>
                  </a:txBody>
                  <a:tcPr marL="9525" marR="9525" marT="9525" marB="0" anchor="ctr"/>
                </a:tc>
                <a:tc>
                  <a:txBody>
                    <a:bodyPr/>
                    <a:lstStyle/>
                    <a:p>
                      <a:pPr algn="l" fontAlgn="ctr"/>
                      <a:r>
                        <a:rPr lang="en-US" sz="2800" b="1"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2285390473"/>
                  </a:ext>
                </a:extLst>
              </a:tr>
              <a:tr h="370840">
                <a:tc>
                  <a:txBody>
                    <a:bodyPr/>
                    <a:lstStyle/>
                    <a:p>
                      <a:pPr algn="ctr" fontAlgn="ctr"/>
                      <a:r>
                        <a:rPr lang="en-US" sz="2800" b="1"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ctr"/>
                      <a:r>
                        <a:rPr lang="en-US" sz="2800" b="1" i="0" u="none" strike="noStrike">
                          <a:solidFill>
                            <a:srgbClr val="000000"/>
                          </a:solidFill>
                          <a:effectLst/>
                          <a:latin typeface="Calibri" panose="020F0502020204030204" pitchFamily="34" charset="0"/>
                        </a:rPr>
                        <a:t>Eleazar</a:t>
                      </a:r>
                    </a:p>
                  </a:txBody>
                  <a:tcPr marL="9525" marR="9525" marT="9525" marB="0" anchor="ctr"/>
                </a:tc>
                <a:tc>
                  <a:txBody>
                    <a:bodyPr/>
                    <a:lstStyle/>
                    <a:p>
                      <a:pPr algn="ctr" fontAlgn="ctr"/>
                      <a:endParaRPr lang="en-US" sz="2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28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2800" b="1" i="0" u="none" strike="noStrike">
                          <a:solidFill>
                            <a:srgbClr val="000000"/>
                          </a:solidFill>
                          <a:effectLst/>
                          <a:latin typeface="Calibri" panose="020F0502020204030204" pitchFamily="34" charset="0"/>
                        </a:rPr>
                        <a:t>son of Annas</a:t>
                      </a:r>
                    </a:p>
                  </a:txBody>
                  <a:tcPr marL="9525" marR="9525" marT="9525" marB="0" anchor="ctr"/>
                </a:tc>
                <a:extLst>
                  <a:ext uri="{0D108BD9-81ED-4DB2-BD59-A6C34878D82A}">
                    <a16:rowId xmlns:a16="http://schemas.microsoft.com/office/drawing/2014/main" val="480572672"/>
                  </a:ext>
                </a:extLst>
              </a:tr>
              <a:tr h="370840">
                <a:tc>
                  <a:txBody>
                    <a:bodyPr/>
                    <a:lstStyle/>
                    <a:p>
                      <a:pPr algn="ctr" fontAlgn="ctr"/>
                      <a:r>
                        <a:rPr lang="en-US" sz="2800" b="1"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ctr"/>
                      <a:r>
                        <a:rPr lang="en-US" sz="2800" b="1" i="0" u="none" strike="noStrike">
                          <a:solidFill>
                            <a:srgbClr val="000000"/>
                          </a:solidFill>
                          <a:effectLst/>
                          <a:latin typeface="Calibri" panose="020F0502020204030204" pitchFamily="34" charset="0"/>
                        </a:rPr>
                        <a:t>Simon</a:t>
                      </a:r>
                    </a:p>
                  </a:txBody>
                  <a:tcPr marL="9525" marR="9525" marT="9525" marB="0" anchor="ctr"/>
                </a:tc>
                <a:tc>
                  <a:txBody>
                    <a:bodyPr/>
                    <a:lstStyle/>
                    <a:p>
                      <a:pPr algn="ctr" fontAlgn="ctr"/>
                      <a:endParaRPr lang="en-US" sz="2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800" b="1" i="0" u="none" strike="noStrike">
                          <a:solidFill>
                            <a:srgbClr val="000000"/>
                          </a:solidFill>
                          <a:effectLst/>
                          <a:latin typeface="Calibri" panose="020F0502020204030204" pitchFamily="34" charset="0"/>
                        </a:rPr>
                        <a:t> </a:t>
                      </a:r>
                    </a:p>
                  </a:txBody>
                  <a:tcPr marL="9525" marR="9525" marT="9525" marB="0" anchor="ctr"/>
                </a:tc>
                <a:tc>
                  <a:txBody>
                    <a:bodyPr/>
                    <a:lstStyle/>
                    <a:p>
                      <a:pPr algn="l" fontAlgn="ctr"/>
                      <a:r>
                        <a:rPr lang="en-US" sz="2800" b="1" i="0" u="none" strike="noStrike">
                          <a:solidFill>
                            <a:srgbClr val="000000"/>
                          </a:solidFill>
                          <a:effectLst/>
                          <a:latin typeface="Calibri" panose="020F0502020204030204" pitchFamily="34" charset="0"/>
                        </a:rPr>
                        <a:t>son of Annas</a:t>
                      </a:r>
                    </a:p>
                  </a:txBody>
                  <a:tcPr marL="9525" marR="9525" marT="9525" marB="0" anchor="ctr"/>
                </a:tc>
                <a:extLst>
                  <a:ext uri="{0D108BD9-81ED-4DB2-BD59-A6C34878D82A}">
                    <a16:rowId xmlns:a16="http://schemas.microsoft.com/office/drawing/2014/main" val="499462355"/>
                  </a:ext>
                </a:extLst>
              </a:tr>
              <a:tr h="370840">
                <a:tc>
                  <a:txBody>
                    <a:bodyPr/>
                    <a:lstStyle/>
                    <a:p>
                      <a:pPr algn="ctr" fontAlgn="ctr"/>
                      <a:r>
                        <a:rPr lang="en-US" sz="2800" b="1"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ctr"/>
                      <a:r>
                        <a:rPr lang="en-US" sz="2800" b="1" i="0" u="none" strike="noStrike">
                          <a:solidFill>
                            <a:srgbClr val="000000"/>
                          </a:solidFill>
                          <a:effectLst/>
                          <a:latin typeface="Calibri" panose="020F0502020204030204" pitchFamily="34" charset="0"/>
                        </a:rPr>
                        <a:t>Joseph (Caiaphas)</a:t>
                      </a:r>
                    </a:p>
                  </a:txBody>
                  <a:tcPr marL="9525" marR="9525" marT="9525" marB="0" anchor="ctr"/>
                </a:tc>
                <a:tc>
                  <a:txBody>
                    <a:bodyPr/>
                    <a:lstStyle/>
                    <a:p>
                      <a:pPr algn="ctr" fontAlgn="ctr"/>
                      <a:endParaRPr lang="en-US" sz="2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800" b="1" i="0" u="none" strike="noStrike">
                          <a:solidFill>
                            <a:srgbClr val="000000"/>
                          </a:solidFill>
                          <a:effectLst/>
                          <a:latin typeface="Calibri" panose="020F0502020204030204" pitchFamily="34" charset="0"/>
                        </a:rPr>
                        <a:t>Pontius Pilate</a:t>
                      </a:r>
                    </a:p>
                  </a:txBody>
                  <a:tcPr marL="9525" marR="9525" marT="9525" marB="0" anchor="ctr"/>
                </a:tc>
                <a:tc>
                  <a:txBody>
                    <a:bodyPr/>
                    <a:lstStyle/>
                    <a:p>
                      <a:pPr algn="l" fontAlgn="ctr"/>
                      <a:r>
                        <a:rPr lang="en-US" sz="2800" b="1" i="0" u="none" strike="noStrike" dirty="0">
                          <a:solidFill>
                            <a:srgbClr val="000000"/>
                          </a:solidFill>
                          <a:effectLst/>
                          <a:latin typeface="Calibri" panose="020F0502020204030204" pitchFamily="34" charset="0"/>
                        </a:rPr>
                        <a:t>Annas’ son-in-law</a:t>
                      </a:r>
                    </a:p>
                  </a:txBody>
                  <a:tcPr marL="9525" marR="9525" marT="9525" marB="0" anchor="ctr"/>
                </a:tc>
                <a:extLst>
                  <a:ext uri="{0D108BD9-81ED-4DB2-BD59-A6C34878D82A}">
                    <a16:rowId xmlns:a16="http://schemas.microsoft.com/office/drawing/2014/main" val="4072051821"/>
                  </a:ext>
                </a:extLst>
              </a:tr>
              <a:tr h="370840">
                <a:tc>
                  <a:txBody>
                    <a:bodyPr/>
                    <a:lstStyle/>
                    <a:p>
                      <a:pPr algn="ctr" fontAlgn="ctr"/>
                      <a:r>
                        <a:rPr lang="en-US" sz="2800" b="1"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ctr"/>
                      <a:r>
                        <a:rPr lang="en-US" sz="2800" b="1" i="0" u="none" strike="noStrike">
                          <a:solidFill>
                            <a:srgbClr val="000000"/>
                          </a:solidFill>
                          <a:effectLst/>
                          <a:latin typeface="Calibri" panose="020F0502020204030204" pitchFamily="34" charset="0"/>
                        </a:rPr>
                        <a:t>Jonathan</a:t>
                      </a:r>
                    </a:p>
                  </a:txBody>
                  <a:tcPr marL="9525" marR="9525" marT="9525" marB="0" anchor="ctr"/>
                </a:tc>
                <a:tc>
                  <a:txBody>
                    <a:bodyPr/>
                    <a:lstStyle/>
                    <a:p>
                      <a:pPr algn="ctr" fontAlgn="ctr"/>
                      <a:endParaRPr lang="en-US" sz="2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800" b="1" i="0" u="none" strike="noStrike">
                          <a:solidFill>
                            <a:srgbClr val="000000"/>
                          </a:solidFill>
                          <a:effectLst/>
                          <a:latin typeface="Calibri" panose="020F0502020204030204" pitchFamily="34" charset="0"/>
                        </a:rPr>
                        <a:t>Vitellius</a:t>
                      </a:r>
                    </a:p>
                  </a:txBody>
                  <a:tcPr marL="9525" marR="9525" marT="9525" marB="0" anchor="ctr"/>
                </a:tc>
                <a:tc>
                  <a:txBody>
                    <a:bodyPr/>
                    <a:lstStyle/>
                    <a:p>
                      <a:pPr algn="l" fontAlgn="ctr"/>
                      <a:r>
                        <a:rPr lang="en-US" sz="2800" b="1" i="0" u="none" strike="noStrike">
                          <a:solidFill>
                            <a:srgbClr val="000000"/>
                          </a:solidFill>
                          <a:effectLst/>
                          <a:latin typeface="Calibri" panose="020F0502020204030204" pitchFamily="34" charset="0"/>
                        </a:rPr>
                        <a:t>son of Annas</a:t>
                      </a:r>
                    </a:p>
                  </a:txBody>
                  <a:tcPr marL="9525" marR="9525" marT="9525" marB="0" anchor="ctr"/>
                </a:tc>
                <a:extLst>
                  <a:ext uri="{0D108BD9-81ED-4DB2-BD59-A6C34878D82A}">
                    <a16:rowId xmlns:a16="http://schemas.microsoft.com/office/drawing/2014/main" val="1141806598"/>
                  </a:ext>
                </a:extLst>
              </a:tr>
              <a:tr h="370840">
                <a:tc>
                  <a:txBody>
                    <a:bodyPr/>
                    <a:lstStyle/>
                    <a:p>
                      <a:pPr algn="ctr" fontAlgn="ctr"/>
                      <a:r>
                        <a:rPr lang="en-US" sz="2800" b="1"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ctr"/>
                      <a:r>
                        <a:rPr lang="en-US" sz="2800" b="1" i="0" u="none" strike="noStrike" dirty="0">
                          <a:solidFill>
                            <a:srgbClr val="000000"/>
                          </a:solidFill>
                          <a:effectLst/>
                          <a:latin typeface="Calibri" panose="020F0502020204030204" pitchFamily="34" charset="0"/>
                        </a:rPr>
                        <a:t>Theophilus</a:t>
                      </a:r>
                    </a:p>
                  </a:txBody>
                  <a:tcPr marL="9525" marR="9525" marT="9525" marB="0" anchor="ctr"/>
                </a:tc>
                <a:tc>
                  <a:txBody>
                    <a:bodyPr/>
                    <a:lstStyle/>
                    <a:p>
                      <a:pPr algn="ctr" fontAlgn="ctr"/>
                      <a:r>
                        <a:rPr lang="en-US" sz="2800" b="1" i="0" u="none" strike="noStrike">
                          <a:solidFill>
                            <a:srgbClr val="000000"/>
                          </a:solidFill>
                          <a:effectLst/>
                          <a:latin typeface="Calibri" panose="020F0502020204030204" pitchFamily="34" charset="0"/>
                        </a:rPr>
                        <a:t>Caligula</a:t>
                      </a:r>
                    </a:p>
                  </a:txBody>
                  <a:tcPr marL="9525" marR="9525" marT="9525" marB="0" anchor="ctr"/>
                </a:tc>
                <a:tc>
                  <a:txBody>
                    <a:bodyPr/>
                    <a:lstStyle/>
                    <a:p>
                      <a:pPr algn="ctr" fontAlgn="ctr"/>
                      <a:r>
                        <a:rPr lang="en-US" sz="2800" b="1" i="0" u="none" strike="noStrike">
                          <a:solidFill>
                            <a:srgbClr val="000000"/>
                          </a:solidFill>
                          <a:effectLst/>
                          <a:latin typeface="Calibri" panose="020F0502020204030204" pitchFamily="34" charset="0"/>
                        </a:rPr>
                        <a:t> </a:t>
                      </a:r>
                    </a:p>
                  </a:txBody>
                  <a:tcPr marL="9525" marR="9525" marT="9525" marB="0" anchor="ctr"/>
                </a:tc>
                <a:tc>
                  <a:txBody>
                    <a:bodyPr/>
                    <a:lstStyle/>
                    <a:p>
                      <a:pPr algn="l" fontAlgn="ctr"/>
                      <a:r>
                        <a:rPr lang="en-US" sz="2800" b="1" i="0" u="none" strike="noStrike" dirty="0">
                          <a:solidFill>
                            <a:srgbClr val="000000"/>
                          </a:solidFill>
                          <a:effectLst/>
                          <a:latin typeface="Calibri" panose="020F0502020204030204" pitchFamily="34" charset="0"/>
                        </a:rPr>
                        <a:t>son of Annas</a:t>
                      </a:r>
                    </a:p>
                  </a:txBody>
                  <a:tcPr marL="9525" marR="9525" marT="9525" marB="0" anchor="ctr"/>
                </a:tc>
                <a:extLst>
                  <a:ext uri="{0D108BD9-81ED-4DB2-BD59-A6C34878D82A}">
                    <a16:rowId xmlns:a16="http://schemas.microsoft.com/office/drawing/2014/main" val="1009057227"/>
                  </a:ext>
                </a:extLst>
              </a:tr>
            </a:tbl>
          </a:graphicData>
        </a:graphic>
      </p:graphicFrame>
    </p:spTree>
    <p:extLst>
      <p:ext uri="{BB962C8B-B14F-4D97-AF65-F5344CB8AC3E}">
        <p14:creationId xmlns:p14="http://schemas.microsoft.com/office/powerpoint/2010/main" val="2136119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A82ED-6932-D2C0-1A83-2B913F3B9D20}"/>
              </a:ext>
            </a:extLst>
          </p:cNvPr>
          <p:cNvSpPr>
            <a:spLocks noGrp="1"/>
          </p:cNvSpPr>
          <p:nvPr>
            <p:ph type="title"/>
          </p:nvPr>
        </p:nvSpPr>
        <p:spPr/>
        <p:txBody>
          <a:bodyPr/>
          <a:lstStyle/>
          <a:p>
            <a:pPr algn="ctr"/>
            <a:r>
              <a:rPr lang="en-US" dirty="0"/>
              <a:t>By Means of the Name of Jesus</a:t>
            </a:r>
          </a:p>
        </p:txBody>
      </p:sp>
      <p:sp>
        <p:nvSpPr>
          <p:cNvPr id="3" name="Content Placeholder 2">
            <a:extLst>
              <a:ext uri="{FF2B5EF4-FFF2-40B4-BE49-F238E27FC236}">
                <a16:creationId xmlns:a16="http://schemas.microsoft.com/office/drawing/2014/main" id="{23029200-E5B1-EBF8-2E43-A622786CF124}"/>
              </a:ext>
            </a:extLst>
          </p:cNvPr>
          <p:cNvSpPr>
            <a:spLocks noGrp="1"/>
          </p:cNvSpPr>
          <p:nvPr>
            <p:ph idx="1"/>
          </p:nvPr>
        </p:nvSpPr>
        <p:spPr/>
        <p:txBody>
          <a:bodyPr>
            <a:normAutofit/>
          </a:bodyPr>
          <a:lstStyle/>
          <a:p>
            <a:pPr marL="514350" indent="-514350">
              <a:buFont typeface="+mj-lt"/>
              <a:buAutoNum type="arabicPeriod"/>
            </a:pPr>
            <a:r>
              <a:rPr lang="en-US" sz="3600" dirty="0">
                <a:latin typeface="Calibri" panose="020F0502020204030204" pitchFamily="34" charset="0"/>
                <a:ea typeface="Calibri" panose="020F0502020204030204" pitchFamily="34" charset="0"/>
                <a:cs typeface="Arial" panose="020B0604020202020204" pitchFamily="34" charset="0"/>
              </a:rPr>
              <a:t>B</a:t>
            </a:r>
            <a:r>
              <a:rPr lang="en-US" sz="3600" dirty="0">
                <a:effectLst/>
                <a:latin typeface="Calibri" panose="020F0502020204030204" pitchFamily="34" charset="0"/>
                <a:ea typeface="Calibri" panose="020F0502020204030204" pitchFamily="34" charset="0"/>
                <a:cs typeface="Arial" panose="020B0604020202020204" pitchFamily="34" charset="0"/>
              </a:rPr>
              <a:t>aptized in the name of Jesus (Acts 2:38)</a:t>
            </a:r>
            <a:br>
              <a:rPr lang="en-US" sz="3600" dirty="0">
                <a:effectLst/>
                <a:latin typeface="Calibri" panose="020F0502020204030204" pitchFamily="34" charset="0"/>
                <a:ea typeface="Calibri" panose="020F0502020204030204" pitchFamily="34" charset="0"/>
                <a:cs typeface="Arial" panose="020B0604020202020204" pitchFamily="34" charset="0"/>
              </a:rPr>
            </a:b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514350" indent="-514350">
              <a:buFont typeface="+mj-lt"/>
              <a:buAutoNum type="arabicPeriod"/>
            </a:pPr>
            <a:r>
              <a:rPr lang="en-US" sz="3600" dirty="0">
                <a:latin typeface="Calibri" panose="020F0502020204030204" pitchFamily="34" charset="0"/>
                <a:ea typeface="Calibri" panose="020F0502020204030204" pitchFamily="34" charset="0"/>
                <a:cs typeface="Arial" panose="020B0604020202020204" pitchFamily="34" charset="0"/>
              </a:rPr>
              <a:t>H</a:t>
            </a:r>
            <a:r>
              <a:rPr lang="en-US" sz="3600" dirty="0">
                <a:effectLst/>
                <a:latin typeface="Calibri" panose="020F0502020204030204" pitchFamily="34" charset="0"/>
                <a:ea typeface="Calibri" panose="020F0502020204030204" pitchFamily="34" charset="0"/>
                <a:cs typeface="Arial" panose="020B0604020202020204" pitchFamily="34" charset="0"/>
              </a:rPr>
              <a:t>ealed in the name of Jesus (Acts 3:6, 16; 4:10)</a:t>
            </a:r>
            <a:br>
              <a:rPr lang="en-US" sz="3600" dirty="0">
                <a:effectLst/>
                <a:latin typeface="Calibri" panose="020F0502020204030204" pitchFamily="34" charset="0"/>
                <a:ea typeface="Calibri" panose="020F0502020204030204" pitchFamily="34" charset="0"/>
                <a:cs typeface="Arial" panose="020B0604020202020204" pitchFamily="34" charset="0"/>
              </a:rPr>
            </a:b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514350" indent="-514350">
              <a:buFont typeface="+mj-lt"/>
              <a:buAutoNum type="arabicPeriod"/>
            </a:pPr>
            <a:r>
              <a:rPr lang="en-US" sz="3600" dirty="0">
                <a:latin typeface="Calibri" panose="020F0502020204030204" pitchFamily="34" charset="0"/>
                <a:ea typeface="Calibri" panose="020F0502020204030204" pitchFamily="34" charset="0"/>
                <a:cs typeface="Arial" panose="020B0604020202020204" pitchFamily="34" charset="0"/>
              </a:rPr>
              <a:t>S</a:t>
            </a:r>
            <a:r>
              <a:rPr lang="en-US" sz="3600" dirty="0">
                <a:effectLst/>
                <a:latin typeface="Calibri" panose="020F0502020204030204" pitchFamily="34" charset="0"/>
                <a:ea typeface="Calibri" panose="020F0502020204030204" pitchFamily="34" charset="0"/>
                <a:cs typeface="Arial" panose="020B0604020202020204" pitchFamily="34" charset="0"/>
              </a:rPr>
              <a:t>poke in the name of Jesus (Acts 4:17-18)</a:t>
            </a:r>
            <a:br>
              <a:rPr lang="en-US" sz="3600" dirty="0">
                <a:effectLst/>
                <a:latin typeface="Calibri" panose="020F0502020204030204" pitchFamily="34" charset="0"/>
                <a:ea typeface="Calibri" panose="020F0502020204030204" pitchFamily="34" charset="0"/>
                <a:cs typeface="Arial" panose="020B0604020202020204" pitchFamily="34" charset="0"/>
              </a:rPr>
            </a:b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514350" indent="-514350">
              <a:buFont typeface="+mj-lt"/>
              <a:buAutoNum type="arabicPeriod"/>
            </a:pPr>
            <a:r>
              <a:rPr lang="en-US" sz="3600" dirty="0">
                <a:latin typeface="Calibri" panose="020F0502020204030204" pitchFamily="34" charset="0"/>
                <a:ea typeface="Calibri" panose="020F0502020204030204" pitchFamily="34" charset="0"/>
                <a:cs typeface="Arial" panose="020B0604020202020204" pitchFamily="34" charset="0"/>
              </a:rPr>
              <a:t>T</a:t>
            </a:r>
            <a:r>
              <a:rPr lang="en-US" sz="3600" dirty="0">
                <a:effectLst/>
                <a:latin typeface="Calibri" panose="020F0502020204030204" pitchFamily="34" charset="0"/>
                <a:ea typeface="Calibri" panose="020F0502020204030204" pitchFamily="34" charset="0"/>
                <a:cs typeface="Arial" panose="020B0604020202020204" pitchFamily="34" charset="0"/>
              </a:rPr>
              <a:t>aught in the name of Jesus (Acts 4:30)</a:t>
            </a:r>
            <a:endParaRPr lang="en-US" sz="3600" dirty="0"/>
          </a:p>
        </p:txBody>
      </p:sp>
    </p:spTree>
    <p:extLst>
      <p:ext uri="{BB962C8B-B14F-4D97-AF65-F5344CB8AC3E}">
        <p14:creationId xmlns:p14="http://schemas.microsoft.com/office/powerpoint/2010/main" val="282772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5F1A8-2CB4-6769-7CDD-CF4D46402D5C}"/>
              </a:ext>
            </a:extLst>
          </p:cNvPr>
          <p:cNvSpPr>
            <a:spLocks noGrp="1"/>
          </p:cNvSpPr>
          <p:nvPr>
            <p:ph type="title"/>
          </p:nvPr>
        </p:nvSpPr>
        <p:spPr/>
        <p:txBody>
          <a:bodyPr>
            <a:normAutofit/>
          </a:bodyPr>
          <a:lstStyle/>
          <a:p>
            <a:r>
              <a:rPr lang="en-US" sz="2800" b="1" i="1" kern="100" dirty="0">
                <a:effectLst/>
                <a:latin typeface="Calibri" panose="020F0502020204030204" pitchFamily="34" charset="0"/>
                <a:ea typeface="Calibri" panose="020F0502020204030204" pitchFamily="34" charset="0"/>
                <a:cs typeface="Arial" panose="020B0604020202020204" pitchFamily="34" charset="0"/>
              </a:rPr>
              <a:t>11) This One is “the stone of which” YOU “the builders rejected, the One who became the head of the cornerstone.” </a:t>
            </a:r>
            <a:r>
              <a:rPr lang="en-US" sz="2800" b="1" kern="100" dirty="0">
                <a:effectLst/>
                <a:latin typeface="Calibri" panose="020F0502020204030204" pitchFamily="34" charset="0"/>
                <a:ea typeface="Calibri" panose="020F0502020204030204" pitchFamily="34" charset="0"/>
                <a:cs typeface="Arial" panose="020B0604020202020204" pitchFamily="34" charset="0"/>
              </a:rPr>
              <a:t>[PJT]</a:t>
            </a:r>
            <a:r>
              <a:rPr lang="en-US" sz="2800" b="1" i="1" kern="100" dirty="0">
                <a:effectLst/>
                <a:latin typeface="Calibri" panose="020F0502020204030204" pitchFamily="34" charset="0"/>
                <a:ea typeface="Calibri" panose="020F0502020204030204" pitchFamily="34" charset="0"/>
                <a:cs typeface="Arial" panose="020B0604020202020204" pitchFamily="34" charset="0"/>
              </a:rPr>
              <a:t> </a:t>
            </a:r>
            <a:endParaRPr lang="en-US" sz="2800" dirty="0"/>
          </a:p>
        </p:txBody>
      </p:sp>
      <p:pic>
        <p:nvPicPr>
          <p:cNvPr id="8" name="Content Placeholder 7" descr="A grey brick pyramid with black background&#10;&#10;Description automatically generated">
            <a:extLst>
              <a:ext uri="{FF2B5EF4-FFF2-40B4-BE49-F238E27FC236}">
                <a16:creationId xmlns:a16="http://schemas.microsoft.com/office/drawing/2014/main" id="{A3C33731-87B7-0068-A670-1A5A4BB45CF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11245" y="1825625"/>
            <a:ext cx="4835509" cy="4351338"/>
          </a:xfrm>
        </p:spPr>
      </p:pic>
      <p:sp>
        <p:nvSpPr>
          <p:cNvPr id="6" name="Content Placeholder 5">
            <a:extLst>
              <a:ext uri="{FF2B5EF4-FFF2-40B4-BE49-F238E27FC236}">
                <a16:creationId xmlns:a16="http://schemas.microsoft.com/office/drawing/2014/main" id="{8CD4233F-2BC7-F60C-8D20-511F793C503A}"/>
              </a:ext>
            </a:extLst>
          </p:cNvPr>
          <p:cNvSpPr>
            <a:spLocks noGrp="1"/>
          </p:cNvSpPr>
          <p:nvPr>
            <p:ph sz="half" idx="2"/>
          </p:nvPr>
        </p:nvSpPr>
        <p:spPr/>
        <p:txBody>
          <a:bodyPr/>
          <a:lstStyle/>
          <a:p>
            <a:r>
              <a:rPr lang="en-US" dirty="0"/>
              <a:t>There is no </a:t>
            </a:r>
            <a:r>
              <a:rPr lang="en-US" i="1" dirty="0"/>
              <a:t>you</a:t>
            </a:r>
            <a:r>
              <a:rPr lang="en-US" dirty="0"/>
              <a:t> in Psalm 118:22</a:t>
            </a:r>
          </a:p>
          <a:p>
            <a:r>
              <a:rPr lang="en-US" dirty="0"/>
              <a:t>Peter inserts the pronoun for emphasis (accusation)</a:t>
            </a:r>
          </a:p>
          <a:p>
            <a:r>
              <a:rPr lang="en-US" dirty="0"/>
              <a:t>Messianic prophecy</a:t>
            </a:r>
          </a:p>
          <a:p>
            <a:r>
              <a:rPr lang="en-US" dirty="0"/>
              <a:t>Jesus Himself used it to describe the significance of the tenants killing the landlord’s son in Mark 12:10</a:t>
            </a:r>
          </a:p>
        </p:txBody>
      </p:sp>
    </p:spTree>
    <p:extLst>
      <p:ext uri="{BB962C8B-B14F-4D97-AF65-F5344CB8AC3E}">
        <p14:creationId xmlns:p14="http://schemas.microsoft.com/office/powerpoint/2010/main" val="122648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E30344-1111-0BAC-F96E-B3D38CA03B22}"/>
              </a:ext>
            </a:extLst>
          </p:cNvPr>
          <p:cNvSpPr>
            <a:spLocks noGrp="1"/>
          </p:cNvSpPr>
          <p:nvPr>
            <p:ph type="title"/>
          </p:nvPr>
        </p:nvSpPr>
        <p:spPr/>
        <p:txBody>
          <a:bodyPr>
            <a:normAutofit/>
          </a:bodyPr>
          <a:lstStyle/>
          <a:p>
            <a:r>
              <a:rPr lang="en-US" sz="2800" b="1" i="1" dirty="0">
                <a:effectLst/>
                <a:latin typeface="Calibri" panose="020F0502020204030204" pitchFamily="34" charset="0"/>
                <a:ea typeface="Calibri" panose="020F0502020204030204" pitchFamily="34" charset="0"/>
                <a:cs typeface="Arial" panose="020B0604020202020204" pitchFamily="34" charset="0"/>
              </a:rPr>
              <a:t>12) And there is no other salvation because neither is there another name under the heavens given to humankind by means of which one must be saved.” </a:t>
            </a:r>
            <a:r>
              <a:rPr lang="en-US" sz="2800" b="1" dirty="0">
                <a:effectLst/>
                <a:latin typeface="Calibri" panose="020F0502020204030204" pitchFamily="34" charset="0"/>
                <a:ea typeface="Calibri" panose="020F0502020204030204" pitchFamily="34" charset="0"/>
                <a:cs typeface="Arial" panose="020B0604020202020204" pitchFamily="34" charset="0"/>
              </a:rPr>
              <a:t>[PJT]</a:t>
            </a:r>
            <a:endParaRPr lang="en-US" sz="2800" dirty="0"/>
          </a:p>
        </p:txBody>
      </p:sp>
      <p:sp>
        <p:nvSpPr>
          <p:cNvPr id="6" name="Content Placeholder 5">
            <a:extLst>
              <a:ext uri="{FF2B5EF4-FFF2-40B4-BE49-F238E27FC236}">
                <a16:creationId xmlns:a16="http://schemas.microsoft.com/office/drawing/2014/main" id="{4742A215-E02E-FDA2-B7FC-D510FDCA9640}"/>
              </a:ext>
            </a:extLst>
          </p:cNvPr>
          <p:cNvSpPr>
            <a:spLocks noGrp="1"/>
          </p:cNvSpPr>
          <p:nvPr>
            <p:ph idx="1"/>
          </p:nvPr>
        </p:nvSpPr>
        <p:spPr/>
        <p:txBody>
          <a:bodyPr/>
          <a:lstStyle/>
          <a:p>
            <a:pPr marL="514350" indent="-514350">
              <a:buFont typeface="+mj-lt"/>
              <a:buAutoNum type="alphaLcParenR"/>
            </a:pPr>
            <a:r>
              <a:rPr lang="en-US" dirty="0"/>
              <a:t>Note that sincerity is not a good test of truth. People can be sincerely wrong about plenty, even dead wrong (See Pr. 14:12)</a:t>
            </a:r>
          </a:p>
          <a:p>
            <a:pPr marL="514350" indent="-514350">
              <a:buFont typeface="+mj-lt"/>
              <a:buAutoNum type="alphaLcParenR"/>
            </a:pPr>
            <a:r>
              <a:rPr lang="en-US" dirty="0"/>
              <a:t>Truth claims are exclusive. For example, if “All truth is relative,” even that statement is relative. “Every truth claim excludes its opposite. Hence if Jesus is the only way to God, then there are no other ways.” [</a:t>
            </a:r>
            <a:r>
              <a:rPr lang="en-US" dirty="0" err="1"/>
              <a:t>Giesler</a:t>
            </a:r>
            <a:r>
              <a:rPr lang="en-US" dirty="0"/>
              <a:t>, Norman L., </a:t>
            </a:r>
            <a:r>
              <a:rPr lang="en-US" i="1" dirty="0"/>
              <a:t>A Popular Survey of the New Testament</a:t>
            </a:r>
            <a:r>
              <a:rPr lang="en-US" dirty="0"/>
              <a:t> (Grand Rapids, MI: Baker Books, 2007), p. 133.]</a:t>
            </a:r>
          </a:p>
          <a:p>
            <a:pPr marL="514350" indent="-514350">
              <a:buFont typeface="+mj-lt"/>
              <a:buAutoNum type="alphaLcParenR"/>
            </a:pPr>
            <a:r>
              <a:rPr lang="en-US" dirty="0"/>
              <a:t>Jesus and the NT repeatedly state:</a:t>
            </a:r>
            <a:br>
              <a:rPr lang="en-US" dirty="0"/>
            </a:br>
            <a:r>
              <a:rPr lang="en-US" dirty="0"/>
              <a:t>John 14:6; 10:9; 1 Timothy 2:5</a:t>
            </a:r>
          </a:p>
        </p:txBody>
      </p:sp>
    </p:spTree>
    <p:extLst>
      <p:ext uri="{BB962C8B-B14F-4D97-AF65-F5344CB8AC3E}">
        <p14:creationId xmlns:p14="http://schemas.microsoft.com/office/powerpoint/2010/main" val="57018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CC83-2EB6-E376-09AC-390E30A2268D}"/>
              </a:ext>
            </a:extLst>
          </p:cNvPr>
          <p:cNvSpPr>
            <a:spLocks noGrp="1"/>
          </p:cNvSpPr>
          <p:nvPr>
            <p:ph type="title"/>
          </p:nvPr>
        </p:nvSpPr>
        <p:spPr>
          <a:xfrm>
            <a:off x="838200" y="365125"/>
            <a:ext cx="10515600" cy="1563263"/>
          </a:xfrm>
        </p:spPr>
        <p:txBody>
          <a:bodyPr>
            <a:noAutofit/>
          </a:bodyPr>
          <a:lstStyle/>
          <a:p>
            <a:r>
              <a:rPr lang="en-US" sz="2800" b="1" i="1" dirty="0">
                <a:effectLst/>
                <a:latin typeface="Calibri" panose="020F0502020204030204" pitchFamily="34" charset="0"/>
                <a:ea typeface="Calibri" panose="020F0502020204030204" pitchFamily="34" charset="0"/>
                <a:cs typeface="Arial" panose="020B0604020202020204" pitchFamily="34" charset="0"/>
              </a:rPr>
              <a:t>13) Then, seeing the boldness of Peter and John, along with perceiving that they were illiterate and untrained [the Greek sounds like “idiotic”], they were amazed and they recognized that they had been with Jesus. </a:t>
            </a:r>
            <a:r>
              <a:rPr lang="en-US" sz="2800" b="1" dirty="0">
                <a:effectLst/>
                <a:latin typeface="Calibri" panose="020F0502020204030204" pitchFamily="34" charset="0"/>
                <a:ea typeface="Calibri" panose="020F0502020204030204" pitchFamily="34" charset="0"/>
                <a:cs typeface="Arial" panose="020B0604020202020204" pitchFamily="34" charset="0"/>
              </a:rPr>
              <a:t>[PJT]</a:t>
            </a:r>
            <a:endParaRPr lang="en-US" sz="2800" dirty="0"/>
          </a:p>
        </p:txBody>
      </p:sp>
      <p:sp>
        <p:nvSpPr>
          <p:cNvPr id="3" name="Content Placeholder 2">
            <a:extLst>
              <a:ext uri="{FF2B5EF4-FFF2-40B4-BE49-F238E27FC236}">
                <a16:creationId xmlns:a16="http://schemas.microsoft.com/office/drawing/2014/main" id="{854C9155-AB29-8664-BC52-337DF8FE5EEB}"/>
              </a:ext>
            </a:extLst>
          </p:cNvPr>
          <p:cNvSpPr>
            <a:spLocks noGrp="1"/>
          </p:cNvSpPr>
          <p:nvPr>
            <p:ph idx="1"/>
          </p:nvPr>
        </p:nvSpPr>
        <p:spPr>
          <a:xfrm>
            <a:off x="838200" y="2091349"/>
            <a:ext cx="10515600" cy="4085613"/>
          </a:xfrm>
        </p:spPr>
        <p:txBody>
          <a:bodyPr>
            <a:normAutofit fontScale="92500" lnSpcReduction="10000"/>
          </a:bodyPr>
          <a:lstStyle/>
          <a:p>
            <a:r>
              <a:rPr lang="el-GR" sz="2800" b="1" dirty="0"/>
              <a:t>Παρρησ</a:t>
            </a:r>
            <a:r>
              <a:rPr lang="el-GR" sz="2800" b="1" dirty="0">
                <a:ea typeface="Tahoma"/>
                <a:cs typeface="Tahoma"/>
              </a:rPr>
              <a:t>ίας</a:t>
            </a:r>
            <a:r>
              <a:rPr lang="en-US" sz="2800" b="1" dirty="0">
                <a:ea typeface="Tahoma"/>
                <a:cs typeface="Tahoma"/>
              </a:rPr>
              <a:t> = </a:t>
            </a:r>
            <a:r>
              <a:rPr lang="en-US" sz="2800" b="1" dirty="0"/>
              <a:t>“</a:t>
            </a:r>
            <a:r>
              <a:rPr lang="en-US" sz="2800" b="1" dirty="0" err="1"/>
              <a:t>pahr</a:t>
            </a:r>
            <a:r>
              <a:rPr lang="en-US" sz="2800" b="1" dirty="0"/>
              <a:t>-ray-SIH-ahs” / “</a:t>
            </a:r>
            <a:r>
              <a:rPr lang="en-US" sz="2800" b="1" dirty="0" err="1"/>
              <a:t>pah</a:t>
            </a:r>
            <a:r>
              <a:rPr lang="en-US" sz="2800" b="1" dirty="0"/>
              <a:t>-</a:t>
            </a:r>
            <a:r>
              <a:rPr lang="en-US" sz="2800" b="1" dirty="0" err="1"/>
              <a:t>ree</a:t>
            </a:r>
            <a:r>
              <a:rPr lang="en-US" sz="2800" b="1" dirty="0"/>
              <a:t>-SEE-ahs”</a:t>
            </a:r>
          </a:p>
          <a:p>
            <a:r>
              <a:rPr lang="en-US" sz="2800" b="1" dirty="0"/>
              <a:t>To have “standing” in a court of law</a:t>
            </a:r>
          </a:p>
          <a:p>
            <a:r>
              <a:rPr lang="en-US" sz="2800" b="1" dirty="0"/>
              <a:t>Perhaps, to have “standing” in the presence of a potentate</a:t>
            </a:r>
          </a:p>
          <a:p>
            <a:pPr>
              <a:buFont typeface="Wingdings" panose="05000000000000000000" pitchFamily="2" charset="2"/>
              <a:buChar char="Ø"/>
            </a:pPr>
            <a:r>
              <a:rPr lang="en-US" dirty="0"/>
              <a:t>They have been backed into a corner by two uneducated men.</a:t>
            </a:r>
          </a:p>
          <a:p>
            <a:pPr>
              <a:buFont typeface="Wingdings" panose="05000000000000000000" pitchFamily="2" charset="2"/>
              <a:buChar char="Ø"/>
            </a:pPr>
            <a:r>
              <a:rPr lang="en-US" dirty="0"/>
              <a:t>They have incontrovertible physical evidence in the appearance of the lame man now walking (Acts 4:14, 16) in their midst</a:t>
            </a:r>
          </a:p>
          <a:p>
            <a:pPr>
              <a:buFont typeface="Wingdings" panose="05000000000000000000" pitchFamily="2" charset="2"/>
              <a:buChar char="Ø"/>
            </a:pPr>
            <a:r>
              <a:rPr lang="en-US" dirty="0"/>
              <a:t>If they attack Peter and John directly, the crowd may revolt in sympathy with those who just did a good deed</a:t>
            </a:r>
          </a:p>
          <a:p>
            <a:pPr>
              <a:buFont typeface="Wingdings" panose="05000000000000000000" pitchFamily="2" charset="2"/>
              <a:buChar char="Ø"/>
            </a:pPr>
            <a:r>
              <a:rPr lang="en-US" dirty="0"/>
              <a:t>“So, the authorities take what is always the first step by authoritarian leadership, they suppress information</a:t>
            </a:r>
          </a:p>
        </p:txBody>
      </p:sp>
    </p:spTree>
    <p:extLst>
      <p:ext uri="{BB962C8B-B14F-4D97-AF65-F5344CB8AC3E}">
        <p14:creationId xmlns:p14="http://schemas.microsoft.com/office/powerpoint/2010/main" val="411698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“Testifying” (v. 23) They Prayed! (v. 24)</a:t>
            </a:r>
          </a:p>
        </p:txBody>
      </p:sp>
      <p:sp>
        <p:nvSpPr>
          <p:cNvPr id="3" name="Content Placeholder 2"/>
          <p:cNvSpPr>
            <a:spLocks noGrp="1"/>
          </p:cNvSpPr>
          <p:nvPr>
            <p:ph sz="half" idx="1"/>
          </p:nvPr>
        </p:nvSpPr>
        <p:spPr>
          <a:xfrm>
            <a:off x="838200" y="1901228"/>
            <a:ext cx="5486400" cy="4728172"/>
          </a:xfrm>
        </p:spPr>
        <p:txBody>
          <a:bodyPr/>
          <a:lstStyle/>
          <a:p>
            <a:r>
              <a:rPr lang="el-GR" sz="3200" dirty="0"/>
              <a:t>Δ</a:t>
            </a:r>
            <a:r>
              <a:rPr lang="el-GR" sz="3200" dirty="0">
                <a:ea typeface="Tahoma"/>
                <a:cs typeface="Tahoma"/>
              </a:rPr>
              <a:t>έσποτα</a:t>
            </a:r>
            <a:r>
              <a:rPr lang="en-US" sz="3200" dirty="0">
                <a:ea typeface="Tahoma"/>
                <a:cs typeface="Tahoma"/>
              </a:rPr>
              <a:t> = “DEHS-</a:t>
            </a:r>
            <a:r>
              <a:rPr lang="en-US" sz="3200" dirty="0" err="1">
                <a:ea typeface="Tahoma"/>
                <a:cs typeface="Tahoma"/>
              </a:rPr>
              <a:t>poh</a:t>
            </a:r>
            <a:r>
              <a:rPr lang="en-US" sz="3200" dirty="0">
                <a:ea typeface="Tahoma"/>
                <a:cs typeface="Tahoma"/>
              </a:rPr>
              <a:t>-</a:t>
            </a:r>
            <a:r>
              <a:rPr lang="en-US" sz="3200" dirty="0" err="1">
                <a:ea typeface="Tahoma"/>
                <a:cs typeface="Tahoma"/>
              </a:rPr>
              <a:t>tah</a:t>
            </a:r>
            <a:r>
              <a:rPr lang="en-US" sz="3200" dirty="0">
                <a:ea typeface="Tahoma"/>
                <a:cs typeface="Tahoma"/>
              </a:rPr>
              <a:t>”</a:t>
            </a:r>
          </a:p>
          <a:p>
            <a:r>
              <a:rPr lang="en-US" sz="3200" dirty="0">
                <a:ea typeface="Tahoma"/>
                <a:cs typeface="Tahoma"/>
              </a:rPr>
              <a:t>From which English, DESPOT</a:t>
            </a:r>
          </a:p>
          <a:p>
            <a:r>
              <a:rPr lang="en-US" sz="3200" dirty="0">
                <a:ea typeface="Tahoma"/>
                <a:cs typeface="Tahoma"/>
              </a:rPr>
              <a:t>Equivalent to Latin, TYRANT</a:t>
            </a:r>
          </a:p>
          <a:p>
            <a:r>
              <a:rPr lang="en-US" sz="3200" dirty="0">
                <a:ea typeface="Tahoma"/>
                <a:cs typeface="Tahoma"/>
              </a:rPr>
              <a:t>It means the ruler who is in absolute authority</a:t>
            </a:r>
          </a:p>
          <a:p>
            <a:r>
              <a:rPr lang="en-US" sz="3200" dirty="0">
                <a:ea typeface="Tahoma"/>
                <a:cs typeface="Tahoma"/>
              </a:rPr>
              <a:t>Affirming God’s sovereignty</a:t>
            </a:r>
          </a:p>
          <a:p>
            <a:r>
              <a:rPr lang="en-US" sz="3200" dirty="0">
                <a:ea typeface="Tahoma"/>
                <a:cs typeface="Tahoma"/>
              </a:rPr>
              <a:t>Luke 2:29, 2 Peter 2:1, </a:t>
            </a:r>
            <a:br>
              <a:rPr lang="en-US" sz="3200" dirty="0">
                <a:ea typeface="Tahoma"/>
                <a:cs typeface="Tahoma"/>
              </a:rPr>
            </a:br>
            <a:r>
              <a:rPr lang="en-US" sz="3200" dirty="0">
                <a:ea typeface="Tahoma"/>
                <a:cs typeface="Tahoma"/>
              </a:rPr>
              <a:t>Jude 4, Revelation 6:10</a:t>
            </a:r>
            <a:endParaRPr lang="en-US" sz="3200" dirty="0"/>
          </a:p>
        </p:txBody>
      </p:sp>
      <p:pic>
        <p:nvPicPr>
          <p:cNvPr id="5" name="Content Placeholder 4" descr="domitian.jpg"/>
          <p:cNvPicPr>
            <a:picLocks noGrp="1" noChangeAspect="1"/>
          </p:cNvPicPr>
          <p:nvPr>
            <p:ph sz="half" idx="2"/>
          </p:nvPr>
        </p:nvPicPr>
        <p:blipFill>
          <a:blip r:embed="rId2" cstate="print"/>
          <a:stretch>
            <a:fillRect/>
          </a:stretch>
        </p:blipFill>
        <p:spPr>
          <a:xfrm>
            <a:off x="6647978" y="1866509"/>
            <a:ext cx="3200400" cy="4192524"/>
          </a:xfrm>
        </p:spPr>
      </p:pic>
      <p:sp>
        <p:nvSpPr>
          <p:cNvPr id="6" name="TextBox 5"/>
          <p:cNvSpPr txBox="1"/>
          <p:nvPr/>
        </p:nvSpPr>
        <p:spPr>
          <a:xfrm>
            <a:off x="6665053" y="6059033"/>
            <a:ext cx="3166251" cy="646331"/>
          </a:xfrm>
          <a:prstGeom prst="rect">
            <a:avLst/>
          </a:prstGeom>
          <a:noFill/>
        </p:spPr>
        <p:txBody>
          <a:bodyPr wrap="none" rtlCol="0">
            <a:spAutoFit/>
          </a:bodyPr>
          <a:lstStyle/>
          <a:p>
            <a:pPr algn="ctr"/>
            <a:r>
              <a:rPr lang="en-US" b="1" dirty="0">
                <a:solidFill>
                  <a:schemeClr val="accent2">
                    <a:lumMod val="50000"/>
                  </a:schemeClr>
                </a:solidFill>
              </a:rPr>
              <a:t>Emperor Domitian</a:t>
            </a:r>
            <a:br>
              <a:rPr lang="en-US" b="1" dirty="0">
                <a:solidFill>
                  <a:schemeClr val="accent2">
                    <a:lumMod val="50000"/>
                  </a:schemeClr>
                </a:solidFill>
              </a:rPr>
            </a:br>
            <a:r>
              <a:rPr lang="en-US" b="1" dirty="0">
                <a:solidFill>
                  <a:schemeClr val="accent2">
                    <a:lumMod val="50000"/>
                  </a:schemeClr>
                </a:solidFill>
              </a:rPr>
              <a:t>Tyrannical Caesar of Revelation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ou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ou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ou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out)">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9800" y="0"/>
            <a:ext cx="8229600" cy="838200"/>
          </a:xfrm>
        </p:spPr>
        <p:txBody>
          <a:bodyPr/>
          <a:lstStyle/>
          <a:p>
            <a:pPr algn="r"/>
            <a:r>
              <a:rPr lang="en-US" dirty="0"/>
              <a:t>Reapplication for the Present</a:t>
            </a:r>
          </a:p>
        </p:txBody>
      </p:sp>
      <p:sp>
        <p:nvSpPr>
          <p:cNvPr id="6" name="Text Placeholder 5"/>
          <p:cNvSpPr>
            <a:spLocks noGrp="1"/>
          </p:cNvSpPr>
          <p:nvPr>
            <p:ph type="body" idx="1"/>
          </p:nvPr>
        </p:nvSpPr>
        <p:spPr>
          <a:xfrm>
            <a:off x="1339913" y="1143000"/>
            <a:ext cx="4757675" cy="639762"/>
          </a:xfrm>
        </p:spPr>
        <p:txBody>
          <a:bodyPr>
            <a:normAutofit/>
          </a:bodyPr>
          <a:lstStyle/>
          <a:p>
            <a:pPr algn="ctr"/>
            <a:r>
              <a:rPr lang="en-US" sz="3200" dirty="0"/>
              <a:t>Past</a:t>
            </a:r>
          </a:p>
        </p:txBody>
      </p:sp>
      <p:sp>
        <p:nvSpPr>
          <p:cNvPr id="7" name="Content Placeholder 6"/>
          <p:cNvSpPr>
            <a:spLocks noGrp="1"/>
          </p:cNvSpPr>
          <p:nvPr>
            <p:ph sz="half" idx="2"/>
          </p:nvPr>
        </p:nvSpPr>
        <p:spPr>
          <a:xfrm>
            <a:off x="1339913" y="1828800"/>
            <a:ext cx="4681475" cy="3951288"/>
          </a:xfrm>
        </p:spPr>
        <p:txBody>
          <a:bodyPr>
            <a:normAutofit fontScale="92500" lnSpcReduction="20000"/>
          </a:bodyPr>
          <a:lstStyle/>
          <a:p>
            <a:r>
              <a:rPr lang="en-US" b="1" dirty="0"/>
              <a:t>Heathen kings and nations against Israelite kings (Ps. 2:1-2)</a:t>
            </a:r>
          </a:p>
          <a:p>
            <a:r>
              <a:rPr lang="en-US" b="1" dirty="0"/>
              <a:t>God ridiculed their plot and worked against it with derision (Ps. 2:4-5)</a:t>
            </a:r>
          </a:p>
          <a:p>
            <a:r>
              <a:rPr lang="en-US" b="1" dirty="0"/>
              <a:t>God gave all nations as an inheritance for the Messiah (Ps. 2: 7-8)</a:t>
            </a:r>
          </a:p>
          <a:p>
            <a:r>
              <a:rPr lang="en-US" b="1" dirty="0"/>
              <a:t>Perishing or being blessed depends on relation to Him (Ps 2:12)</a:t>
            </a:r>
          </a:p>
        </p:txBody>
      </p:sp>
      <p:sp>
        <p:nvSpPr>
          <p:cNvPr id="8" name="Text Placeholder 7"/>
          <p:cNvSpPr>
            <a:spLocks noGrp="1"/>
          </p:cNvSpPr>
          <p:nvPr>
            <p:ph type="body" sz="quarter" idx="3"/>
          </p:nvPr>
        </p:nvSpPr>
        <p:spPr>
          <a:xfrm>
            <a:off x="6172201" y="1143000"/>
            <a:ext cx="4679886" cy="639762"/>
          </a:xfrm>
        </p:spPr>
        <p:txBody>
          <a:bodyPr>
            <a:normAutofit/>
          </a:bodyPr>
          <a:lstStyle/>
          <a:p>
            <a:pPr algn="ctr"/>
            <a:r>
              <a:rPr lang="en-US" sz="3200" dirty="0"/>
              <a:t>Present</a:t>
            </a:r>
          </a:p>
        </p:txBody>
      </p:sp>
      <p:sp>
        <p:nvSpPr>
          <p:cNvPr id="9" name="Content Placeholder 8"/>
          <p:cNvSpPr>
            <a:spLocks noGrp="1"/>
          </p:cNvSpPr>
          <p:nvPr>
            <p:ph sz="quarter" idx="4"/>
          </p:nvPr>
        </p:nvSpPr>
        <p:spPr>
          <a:xfrm>
            <a:off x="6172201" y="1828800"/>
            <a:ext cx="4679886" cy="3951288"/>
          </a:xfrm>
        </p:spPr>
        <p:txBody>
          <a:bodyPr>
            <a:normAutofit fontScale="92500" lnSpcReduction="20000"/>
          </a:bodyPr>
          <a:lstStyle/>
          <a:p>
            <a:r>
              <a:rPr lang="en-US" b="1" dirty="0"/>
              <a:t>Herod, Pilate, Gentiles, and Israelites versus Jesus (see vv. 27-28)</a:t>
            </a:r>
          </a:p>
          <a:p>
            <a:r>
              <a:rPr lang="en-US" b="1" dirty="0"/>
              <a:t>May God work so that the church can have boldness (v. 29)</a:t>
            </a:r>
          </a:p>
          <a:p>
            <a:r>
              <a:rPr lang="en-US" b="1" dirty="0"/>
              <a:t>Reveal power of the Messiah in Jesus’ name (v. 30)</a:t>
            </a:r>
          </a:p>
          <a:p>
            <a:r>
              <a:rPr lang="en-US" b="1" dirty="0"/>
              <a:t>Left prayer meeting ready to act (v. 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3D37DA-E505-5A54-53B8-2666516991A0}"/>
              </a:ext>
            </a:extLst>
          </p:cNvPr>
          <p:cNvSpPr>
            <a:spLocks noGrp="1"/>
          </p:cNvSpPr>
          <p:nvPr>
            <p:ph type="title"/>
          </p:nvPr>
        </p:nvSpPr>
        <p:spPr>
          <a:xfrm>
            <a:off x="838200" y="365125"/>
            <a:ext cx="10515600" cy="1460500"/>
          </a:xfrm>
        </p:spPr>
        <p:txBody>
          <a:bodyPr>
            <a:noAutofit/>
          </a:bodyPr>
          <a:lstStyle/>
          <a:p>
            <a:r>
              <a:rPr lang="en-US" sz="2800" b="1" i="1" dirty="0">
                <a:effectLst/>
                <a:latin typeface="Calibri" panose="020F0502020204030204" pitchFamily="34" charset="0"/>
                <a:ea typeface="Calibri" panose="020F0502020204030204" pitchFamily="34" charset="0"/>
                <a:cs typeface="Arial" panose="020B0604020202020204" pitchFamily="34" charset="0"/>
              </a:rPr>
              <a:t>32) But the vast amount [plenitude / multitude] of believers were of a singular determination (heart) and a singular mind (soul) and none of them said that anything they owned was theirs, BUT they had everything common. </a:t>
            </a:r>
            <a:r>
              <a:rPr lang="en-US" sz="2800" b="1" dirty="0">
                <a:effectLst/>
                <a:latin typeface="Calibri" panose="020F0502020204030204" pitchFamily="34" charset="0"/>
                <a:ea typeface="Calibri" panose="020F0502020204030204" pitchFamily="34" charset="0"/>
                <a:cs typeface="Arial" panose="020B0604020202020204" pitchFamily="34" charset="0"/>
              </a:rPr>
              <a:t>[PJT]</a:t>
            </a:r>
            <a:endParaRPr lang="en-US" sz="2800" dirty="0"/>
          </a:p>
        </p:txBody>
      </p:sp>
      <p:sp>
        <p:nvSpPr>
          <p:cNvPr id="8" name="Content Placeholder 7">
            <a:extLst>
              <a:ext uri="{FF2B5EF4-FFF2-40B4-BE49-F238E27FC236}">
                <a16:creationId xmlns:a16="http://schemas.microsoft.com/office/drawing/2014/main" id="{70AC2590-B5C4-A137-BBF0-DE61E8517062}"/>
              </a:ext>
            </a:extLst>
          </p:cNvPr>
          <p:cNvSpPr>
            <a:spLocks noGrp="1"/>
          </p:cNvSpPr>
          <p:nvPr>
            <p:ph idx="1"/>
          </p:nvPr>
        </p:nvSpPr>
        <p:spPr>
          <a:xfrm>
            <a:off x="838200" y="1964601"/>
            <a:ext cx="10515600" cy="4212361"/>
          </a:xfrm>
        </p:spPr>
        <p:txBody>
          <a:bodyPr>
            <a:normAutofit/>
          </a:bodyPr>
          <a:lstStyle/>
          <a:p>
            <a:pPr>
              <a:buFont typeface="Wingdings" panose="05000000000000000000" pitchFamily="2" charset="2"/>
              <a:buChar char="v"/>
            </a:pPr>
            <a:r>
              <a:rPr lang="en-US" sz="2400" kern="100" dirty="0">
                <a:effectLst/>
                <a:latin typeface="Calibri" panose="020F0502020204030204" pitchFamily="34" charset="0"/>
                <a:ea typeface="Calibri" panose="020F0502020204030204" pitchFamily="34" charset="0"/>
                <a:cs typeface="Arial" panose="020B0604020202020204" pitchFamily="34" charset="0"/>
              </a:rPr>
              <a:t>“Pooling goods involved selling lands and properties, and liquidating capital assets followed (4:34, 37). Early commentators saw here a cause for the later poverty of the Jerusalem church (Acts 11:29; 2 Corinthians 8, 9). Luke makes no such value judgment but simply reports the facts as a proof of Christian concern for all.” </a:t>
            </a:r>
            <a:r>
              <a:rPr lang="en-US" sz="2000" kern="100" dirty="0">
                <a:effectLst/>
                <a:latin typeface="Calibri" panose="020F0502020204030204" pitchFamily="34" charset="0"/>
                <a:ea typeface="Calibri" panose="020F0502020204030204" pitchFamily="34" charset="0"/>
                <a:cs typeface="Arial" panose="020B0604020202020204" pitchFamily="34" charset="0"/>
              </a:rPr>
              <a:t>[Martin, Ralph P., </a:t>
            </a:r>
            <a:r>
              <a:rPr lang="en-US" sz="2000" i="1" kern="100" dirty="0">
                <a:effectLst/>
                <a:latin typeface="Calibri" panose="020F0502020204030204" pitchFamily="34" charset="0"/>
                <a:ea typeface="Calibri" panose="020F0502020204030204" pitchFamily="34" charset="0"/>
                <a:cs typeface="Arial" panose="020B0604020202020204" pitchFamily="34" charset="0"/>
              </a:rPr>
              <a:t>New Testament Foundations: A Guide for Christian Students: Volume 2: The Acts, The Letters, The Apocalypse</a:t>
            </a:r>
            <a:r>
              <a:rPr lang="en-US" sz="2000" kern="100" dirty="0">
                <a:effectLst/>
                <a:latin typeface="Calibri" panose="020F0502020204030204" pitchFamily="34" charset="0"/>
                <a:ea typeface="Calibri" panose="020F0502020204030204" pitchFamily="34" charset="0"/>
                <a:cs typeface="Arial" panose="020B0604020202020204" pitchFamily="34" charset="0"/>
              </a:rPr>
              <a:t> (Grand Rapids, MI: William B. Eerdmans, 1994), p. 81.] </a:t>
            </a:r>
          </a:p>
          <a:p>
            <a:pPr>
              <a:buFont typeface="Wingdings" panose="05000000000000000000" pitchFamily="2" charset="2"/>
              <a:buChar char="v"/>
            </a:pPr>
            <a:r>
              <a:rPr lang="en-US" sz="2400" kern="100" dirty="0">
                <a:effectLst/>
                <a:latin typeface="Calibri" panose="020F0502020204030204" pitchFamily="34" charset="0"/>
                <a:ea typeface="Calibri" panose="020F0502020204030204" pitchFamily="34" charset="0"/>
                <a:cs typeface="Arial" panose="020B0604020202020204" pitchFamily="34" charset="0"/>
              </a:rPr>
              <a:t>“What is often called the community of property in the earliest church on the basis of Acts 2:45; 4:34ff, is in reality a practical sharing of property on the basis of love. To call this actual communism is out of the question, for it lacks both a social program and organized production.” </a:t>
            </a:r>
            <a:r>
              <a:rPr lang="en-US" sz="1800" kern="100" dirty="0">
                <a:effectLst/>
                <a:latin typeface="Calibri" panose="020F0502020204030204" pitchFamily="34" charset="0"/>
                <a:ea typeface="Calibri" panose="020F0502020204030204" pitchFamily="34" charset="0"/>
                <a:cs typeface="Arial" panose="020B0604020202020204" pitchFamily="34" charset="0"/>
              </a:rPr>
              <a:t>[Bultmann, Rudolf, </a:t>
            </a:r>
            <a:r>
              <a:rPr lang="en-US" sz="1800" i="1" kern="100" dirty="0">
                <a:effectLst/>
                <a:latin typeface="Calibri" panose="020F0502020204030204" pitchFamily="34" charset="0"/>
                <a:ea typeface="Calibri" panose="020F0502020204030204" pitchFamily="34" charset="0"/>
                <a:cs typeface="Arial" panose="020B0604020202020204" pitchFamily="34" charset="0"/>
              </a:rPr>
              <a:t>Theology of the New Testament: Complete in One Volume</a:t>
            </a:r>
            <a:r>
              <a:rPr lang="en-US" sz="1800" kern="100" dirty="0">
                <a:effectLst/>
                <a:latin typeface="Calibri" panose="020F0502020204030204" pitchFamily="34" charset="0"/>
                <a:ea typeface="Calibri" panose="020F0502020204030204" pitchFamily="34" charset="0"/>
                <a:cs typeface="Arial" panose="020B0604020202020204" pitchFamily="34" charset="0"/>
              </a:rPr>
              <a:t> (New York: Charles Scribner’s Sons, 1951), p. 62.]</a:t>
            </a:r>
          </a:p>
        </p:txBody>
      </p:sp>
    </p:spTree>
    <p:extLst>
      <p:ext uri="{BB962C8B-B14F-4D97-AF65-F5344CB8AC3E}">
        <p14:creationId xmlns:p14="http://schemas.microsoft.com/office/powerpoint/2010/main" val="149704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838200" y="340120"/>
            <a:ext cx="10515600" cy="1325563"/>
          </a:xfrm>
        </p:spPr>
        <p:txBody>
          <a:bodyPr/>
          <a:lstStyle/>
          <a:p>
            <a:pPr algn="ctr"/>
            <a:r>
              <a:rPr lang="en-US" dirty="0"/>
              <a:t>Barnabas (Acts 4:36-37)</a:t>
            </a:r>
          </a:p>
        </p:txBody>
      </p:sp>
      <p:sp>
        <p:nvSpPr>
          <p:cNvPr id="4099" name="Content Placeholder 4"/>
          <p:cNvSpPr>
            <a:spLocks noGrp="1"/>
          </p:cNvSpPr>
          <p:nvPr>
            <p:ph sz="half" idx="1"/>
          </p:nvPr>
        </p:nvSpPr>
        <p:spPr>
          <a:xfrm>
            <a:off x="1055802" y="1981199"/>
            <a:ext cx="5561814" cy="4758965"/>
          </a:xfrm>
          <a:solidFill>
            <a:schemeClr val="accent2">
              <a:lumMod val="50000"/>
              <a:alpha val="57000"/>
            </a:schemeClr>
          </a:solidFill>
        </p:spPr>
        <p:txBody>
          <a:bodyPr anchor="ctr"/>
          <a:lstStyle/>
          <a:p>
            <a:pPr>
              <a:buFont typeface="Wingdings" panose="05000000000000000000" pitchFamily="2" charset="2"/>
              <a:buChar char="q"/>
              <a:defRPr/>
            </a:pPr>
            <a:r>
              <a:rPr lang="en-US" sz="3600" dirty="0">
                <a:solidFill>
                  <a:schemeClr val="tx1">
                    <a:lumMod val="20000"/>
                    <a:lumOff val="80000"/>
                  </a:schemeClr>
                </a:solidFill>
              </a:rPr>
              <a:t>“Son of Assistance”</a:t>
            </a:r>
            <a:br>
              <a:rPr lang="en-US" sz="3600" dirty="0">
                <a:solidFill>
                  <a:schemeClr val="tx1">
                    <a:lumMod val="20000"/>
                    <a:lumOff val="80000"/>
                  </a:schemeClr>
                </a:solidFill>
              </a:rPr>
            </a:br>
            <a:endParaRPr lang="en-US" sz="3600" dirty="0">
              <a:solidFill>
                <a:schemeClr val="tx1">
                  <a:lumMod val="20000"/>
                  <a:lumOff val="80000"/>
                </a:schemeClr>
              </a:solidFill>
            </a:endParaRPr>
          </a:p>
          <a:p>
            <a:pPr>
              <a:buFont typeface="Wingdings" panose="05000000000000000000" pitchFamily="2" charset="2"/>
              <a:buChar char="q"/>
              <a:defRPr/>
            </a:pPr>
            <a:r>
              <a:rPr lang="en-US" sz="3600" dirty="0">
                <a:solidFill>
                  <a:schemeClr val="tx1">
                    <a:lumMod val="20000"/>
                    <a:lumOff val="80000"/>
                  </a:schemeClr>
                </a:solidFill>
              </a:rPr>
              <a:t>“Son of Consolation”</a:t>
            </a:r>
            <a:br>
              <a:rPr lang="en-US" sz="3600" dirty="0">
                <a:solidFill>
                  <a:schemeClr val="tx1">
                    <a:lumMod val="20000"/>
                    <a:lumOff val="80000"/>
                  </a:schemeClr>
                </a:solidFill>
              </a:rPr>
            </a:br>
            <a:endParaRPr lang="en-US" sz="3600" dirty="0">
              <a:solidFill>
                <a:schemeClr val="tx1">
                  <a:lumMod val="20000"/>
                  <a:lumOff val="80000"/>
                </a:schemeClr>
              </a:solidFill>
            </a:endParaRPr>
          </a:p>
          <a:p>
            <a:pPr>
              <a:buFont typeface="Wingdings" panose="05000000000000000000" pitchFamily="2" charset="2"/>
              <a:buChar char="q"/>
              <a:defRPr/>
            </a:pPr>
            <a:r>
              <a:rPr lang="en-US" sz="3600" dirty="0">
                <a:solidFill>
                  <a:schemeClr val="tx1">
                    <a:lumMod val="20000"/>
                    <a:lumOff val="80000"/>
                  </a:schemeClr>
                </a:solidFill>
              </a:rPr>
              <a:t>“Son of Encouragement”</a:t>
            </a:r>
            <a:br>
              <a:rPr lang="en-US" sz="3600" dirty="0">
                <a:solidFill>
                  <a:schemeClr val="tx1">
                    <a:lumMod val="20000"/>
                    <a:lumOff val="80000"/>
                  </a:schemeClr>
                </a:solidFill>
              </a:rPr>
            </a:br>
            <a:endParaRPr lang="en-US" sz="3600" dirty="0">
              <a:solidFill>
                <a:schemeClr val="tx1">
                  <a:lumMod val="20000"/>
                  <a:lumOff val="80000"/>
                </a:schemeClr>
              </a:solidFill>
            </a:endParaRPr>
          </a:p>
          <a:p>
            <a:pPr>
              <a:buFont typeface="Wingdings" panose="05000000000000000000" pitchFamily="2" charset="2"/>
              <a:buChar char="q"/>
              <a:defRPr/>
            </a:pPr>
            <a:r>
              <a:rPr lang="en-US" sz="3600" dirty="0">
                <a:solidFill>
                  <a:schemeClr val="tx1">
                    <a:lumMod val="20000"/>
                    <a:lumOff val="80000"/>
                  </a:schemeClr>
                </a:solidFill>
              </a:rPr>
              <a:t>“Son of Patronage”</a:t>
            </a:r>
          </a:p>
        </p:txBody>
      </p:sp>
      <p:pic>
        <p:nvPicPr>
          <p:cNvPr id="5" name="Content Placeholder 4" descr="A person with a beard&#10;&#10;Description automatically generated">
            <a:extLst>
              <a:ext uri="{FF2B5EF4-FFF2-40B4-BE49-F238E27FC236}">
                <a16:creationId xmlns:a16="http://schemas.microsoft.com/office/drawing/2014/main" id="{E54A3384-BDCA-F41F-1737-39F8ED680A0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675730"/>
            <a:ext cx="5181600" cy="332098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arn(inVertical)">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barn(inVertical)">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barn(inVertical)">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barn(inVertical)">
                                      <p:cBhvr>
                                        <p:cTn id="22"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C2B3-EA6B-A290-3493-9BEF2BFBF996}"/>
              </a:ext>
            </a:extLst>
          </p:cNvPr>
          <p:cNvSpPr>
            <a:spLocks noGrp="1"/>
          </p:cNvSpPr>
          <p:nvPr>
            <p:ph type="title"/>
          </p:nvPr>
        </p:nvSpPr>
        <p:spPr/>
        <p:txBody>
          <a:bodyPr/>
          <a:lstStyle/>
          <a:p>
            <a:r>
              <a:rPr lang="en-US" dirty="0"/>
              <a:t>Remember the Acts 1:8 Structure</a:t>
            </a:r>
          </a:p>
        </p:txBody>
      </p:sp>
      <p:sp>
        <p:nvSpPr>
          <p:cNvPr id="3" name="Content Placeholder 2">
            <a:extLst>
              <a:ext uri="{FF2B5EF4-FFF2-40B4-BE49-F238E27FC236}">
                <a16:creationId xmlns:a16="http://schemas.microsoft.com/office/drawing/2014/main" id="{AA40BCB1-4B64-767F-BF49-46B668FB81B6}"/>
              </a:ext>
            </a:extLst>
          </p:cNvPr>
          <p:cNvSpPr>
            <a:spLocks noGrp="1"/>
          </p:cNvSpPr>
          <p:nvPr>
            <p:ph idx="1"/>
          </p:nvPr>
        </p:nvSpPr>
        <p:spPr/>
        <p:txBody>
          <a:bodyPr>
            <a:normAutofit/>
          </a:bodyPr>
          <a:lstStyle/>
          <a:p>
            <a:pPr marL="342900" marR="0" lvl="0" indent="-342900" rtl="0">
              <a:lnSpc>
                <a:spcPct val="107000"/>
              </a:lnSpc>
              <a:spcBef>
                <a:spcPts val="0"/>
              </a:spcBef>
              <a:spcAft>
                <a:spcPts val="0"/>
              </a:spcAft>
              <a:buFont typeface="+mj-lt"/>
              <a:buAutoNum type="romanUcPeriod"/>
            </a:pPr>
            <a:r>
              <a:rPr lang="en-US" sz="3600" kern="100" dirty="0">
                <a:effectLst/>
                <a:latin typeface="Calibri" panose="020F0502020204030204" pitchFamily="34" charset="0"/>
                <a:ea typeface="Calibri" panose="020F0502020204030204" pitchFamily="34" charset="0"/>
                <a:cs typeface="Arial" panose="020B0604020202020204" pitchFamily="34" charset="0"/>
              </a:rPr>
              <a:t>Witnesses in Jerusalem (Acts 1-7)</a:t>
            </a:r>
            <a:br>
              <a:rPr lang="en-US" sz="3600" kern="100" dirty="0">
                <a:effectLst/>
                <a:latin typeface="Calibri" panose="020F0502020204030204" pitchFamily="34" charset="0"/>
                <a:ea typeface="Calibri" panose="020F0502020204030204" pitchFamily="34" charset="0"/>
                <a:cs typeface="Arial" panose="020B0604020202020204" pitchFamily="34" charset="0"/>
              </a:rPr>
            </a:br>
            <a:endParaRPr lang="en-US" sz="36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romanUcPeriod"/>
            </a:pPr>
            <a:r>
              <a:rPr lang="en-US" sz="3600" kern="100" dirty="0">
                <a:effectLst/>
                <a:latin typeface="Calibri" panose="020F0502020204030204" pitchFamily="34" charset="0"/>
                <a:ea typeface="Calibri" panose="020F0502020204030204" pitchFamily="34" charset="0"/>
                <a:cs typeface="Arial" panose="020B0604020202020204" pitchFamily="34" charset="0"/>
              </a:rPr>
              <a:t>Witnesses in Judea and Samaria (Acts 8-12)</a:t>
            </a:r>
            <a:br>
              <a:rPr lang="en-US" sz="3600" kern="100" dirty="0">
                <a:effectLst/>
                <a:latin typeface="Calibri" panose="020F0502020204030204" pitchFamily="34" charset="0"/>
                <a:ea typeface="Calibri" panose="020F0502020204030204" pitchFamily="34" charset="0"/>
                <a:cs typeface="Arial" panose="020B0604020202020204" pitchFamily="34" charset="0"/>
              </a:rPr>
            </a:br>
            <a:endParaRPr lang="en-US" sz="36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romanUcPeriod"/>
            </a:pPr>
            <a:r>
              <a:rPr lang="en-US" sz="3600" kern="100" dirty="0">
                <a:effectLst/>
                <a:latin typeface="Calibri" panose="020F0502020204030204" pitchFamily="34" charset="0"/>
                <a:ea typeface="Calibri" panose="020F0502020204030204" pitchFamily="34" charset="0"/>
                <a:cs typeface="Arial" panose="020B0604020202020204" pitchFamily="34" charset="0"/>
              </a:rPr>
              <a:t>Witnesses to Uttermost Parts (Acts 13-28)</a:t>
            </a:r>
            <a:br>
              <a:rPr lang="en-US" sz="3600" kern="100" dirty="0">
                <a:effectLst/>
                <a:latin typeface="Calibri" panose="020F0502020204030204" pitchFamily="34" charset="0"/>
                <a:ea typeface="Calibri" panose="020F0502020204030204" pitchFamily="34" charset="0"/>
                <a:cs typeface="Arial" panose="020B0604020202020204" pitchFamily="34" charset="0"/>
              </a:rPr>
            </a:br>
            <a:r>
              <a:rPr lang="en-US" sz="3600" kern="100" dirty="0">
                <a:effectLst/>
                <a:latin typeface="Calibri" panose="020F0502020204030204" pitchFamily="34" charset="0"/>
                <a:ea typeface="Calibri" panose="020F0502020204030204" pitchFamily="34" charset="0"/>
                <a:cs typeface="Arial" panose="020B0604020202020204" pitchFamily="34" charset="0"/>
              </a:rPr>
              <a:t>(Asia Minor and Europe, ending in Rome, capitol of the world)</a:t>
            </a:r>
          </a:p>
        </p:txBody>
      </p:sp>
      <p:sp>
        <p:nvSpPr>
          <p:cNvPr id="4" name="Arrow: Right 3">
            <a:extLst>
              <a:ext uri="{FF2B5EF4-FFF2-40B4-BE49-F238E27FC236}">
                <a16:creationId xmlns:a16="http://schemas.microsoft.com/office/drawing/2014/main" id="{4A978B52-ED2D-8865-1891-DE9AA3F45CD3}"/>
              </a:ext>
            </a:extLst>
          </p:cNvPr>
          <p:cNvSpPr/>
          <p:nvPr/>
        </p:nvSpPr>
        <p:spPr>
          <a:xfrm>
            <a:off x="-344032" y="2444436"/>
            <a:ext cx="2145672" cy="669956"/>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79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t>The Story is Familiar</a:t>
            </a:r>
          </a:p>
        </p:txBody>
      </p:sp>
      <p:pic>
        <p:nvPicPr>
          <p:cNvPr id="6" name="Content Placeholder 5" descr="ananias.jpg"/>
          <p:cNvPicPr>
            <a:picLocks noGrp="1" noChangeAspect="1"/>
          </p:cNvPicPr>
          <p:nvPr>
            <p:ph sz="half" idx="2"/>
          </p:nvPr>
        </p:nvPicPr>
        <p:blipFill>
          <a:blip r:embed="rId3" cstate="print"/>
          <a:srcRect/>
          <a:stretch>
            <a:fillRect/>
          </a:stretch>
        </p:blipFill>
        <p:spPr>
          <a:xfrm>
            <a:off x="7758820" y="1881610"/>
            <a:ext cx="3333878" cy="4843841"/>
          </a:xfrm>
        </p:spPr>
      </p:pic>
      <p:pic>
        <p:nvPicPr>
          <p:cNvPr id="8" name="Content Placeholder 7" descr="poussin-sapphira.jpg"/>
          <p:cNvPicPr>
            <a:picLocks noGrp="1" noChangeAspect="1"/>
          </p:cNvPicPr>
          <p:nvPr>
            <p:ph sz="half" idx="1"/>
          </p:nvPr>
        </p:nvPicPr>
        <p:blipFill>
          <a:blip r:embed="rId4" cstate="print"/>
          <a:srcRect/>
          <a:stretch>
            <a:fillRect/>
          </a:stretch>
        </p:blipFill>
        <p:spPr>
          <a:xfrm>
            <a:off x="1099302" y="2269635"/>
            <a:ext cx="6088332" cy="366038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 calcmode="lin" valueType="num">
                                      <p:cBhvr>
                                        <p:cTn id="9" dur="500" fill="hold"/>
                                        <p:tgtEl>
                                          <p:spTgt spid="4098"/>
                                        </p:tgtEl>
                                        <p:attrNameLst>
                                          <p:attrName>style.rotation</p:attrName>
                                        </p:attrNameLst>
                                      </p:cBhvr>
                                      <p:tavLst>
                                        <p:tav tm="0">
                                          <p:val>
                                            <p:fltVal val="360"/>
                                          </p:val>
                                        </p:tav>
                                        <p:tav tm="100000">
                                          <p:val>
                                            <p:fltVal val="0"/>
                                          </p:val>
                                        </p:tav>
                                      </p:tavLst>
                                    </p:anim>
                                    <p:animEffect transition="in" filter="fade">
                                      <p:cBhvr>
                                        <p:cTn id="10" dur="500"/>
                                        <p:tgtEl>
                                          <p:spTgt spid="4098"/>
                                        </p:tgtEl>
                                      </p:cBhvr>
                                    </p:animEffect>
                                  </p:childTnLst>
                                  <p:subTnLst>
                                    <p:audio>
                                      <p:cMediaNode>
                                        <p:cTn display="0" masterRel="sameClick">
                                          <p:stCondLst>
                                            <p:cond evt="begin" delay="0">
                                              <p:tn val="5"/>
                                            </p:cond>
                                          </p:stCondLst>
                                          <p:endCondLst>
                                            <p:cond evt="onStopAudio" delay="0">
                                              <p:tgtEl>
                                                <p:sldTgt/>
                                              </p:tgtEl>
                                            </p:cond>
                                          </p:endCondLst>
                                        </p:cTn>
                                        <p:tgtEl>
                                          <p:sndTgt r:embed="rId2" name="trumpets fanfar.wav"/>
                                        </p:tgtEl>
                                      </p:cMediaNode>
                                    </p:audio>
                                  </p:sub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1"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slide(fromTop)">
                                      <p:cBhvr>
                                        <p:cTn id="15" dur="20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Ananias and Sapphira</a:t>
            </a:r>
          </a:p>
        </p:txBody>
      </p:sp>
      <p:pic>
        <p:nvPicPr>
          <p:cNvPr id="9219" name="Content Placeholder 4" descr="death_sapphira.jpg"/>
          <p:cNvPicPr>
            <a:picLocks noGrp="1" noChangeAspect="1"/>
          </p:cNvPicPr>
          <p:nvPr>
            <p:ph sz="half" idx="1"/>
          </p:nvPr>
        </p:nvPicPr>
        <p:blipFill>
          <a:blip r:embed="rId2" cstate="print"/>
          <a:srcRect/>
          <a:stretch>
            <a:fillRect/>
          </a:stretch>
        </p:blipFill>
        <p:spPr>
          <a:xfrm>
            <a:off x="1524000" y="1981200"/>
            <a:ext cx="3200400" cy="4260850"/>
          </a:xfrm>
        </p:spPr>
      </p:pic>
      <p:sp>
        <p:nvSpPr>
          <p:cNvPr id="4" name="Content Placeholder 3"/>
          <p:cNvSpPr>
            <a:spLocks noGrp="1"/>
          </p:cNvSpPr>
          <p:nvPr>
            <p:ph sz="half" idx="2"/>
          </p:nvPr>
        </p:nvSpPr>
        <p:spPr>
          <a:xfrm>
            <a:off x="5184742" y="1844675"/>
            <a:ext cx="5711858" cy="4648200"/>
          </a:xfrm>
          <a:solidFill>
            <a:schemeClr val="accent2">
              <a:lumMod val="50000"/>
              <a:alpha val="57000"/>
            </a:schemeClr>
          </a:solidFill>
        </p:spPr>
        <p:txBody>
          <a:bodyPr anchor="ctr"/>
          <a:lstStyle/>
          <a:p>
            <a:pPr>
              <a:defRPr/>
            </a:pPr>
            <a:r>
              <a:rPr lang="en-US" sz="3600" dirty="0">
                <a:solidFill>
                  <a:schemeClr val="accent4">
                    <a:lumMod val="20000"/>
                    <a:lumOff val="80000"/>
                  </a:schemeClr>
                </a:solidFill>
              </a:rPr>
              <a:t>Ananias = “favored of God”</a:t>
            </a:r>
          </a:p>
          <a:p>
            <a:pPr>
              <a:defRPr/>
            </a:pPr>
            <a:r>
              <a:rPr lang="en-US" sz="3600" dirty="0" err="1">
                <a:solidFill>
                  <a:schemeClr val="accent4">
                    <a:lumMod val="20000"/>
                    <a:lumOff val="80000"/>
                  </a:schemeClr>
                </a:solidFill>
              </a:rPr>
              <a:t>Sapphira</a:t>
            </a:r>
            <a:r>
              <a:rPr lang="en-US" sz="3600" dirty="0">
                <a:solidFill>
                  <a:schemeClr val="accent4">
                    <a:lumMod val="20000"/>
                    <a:lumOff val="80000"/>
                  </a:schemeClr>
                </a:solidFill>
              </a:rPr>
              <a:t> = “beautiful”</a:t>
            </a:r>
          </a:p>
          <a:p>
            <a:pPr>
              <a:defRPr/>
            </a:pPr>
            <a:r>
              <a:rPr lang="en-US" sz="3600" dirty="0">
                <a:solidFill>
                  <a:schemeClr val="accent4">
                    <a:lumMod val="20000"/>
                    <a:lumOff val="80000"/>
                  </a:schemeClr>
                </a:solidFill>
              </a:rPr>
              <a:t>“possession” signifies something smaller </a:t>
            </a:r>
            <a:br>
              <a:rPr lang="en-US" sz="3600" dirty="0">
                <a:solidFill>
                  <a:schemeClr val="accent4">
                    <a:lumMod val="20000"/>
                    <a:lumOff val="80000"/>
                  </a:schemeClr>
                </a:solidFill>
              </a:rPr>
            </a:br>
            <a:r>
              <a:rPr lang="en-US" sz="3600" dirty="0">
                <a:solidFill>
                  <a:schemeClr val="accent4">
                    <a:lumMod val="20000"/>
                    <a:lumOff val="80000"/>
                  </a:schemeClr>
                </a:solidFill>
              </a:rPr>
              <a:t>than a field</a:t>
            </a:r>
          </a:p>
          <a:p>
            <a:pPr>
              <a:defRPr/>
            </a:pPr>
            <a:r>
              <a:rPr lang="en-US" sz="3600" dirty="0">
                <a:solidFill>
                  <a:schemeClr val="accent4">
                    <a:lumMod val="20000"/>
                    <a:lumOff val="80000"/>
                  </a:schemeClr>
                </a:solidFill>
              </a:rPr>
              <a:t>“set apart from” means “holding out”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a:t>Misleading Picture?</a:t>
            </a:r>
          </a:p>
        </p:txBody>
      </p:sp>
      <p:sp>
        <p:nvSpPr>
          <p:cNvPr id="6" name="Content Placeholder 5"/>
          <p:cNvSpPr>
            <a:spLocks noGrp="1"/>
          </p:cNvSpPr>
          <p:nvPr>
            <p:ph sz="half" idx="2"/>
          </p:nvPr>
        </p:nvSpPr>
        <p:spPr>
          <a:xfrm>
            <a:off x="5315932" y="2062163"/>
            <a:ext cx="6037868" cy="4114800"/>
          </a:xfrm>
          <a:solidFill>
            <a:schemeClr val="accent2">
              <a:lumMod val="50000"/>
              <a:alpha val="57000"/>
            </a:schemeClr>
          </a:solidFill>
        </p:spPr>
        <p:txBody>
          <a:bodyPr anchor="ctr">
            <a:normAutofit/>
          </a:bodyPr>
          <a:lstStyle/>
          <a:p>
            <a:pPr>
              <a:defRPr/>
            </a:pPr>
            <a:r>
              <a:rPr lang="en-US" sz="3600" dirty="0">
                <a:solidFill>
                  <a:schemeClr val="accent2">
                    <a:lumMod val="40000"/>
                    <a:lumOff val="60000"/>
                  </a:schemeClr>
                </a:solidFill>
              </a:rPr>
              <a:t>There is no evidence that Peter cursed him</a:t>
            </a:r>
          </a:p>
          <a:p>
            <a:pPr>
              <a:defRPr/>
            </a:pPr>
            <a:r>
              <a:rPr lang="en-US" sz="3600" dirty="0">
                <a:solidFill>
                  <a:schemeClr val="accent2">
                    <a:lumMod val="40000"/>
                    <a:lumOff val="60000"/>
                  </a:schemeClr>
                </a:solidFill>
              </a:rPr>
              <a:t>This wasn’t voodoo</a:t>
            </a:r>
          </a:p>
          <a:p>
            <a:pPr>
              <a:defRPr/>
            </a:pPr>
            <a:r>
              <a:rPr lang="en-US" sz="3600" dirty="0">
                <a:solidFill>
                  <a:schemeClr val="accent2">
                    <a:lumMod val="40000"/>
                    <a:lumOff val="60000"/>
                  </a:schemeClr>
                </a:solidFill>
              </a:rPr>
              <a:t>Rather, it seems to be an expression of helplessness in the face of being found out in his sin</a:t>
            </a:r>
          </a:p>
        </p:txBody>
      </p:sp>
      <p:pic>
        <p:nvPicPr>
          <p:cNvPr id="5" name="Content Placeholder 4" descr="A group of people in robes&#10;&#10;Description automatically generated">
            <a:extLst>
              <a:ext uri="{FF2B5EF4-FFF2-40B4-BE49-F238E27FC236}">
                <a16:creationId xmlns:a16="http://schemas.microsoft.com/office/drawing/2014/main" id="{59605120-6EFE-940D-B78D-456DAF7380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03716" y="1943894"/>
            <a:ext cx="3575153" cy="43513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a:t>Reasons for a Quick Burial</a:t>
            </a:r>
          </a:p>
        </p:txBody>
      </p:sp>
      <p:pic>
        <p:nvPicPr>
          <p:cNvPr id="13315" name="Content Placeholder 6" descr="The-Death-Of-Ananias.jpg"/>
          <p:cNvPicPr>
            <a:picLocks noGrp="1" noChangeAspect="1"/>
          </p:cNvPicPr>
          <p:nvPr>
            <p:ph idx="1"/>
          </p:nvPr>
        </p:nvPicPr>
        <p:blipFill>
          <a:blip r:embed="rId2" cstate="print"/>
          <a:srcRect/>
          <a:stretch>
            <a:fillRect/>
          </a:stretch>
        </p:blipFill>
        <p:spPr>
          <a:xfrm>
            <a:off x="2170114" y="2209800"/>
            <a:ext cx="6592887" cy="40386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Sin is Rarely in a Vacuum</a:t>
            </a:r>
          </a:p>
        </p:txBody>
      </p:sp>
      <p:pic>
        <p:nvPicPr>
          <p:cNvPr id="5" name="Content Placeholder 7" descr="poussin-sapphira.jpg"/>
          <p:cNvPicPr>
            <a:picLocks noChangeAspect="1"/>
          </p:cNvPicPr>
          <p:nvPr/>
        </p:nvPicPr>
        <p:blipFill>
          <a:blip r:embed="rId2" cstate="print"/>
          <a:srcRect/>
          <a:stretch>
            <a:fillRect/>
          </a:stretch>
        </p:blipFill>
        <p:spPr bwMode="auto">
          <a:xfrm>
            <a:off x="1828800" y="2057400"/>
            <a:ext cx="7162800" cy="4306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Activities of the Early Church</a:t>
            </a:r>
          </a:p>
        </p:txBody>
      </p:sp>
      <p:sp>
        <p:nvSpPr>
          <p:cNvPr id="6" name="Content Placeholder 5"/>
          <p:cNvSpPr>
            <a:spLocks noGrp="1"/>
          </p:cNvSpPr>
          <p:nvPr>
            <p:ph idx="1"/>
          </p:nvPr>
        </p:nvSpPr>
        <p:spPr>
          <a:xfrm>
            <a:off x="1981200" y="1837853"/>
            <a:ext cx="8229600" cy="4671436"/>
          </a:xfrm>
        </p:spPr>
        <p:txBody>
          <a:bodyPr>
            <a:normAutofit/>
          </a:bodyPr>
          <a:lstStyle/>
          <a:p>
            <a:r>
              <a:rPr lang="en-US" sz="5400" dirty="0" err="1"/>
              <a:t>σημε͡iα</a:t>
            </a:r>
            <a:r>
              <a:rPr lang="en-US" sz="5400" dirty="0"/>
              <a:t> </a:t>
            </a:r>
          </a:p>
          <a:p>
            <a:r>
              <a:rPr lang="en-US" dirty="0"/>
              <a:t>I pronounce it “see-MEE-ah”</a:t>
            </a:r>
          </a:p>
          <a:p>
            <a:r>
              <a:rPr lang="en-US" dirty="0"/>
              <a:t>Word from which we get “semiotics”</a:t>
            </a:r>
          </a:p>
          <a:p>
            <a:r>
              <a:rPr lang="en-US" dirty="0"/>
              <a:t>The study of meaning</a:t>
            </a:r>
          </a:p>
          <a:p>
            <a:r>
              <a:rPr lang="el-GR" sz="5400" dirty="0"/>
              <a:t>Τ</a:t>
            </a:r>
            <a:r>
              <a:rPr lang="en-US" sz="5400" dirty="0"/>
              <a:t>έ</a:t>
            </a:r>
            <a:r>
              <a:rPr lang="el-GR" sz="5400" dirty="0"/>
              <a:t>ρατα</a:t>
            </a:r>
            <a:endParaRPr lang="en-US" sz="5400" dirty="0"/>
          </a:p>
          <a:p>
            <a:r>
              <a:rPr lang="en-US" dirty="0"/>
              <a:t>I pronounce it “THE-rah-</a:t>
            </a:r>
            <a:r>
              <a:rPr lang="en-US" dirty="0" err="1"/>
              <a:t>tah</a:t>
            </a:r>
            <a:r>
              <a:rPr lang="en-US" dirty="0"/>
              <a:t>”</a:t>
            </a:r>
          </a:p>
          <a:p>
            <a:r>
              <a:rPr lang="en-US" dirty="0"/>
              <a:t>Means wonders in the sense of amazing tricks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checkerboard(across)">
                                      <p:cBhvr>
                                        <p:cTn id="11" dur="500"/>
                                        <p:tgtEl>
                                          <p:spTgt spid="6">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heckerboard(across)">
                                      <p:cBhvr>
                                        <p:cTn id="15" dur="500"/>
                                        <p:tgtEl>
                                          <p:spTgt spid="6">
                                            <p:txEl>
                                              <p:pRg st="2" end="2"/>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checkerboard(across)">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checkerboard(across)">
                                      <p:cBhvr>
                                        <p:cTn id="24" dur="500"/>
                                        <p:tgtEl>
                                          <p:spTgt spid="6">
                                            <p:txEl>
                                              <p:pRg st="4" end="4"/>
                                            </p:txEl>
                                          </p:spTgt>
                                        </p:tgtEl>
                                      </p:cBhvr>
                                    </p:animEffect>
                                  </p:childTnLst>
                                </p:cTn>
                              </p:par>
                            </p:childTnLst>
                          </p:cTn>
                        </p:par>
                        <p:par>
                          <p:cTn id="25" fill="hold">
                            <p:stCondLst>
                              <p:cond delay="500"/>
                            </p:stCondLst>
                            <p:childTnLst>
                              <p:par>
                                <p:cTn id="26" presetID="5" presetClass="entr" presetSubtype="10" fill="hold" nodeType="after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checkerboard(across)">
                                      <p:cBhvr>
                                        <p:cTn id="28" dur="500"/>
                                        <p:tgtEl>
                                          <p:spTgt spid="6">
                                            <p:txEl>
                                              <p:pRg st="5" end="5"/>
                                            </p:txEl>
                                          </p:spTgt>
                                        </p:tgtEl>
                                      </p:cBhvr>
                                    </p:animEffect>
                                  </p:childTnLst>
                                </p:cTn>
                              </p:par>
                            </p:childTnLst>
                          </p:cTn>
                        </p:par>
                        <p:par>
                          <p:cTn id="29" fill="hold">
                            <p:stCondLst>
                              <p:cond delay="1000"/>
                            </p:stCondLst>
                            <p:childTnLst>
                              <p:par>
                                <p:cTn id="30" presetID="5" presetClass="entr" presetSubtype="10" fill="hold" nodeType="after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checkerboard(across)">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Cars in the Bible?</a:t>
            </a:r>
          </a:p>
        </p:txBody>
      </p:sp>
      <p:pic>
        <p:nvPicPr>
          <p:cNvPr id="7" name="Content Placeholder 6" descr="honda-accord-2010.jpg"/>
          <p:cNvPicPr>
            <a:picLocks noGrp="1" noChangeAspect="1"/>
          </p:cNvPicPr>
          <p:nvPr>
            <p:ph sz="half" idx="1"/>
          </p:nvPr>
        </p:nvPicPr>
        <p:blipFill>
          <a:blip r:embed="rId2" cstate="print"/>
          <a:stretch>
            <a:fillRect/>
          </a:stretch>
        </p:blipFill>
        <p:spPr>
          <a:xfrm>
            <a:off x="1524000" y="2515931"/>
            <a:ext cx="3476596" cy="2319541"/>
          </a:xfrm>
        </p:spPr>
      </p:pic>
      <p:sp>
        <p:nvSpPr>
          <p:cNvPr id="6" name="Content Placeholder 5"/>
          <p:cNvSpPr>
            <a:spLocks noGrp="1"/>
          </p:cNvSpPr>
          <p:nvPr>
            <p:ph sz="half" idx="2"/>
          </p:nvPr>
        </p:nvSpPr>
        <p:spPr>
          <a:xfrm>
            <a:off x="5383079" y="1600201"/>
            <a:ext cx="5098942" cy="4525963"/>
          </a:xfrm>
        </p:spPr>
        <p:txBody>
          <a:bodyPr>
            <a:noAutofit/>
          </a:bodyPr>
          <a:lstStyle/>
          <a:p>
            <a:r>
              <a:rPr lang="en-US" sz="3200" dirty="0"/>
              <a:t>“…and they were all with one accord…” (KJV)</a:t>
            </a:r>
          </a:p>
          <a:p>
            <a:r>
              <a:rPr lang="en-US" sz="3200" dirty="0"/>
              <a:t>̔</a:t>
            </a:r>
            <a:r>
              <a:rPr lang="el-GR" sz="3200" dirty="0"/>
              <a:t>ομοθυμαδο</a:t>
            </a:r>
            <a:r>
              <a:rPr lang="en-US" sz="3200" dirty="0"/>
              <a:t>̀</a:t>
            </a:r>
            <a:r>
              <a:rPr lang="el-GR" sz="3200" dirty="0"/>
              <a:t>ν</a:t>
            </a:r>
            <a:endParaRPr lang="en-US" sz="3200" dirty="0"/>
          </a:p>
          <a:p>
            <a:r>
              <a:rPr lang="en-US" sz="3200" dirty="0"/>
              <a:t>I pronounce it as</a:t>
            </a:r>
            <a:br>
              <a:rPr lang="en-US" sz="3200" dirty="0"/>
            </a:br>
            <a:r>
              <a:rPr lang="en-US" sz="3200" dirty="0"/>
              <a:t>“oh-</a:t>
            </a:r>
            <a:r>
              <a:rPr lang="en-US" sz="3200" dirty="0" err="1"/>
              <a:t>moh</a:t>
            </a:r>
            <a:r>
              <a:rPr lang="en-US" sz="3200" dirty="0"/>
              <a:t>-thee-</a:t>
            </a:r>
            <a:r>
              <a:rPr lang="en-US" sz="3200" dirty="0" err="1"/>
              <a:t>mah</a:t>
            </a:r>
            <a:r>
              <a:rPr lang="en-US" sz="3200" dirty="0"/>
              <a:t>-</a:t>
            </a:r>
            <a:r>
              <a:rPr lang="en-US" sz="3200" dirty="0" err="1"/>
              <a:t>thohn</a:t>
            </a:r>
            <a:r>
              <a:rPr lang="en-US" sz="3200" dirty="0"/>
              <a:t>”</a:t>
            </a:r>
          </a:p>
          <a:p>
            <a:r>
              <a:rPr lang="en-US" sz="3200" dirty="0"/>
              <a:t>“homo” = the same</a:t>
            </a:r>
          </a:p>
          <a:p>
            <a:r>
              <a:rPr lang="en-US" sz="3200" dirty="0"/>
              <a:t>Do you hear “theme?”</a:t>
            </a:r>
          </a:p>
          <a:p>
            <a:r>
              <a:rPr lang="en-US" sz="3200" dirty="0"/>
              <a:t>Used 10x in Acts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6AA3-FB81-FA9A-0251-32F56350239A}"/>
              </a:ext>
            </a:extLst>
          </p:cNvPr>
          <p:cNvSpPr>
            <a:spLocks noGrp="1"/>
          </p:cNvSpPr>
          <p:nvPr>
            <p:ph type="title"/>
          </p:nvPr>
        </p:nvSpPr>
        <p:spPr/>
        <p:txBody>
          <a:bodyPr/>
          <a:lstStyle/>
          <a:p>
            <a:endParaRPr lang="en-US" dirty="0"/>
          </a:p>
        </p:txBody>
      </p:sp>
      <p:pic>
        <p:nvPicPr>
          <p:cNvPr id="6" name="Content Placeholder 5" descr="A painting of a person raising a child&#10;&#10;Description automatically generated">
            <a:extLst>
              <a:ext uri="{FF2B5EF4-FFF2-40B4-BE49-F238E27FC236}">
                <a16:creationId xmlns:a16="http://schemas.microsoft.com/office/drawing/2014/main" id="{154003FC-0BCF-C7D8-D005-0351AE5ABB8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4182" y="1825625"/>
            <a:ext cx="4609636" cy="4351338"/>
          </a:xfrm>
        </p:spPr>
      </p:pic>
      <p:pic>
        <p:nvPicPr>
          <p:cNvPr id="8" name="Content Placeholder 7" descr="A person lying on a mat&#10;&#10;Description automatically generated">
            <a:extLst>
              <a:ext uri="{FF2B5EF4-FFF2-40B4-BE49-F238E27FC236}">
                <a16:creationId xmlns:a16="http://schemas.microsoft.com/office/drawing/2014/main" id="{0ACD7936-2D88-B57D-AEA8-B1CE9B41CB5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130161"/>
            <a:ext cx="5181600" cy="3742266"/>
          </a:xfrm>
        </p:spPr>
      </p:pic>
    </p:spTree>
    <p:extLst>
      <p:ext uri="{BB962C8B-B14F-4D97-AF65-F5344CB8AC3E}">
        <p14:creationId xmlns:p14="http://schemas.microsoft.com/office/powerpoint/2010/main" val="3833825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Expect Opposition!</a:t>
            </a:r>
          </a:p>
        </p:txBody>
      </p:sp>
      <p:pic>
        <p:nvPicPr>
          <p:cNvPr id="7" name="Content Placeholder 6" descr="angel_in_acts_5.jpg"/>
          <p:cNvPicPr>
            <a:picLocks noGrp="1" noChangeAspect="1"/>
          </p:cNvPicPr>
          <p:nvPr>
            <p:ph sz="half" idx="1"/>
          </p:nvPr>
        </p:nvPicPr>
        <p:blipFill>
          <a:blip r:embed="rId2" cstate="print"/>
          <a:stretch>
            <a:fillRect/>
          </a:stretch>
        </p:blipFill>
        <p:spPr>
          <a:xfrm>
            <a:off x="1680984" y="1811715"/>
            <a:ext cx="4112722" cy="5046285"/>
          </a:xfrm>
        </p:spPr>
      </p:pic>
      <p:pic>
        <p:nvPicPr>
          <p:cNvPr id="3" name="Content Placeholder 2" descr="A painting of a group of people&#10;&#10;Description automatically generated">
            <a:extLst>
              <a:ext uri="{FF2B5EF4-FFF2-40B4-BE49-F238E27FC236}">
                <a16:creationId xmlns:a16="http://schemas.microsoft.com/office/drawing/2014/main" id="{97EBE060-EC8A-F0ED-77E0-98EEB951FF4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3630" y="3163093"/>
            <a:ext cx="3936207" cy="2413841"/>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D99F4-0D25-6B0D-6647-A545CC986A16}"/>
              </a:ext>
            </a:extLst>
          </p:cNvPr>
          <p:cNvSpPr>
            <a:spLocks noGrp="1"/>
          </p:cNvSpPr>
          <p:nvPr>
            <p:ph type="title"/>
          </p:nvPr>
        </p:nvSpPr>
        <p:spPr/>
        <p:txBody>
          <a:bodyPr/>
          <a:lstStyle/>
          <a:p>
            <a:r>
              <a:rPr lang="en-US" dirty="0"/>
              <a:t>On Obeying God, NOT Humans</a:t>
            </a:r>
          </a:p>
        </p:txBody>
      </p:sp>
      <p:pic>
        <p:nvPicPr>
          <p:cNvPr id="8" name="Content Placeholder 7" descr="A painting of a group of people&#10;&#10;Description automatically generated">
            <a:extLst>
              <a:ext uri="{FF2B5EF4-FFF2-40B4-BE49-F238E27FC236}">
                <a16:creationId xmlns:a16="http://schemas.microsoft.com/office/drawing/2014/main" id="{F16D79FD-1170-69E8-32CC-0718B2703E7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705894"/>
            <a:ext cx="5181600" cy="2590800"/>
          </a:xfrm>
        </p:spPr>
      </p:pic>
      <p:pic>
        <p:nvPicPr>
          <p:cNvPr id="6" name="Content Placeholder 5" descr="A person in a white robe&#10;&#10;Description automatically generated">
            <a:extLst>
              <a:ext uri="{FF2B5EF4-FFF2-40B4-BE49-F238E27FC236}">
                <a16:creationId xmlns:a16="http://schemas.microsoft.com/office/drawing/2014/main" id="{81BE32A4-C5A2-5941-F95F-E4A45615660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997090"/>
            <a:ext cx="5181600" cy="4008407"/>
          </a:xfrm>
        </p:spPr>
      </p:pic>
    </p:spTree>
    <p:extLst>
      <p:ext uri="{BB962C8B-B14F-4D97-AF65-F5344CB8AC3E}">
        <p14:creationId xmlns:p14="http://schemas.microsoft.com/office/powerpoint/2010/main" val="387130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DCE7-B1F2-2570-973D-78CA18335EFB}"/>
              </a:ext>
            </a:extLst>
          </p:cNvPr>
          <p:cNvSpPr>
            <a:spLocks noGrp="1"/>
          </p:cNvSpPr>
          <p:nvPr>
            <p:ph type="title"/>
          </p:nvPr>
        </p:nvSpPr>
        <p:spPr>
          <a:xfrm>
            <a:off x="838200" y="563418"/>
            <a:ext cx="10515600" cy="1127270"/>
          </a:xfrm>
        </p:spPr>
        <p:txBody>
          <a:bodyPr anchor="t">
            <a:normAutofit fontScale="90000"/>
          </a:bodyPr>
          <a:lstStyle/>
          <a:p>
            <a:r>
              <a:rPr lang="en-US" sz="3600" dirty="0"/>
              <a:t>Perkins, </a:t>
            </a:r>
            <a:r>
              <a:rPr lang="en-US" sz="3600" dirty="0" err="1"/>
              <a:t>Pheme</a:t>
            </a:r>
            <a:r>
              <a:rPr lang="en-US" sz="3600" dirty="0"/>
              <a:t>, </a:t>
            </a:r>
            <a:r>
              <a:rPr lang="en-US" sz="3600" i="1" dirty="0"/>
              <a:t>Reading the New Testament: An Introduction: Third Edition</a:t>
            </a:r>
            <a:r>
              <a:rPr lang="en-US" sz="3600" dirty="0"/>
              <a:t> (Mahwah, NJ: Paulist Press, 2012), p. 238.</a:t>
            </a:r>
            <a:br>
              <a:rPr lang="en-US" dirty="0"/>
            </a:br>
            <a:endParaRPr lang="en-US" dirty="0"/>
          </a:p>
        </p:txBody>
      </p:sp>
      <p:sp>
        <p:nvSpPr>
          <p:cNvPr id="3" name="Content Placeholder 2">
            <a:extLst>
              <a:ext uri="{FF2B5EF4-FFF2-40B4-BE49-F238E27FC236}">
                <a16:creationId xmlns:a16="http://schemas.microsoft.com/office/drawing/2014/main" id="{261C0477-15EE-3C34-77B9-116AF8389711}"/>
              </a:ext>
            </a:extLst>
          </p:cNvPr>
          <p:cNvSpPr>
            <a:spLocks noGrp="1"/>
          </p:cNvSpPr>
          <p:nvPr>
            <p:ph idx="1"/>
          </p:nvPr>
        </p:nvSpPr>
        <p:spPr/>
        <p:txBody>
          <a:bodyPr>
            <a:normAutofit/>
          </a:bodyPr>
          <a:lstStyle/>
          <a:p>
            <a:pPr marL="0" indent="0">
              <a:buNone/>
            </a:pP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kern="100" dirty="0">
              <a:latin typeface="Calibri" panose="020F0502020204030204" pitchFamily="34" charset="0"/>
              <a:ea typeface="Calibri" panose="020F0502020204030204" pitchFamily="34" charset="0"/>
              <a:cs typeface="Arial" panose="020B0604020202020204" pitchFamily="34" charset="0"/>
            </a:endParaRPr>
          </a:p>
          <a:p>
            <a:pPr marL="0" indent="0">
              <a:buNone/>
            </a:pPr>
            <a:r>
              <a:rPr lang="en-US" kern="100" dirty="0">
                <a:effectLst/>
                <a:latin typeface="Calibri" panose="020F0502020204030204" pitchFamily="34" charset="0"/>
                <a:ea typeface="Calibri" panose="020F0502020204030204" pitchFamily="34" charset="0"/>
                <a:cs typeface="Arial" panose="020B0604020202020204" pitchFamily="34" charset="0"/>
              </a:rPr>
              <a:t>e. Witnesses before the council (Acts 4:1-22)</a:t>
            </a:r>
          </a:p>
          <a:p>
            <a:pPr marL="0" indent="0">
              <a:buNone/>
            </a:pP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f.  Prayer and life in fellowship (Acts 4:23-5:16)</a:t>
            </a:r>
          </a:p>
          <a:p>
            <a:pPr marL="0" indent="0">
              <a:buNone/>
            </a:pP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g. Miraculous escape and witness before the council (Acts 5:17-42)</a:t>
            </a:r>
          </a:p>
        </p:txBody>
      </p:sp>
      <p:sp>
        <p:nvSpPr>
          <p:cNvPr id="4" name="Arrow: Right 3">
            <a:extLst>
              <a:ext uri="{FF2B5EF4-FFF2-40B4-BE49-F238E27FC236}">
                <a16:creationId xmlns:a16="http://schemas.microsoft.com/office/drawing/2014/main" id="{300A12EB-CAFD-865A-8A83-A287850D9FB9}"/>
              </a:ext>
            </a:extLst>
          </p:cNvPr>
          <p:cNvSpPr/>
          <p:nvPr/>
        </p:nvSpPr>
        <p:spPr>
          <a:xfrm>
            <a:off x="-334979" y="2154726"/>
            <a:ext cx="2145672" cy="669956"/>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5" descr="A book cover with a symbol on it&#10;&#10;Description automatically generated">
            <a:extLst>
              <a:ext uri="{FF2B5EF4-FFF2-40B4-BE49-F238E27FC236}">
                <a16:creationId xmlns:a16="http://schemas.microsoft.com/office/drawing/2014/main" id="{163C2F35-F482-C600-46FE-7AE9E4B77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698" y="1577262"/>
            <a:ext cx="1900665" cy="2841301"/>
          </a:xfrm>
          <a:prstGeom prst="rect">
            <a:avLst/>
          </a:prstGeom>
        </p:spPr>
      </p:pic>
    </p:spTree>
    <p:extLst>
      <p:ext uri="{BB962C8B-B14F-4D97-AF65-F5344CB8AC3E}">
        <p14:creationId xmlns:p14="http://schemas.microsoft.com/office/powerpoint/2010/main" val="266601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061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C3ABE-CE82-E315-87F2-F3D59F4C59ED}"/>
              </a:ext>
            </a:extLst>
          </p:cNvPr>
          <p:cNvSpPr>
            <a:spLocks noGrp="1"/>
          </p:cNvSpPr>
          <p:nvPr>
            <p:ph type="title"/>
          </p:nvPr>
        </p:nvSpPr>
        <p:spPr/>
        <p:txBody>
          <a:bodyPr>
            <a:noAutofit/>
          </a:bodyPr>
          <a:lstStyle/>
          <a:p>
            <a:r>
              <a:rPr lang="en-US" sz="3200" kern="100" dirty="0">
                <a:effectLst/>
                <a:latin typeface="Calibri" panose="020F0502020204030204" pitchFamily="34" charset="0"/>
                <a:ea typeface="Calibri" panose="020F0502020204030204" pitchFamily="34" charset="0"/>
                <a:cs typeface="Arial" panose="020B0604020202020204" pitchFamily="34" charset="0"/>
              </a:rPr>
              <a:t>Arrington, French L., </a:t>
            </a:r>
            <a:r>
              <a:rPr lang="en-US" sz="3200" i="1" kern="100" dirty="0">
                <a:effectLst/>
                <a:latin typeface="Calibri" panose="020F0502020204030204" pitchFamily="34" charset="0"/>
                <a:ea typeface="Calibri" panose="020F0502020204030204" pitchFamily="34" charset="0"/>
                <a:cs typeface="Arial" panose="020B0604020202020204" pitchFamily="34" charset="0"/>
              </a:rPr>
              <a:t>The Acts of the Apostles: Introduction, Translation, and Commentary</a:t>
            </a:r>
            <a:r>
              <a:rPr lang="en-US" sz="3200" kern="100" dirty="0">
                <a:effectLst/>
                <a:latin typeface="Calibri" panose="020F0502020204030204" pitchFamily="34" charset="0"/>
                <a:ea typeface="Calibri" panose="020F0502020204030204" pitchFamily="34" charset="0"/>
                <a:cs typeface="Arial" panose="020B0604020202020204" pitchFamily="34" charset="0"/>
              </a:rPr>
              <a:t> (Peabody, MA: Hendrickson Publishers, 1988), p. v.</a:t>
            </a:r>
            <a:endParaRPr lang="en-US" sz="3200" dirty="0"/>
          </a:p>
        </p:txBody>
      </p:sp>
      <p:sp>
        <p:nvSpPr>
          <p:cNvPr id="3" name="Content Placeholder 2">
            <a:extLst>
              <a:ext uri="{FF2B5EF4-FFF2-40B4-BE49-F238E27FC236}">
                <a16:creationId xmlns:a16="http://schemas.microsoft.com/office/drawing/2014/main" id="{F661235C-D3DC-2BF8-768C-8A60BB5296A3}"/>
              </a:ext>
            </a:extLst>
          </p:cNvPr>
          <p:cNvSpPr>
            <a:spLocks noGrp="1"/>
          </p:cNvSpPr>
          <p:nvPr>
            <p:ph idx="1"/>
          </p:nvPr>
        </p:nvSpPr>
        <p:spPr/>
        <p:txBody>
          <a:bodyPr/>
          <a:lstStyle/>
          <a:p>
            <a:pPr marL="0" indent="0">
              <a:buNone/>
            </a:pPr>
            <a:r>
              <a:rPr lang="en-US" sz="3200" kern="100" dirty="0">
                <a:effectLst/>
                <a:latin typeface="Calibri" panose="020F0502020204030204" pitchFamily="34" charset="0"/>
                <a:ea typeface="Calibri" panose="020F0502020204030204" pitchFamily="34" charset="0"/>
                <a:cs typeface="Arial" panose="020B0604020202020204" pitchFamily="34" charset="0"/>
              </a:rPr>
              <a:t>	</a:t>
            </a:r>
            <a:r>
              <a:rPr lang="en-US" kern="100" dirty="0">
                <a:effectLst/>
                <a:latin typeface="Calibri" panose="020F0502020204030204" pitchFamily="34" charset="0"/>
                <a:ea typeface="Calibri" panose="020F0502020204030204" pitchFamily="34" charset="0"/>
                <a:cs typeface="Arial" panose="020B0604020202020204" pitchFamily="34" charset="0"/>
              </a:rPr>
              <a:t>3.3	Peter and John’s Arrest and Trial (Acts 4:1-22)</a:t>
            </a:r>
          </a:p>
          <a:p>
            <a:pPr marL="0" indent="0">
              <a:buNone/>
            </a:pP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3.4	The Prayer of the Church (Acts 4:23-31)</a:t>
            </a:r>
          </a:p>
          <a:p>
            <a:pPr marL="0" indent="0">
              <a:buNone/>
            </a:pP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4.1	The Fellowship </a:t>
            </a:r>
            <a:r>
              <a:rPr lang="en-US" kern="100" dirty="0">
                <a:latin typeface="Calibri" panose="020F0502020204030204" pitchFamily="34" charset="0"/>
                <a:ea typeface="Calibri" panose="020F0502020204030204" pitchFamily="34" charset="0"/>
                <a:cs typeface="Arial" panose="020B0604020202020204" pitchFamily="34" charset="0"/>
              </a:rPr>
              <a:t>/ </a:t>
            </a:r>
            <a:r>
              <a:rPr lang="en-US" kern="100" dirty="0">
                <a:effectLst/>
                <a:latin typeface="Calibri" panose="020F0502020204030204" pitchFamily="34" charset="0"/>
                <a:ea typeface="Calibri" panose="020F0502020204030204" pitchFamily="34" charset="0"/>
                <a:cs typeface="Arial" panose="020B0604020202020204" pitchFamily="34" charset="0"/>
              </a:rPr>
              <a:t>Generosity of the Church (Acts 4:32-37)</a:t>
            </a:r>
          </a:p>
          <a:p>
            <a:pPr marL="0" indent="0">
              <a:buNone/>
            </a:pP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4.2	False Generosity of Ananias and Sapphira (Acts 5:1-11)</a:t>
            </a:r>
          </a:p>
          <a:p>
            <a:pPr marL="0" indent="0">
              <a:buNone/>
            </a:pP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5.1	Opposition (Acts 5:12-42)</a:t>
            </a:r>
          </a:p>
        </p:txBody>
      </p:sp>
      <p:sp>
        <p:nvSpPr>
          <p:cNvPr id="4" name="Arrow: Right 3">
            <a:extLst>
              <a:ext uri="{FF2B5EF4-FFF2-40B4-BE49-F238E27FC236}">
                <a16:creationId xmlns:a16="http://schemas.microsoft.com/office/drawing/2014/main" id="{B87CC227-5C48-B450-6702-AFE9C797F563}"/>
              </a:ext>
            </a:extLst>
          </p:cNvPr>
          <p:cNvSpPr/>
          <p:nvPr/>
        </p:nvSpPr>
        <p:spPr>
          <a:xfrm>
            <a:off x="-150252" y="1490647"/>
            <a:ext cx="2145672" cy="669956"/>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16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4EFE3A-7E01-C61C-3A11-1FE925DEDC5E}"/>
              </a:ext>
            </a:extLst>
          </p:cNvPr>
          <p:cNvSpPr>
            <a:spLocks noGrp="1"/>
          </p:cNvSpPr>
          <p:nvPr>
            <p:ph type="title"/>
          </p:nvPr>
        </p:nvSpPr>
        <p:spPr/>
        <p:txBody>
          <a:bodyPr>
            <a:normAutofit/>
          </a:bodyPr>
          <a:lstStyle/>
          <a:p>
            <a:r>
              <a:rPr lang="en-US" sz="2800" i="1" dirty="0">
                <a:latin typeface="+mn-lt"/>
              </a:rPr>
              <a:t>1) And as they were speaking to the people, the priests and the commander [root idea is strategist] of the temple [guard], and the Sadducees stood against them. </a:t>
            </a:r>
            <a:r>
              <a:rPr lang="en-US" sz="2800" dirty="0">
                <a:latin typeface="+mn-lt"/>
              </a:rPr>
              <a:t>[PJT] </a:t>
            </a:r>
          </a:p>
        </p:txBody>
      </p:sp>
      <p:pic>
        <p:nvPicPr>
          <p:cNvPr id="12" name="Content Placeholder 11" descr="An old stone building&#10;&#10;Description automatically generated">
            <a:extLst>
              <a:ext uri="{FF2B5EF4-FFF2-40B4-BE49-F238E27FC236}">
                <a16:creationId xmlns:a16="http://schemas.microsoft.com/office/drawing/2014/main" id="{B2619E25-8CF9-5EE1-4848-18785E82065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641124"/>
            <a:ext cx="5181600" cy="2720339"/>
          </a:xfrm>
        </p:spPr>
      </p:pic>
      <p:pic>
        <p:nvPicPr>
          <p:cNvPr id="8" name="Content Placeholder 7" descr="A drawing of a building&#10;&#10;Description automatically generated">
            <a:extLst>
              <a:ext uri="{FF2B5EF4-FFF2-40B4-BE49-F238E27FC236}">
                <a16:creationId xmlns:a16="http://schemas.microsoft.com/office/drawing/2014/main" id="{AC812DC2-2796-F4D5-AB68-E857F81B159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512962"/>
            <a:ext cx="5181600" cy="2976663"/>
          </a:xfrm>
        </p:spPr>
      </p:pic>
      <p:cxnSp>
        <p:nvCxnSpPr>
          <p:cNvPr id="10" name="Straight Arrow Connector 9">
            <a:extLst>
              <a:ext uri="{FF2B5EF4-FFF2-40B4-BE49-F238E27FC236}">
                <a16:creationId xmlns:a16="http://schemas.microsoft.com/office/drawing/2014/main" id="{E51A3017-2CFB-AE82-2460-3C06F33A46E5}"/>
              </a:ext>
            </a:extLst>
          </p:cNvPr>
          <p:cNvCxnSpPr/>
          <p:nvPr/>
        </p:nvCxnSpPr>
        <p:spPr>
          <a:xfrm>
            <a:off x="6172200" y="3023857"/>
            <a:ext cx="961931" cy="59752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86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out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Name of Jesus Brings Opposition</a:t>
            </a:r>
          </a:p>
        </p:txBody>
      </p:sp>
      <p:sp>
        <p:nvSpPr>
          <p:cNvPr id="7" name="Content Placeholder 6"/>
          <p:cNvSpPr>
            <a:spLocks noGrp="1"/>
          </p:cNvSpPr>
          <p:nvPr>
            <p:ph sz="half" idx="2"/>
          </p:nvPr>
        </p:nvSpPr>
        <p:spPr>
          <a:xfrm>
            <a:off x="5205743" y="1825625"/>
            <a:ext cx="6148057" cy="4351338"/>
          </a:xfrm>
        </p:spPr>
        <p:txBody>
          <a:bodyPr/>
          <a:lstStyle/>
          <a:p>
            <a:r>
              <a:rPr lang="el-GR" sz="4800" dirty="0">
                <a:latin typeface="Tahoma"/>
                <a:ea typeface="Tahoma"/>
                <a:cs typeface="Tahoma"/>
              </a:rPr>
              <a:t>͗εφίστημι</a:t>
            </a:r>
          </a:p>
          <a:p>
            <a:r>
              <a:rPr lang="en-US" dirty="0">
                <a:latin typeface="Tahoma"/>
                <a:ea typeface="Tahoma"/>
                <a:cs typeface="Tahoma"/>
              </a:rPr>
              <a:t>Eh-FIH-stay-</a:t>
            </a:r>
            <a:r>
              <a:rPr lang="en-US" dirty="0" err="1">
                <a:latin typeface="Tahoma"/>
                <a:ea typeface="Tahoma"/>
                <a:cs typeface="Tahoma"/>
              </a:rPr>
              <a:t>mih</a:t>
            </a:r>
            <a:r>
              <a:rPr lang="en-US" dirty="0">
                <a:latin typeface="Tahoma"/>
                <a:ea typeface="Tahoma"/>
                <a:cs typeface="Tahoma"/>
              </a:rPr>
              <a:t> or eh-FEE-</a:t>
            </a:r>
            <a:r>
              <a:rPr lang="en-US" dirty="0" err="1">
                <a:latin typeface="Tahoma"/>
                <a:ea typeface="Tahoma"/>
                <a:cs typeface="Tahoma"/>
              </a:rPr>
              <a:t>stee</a:t>
            </a:r>
            <a:r>
              <a:rPr lang="en-US" dirty="0">
                <a:latin typeface="Tahoma"/>
                <a:ea typeface="Tahoma"/>
                <a:cs typeface="Tahoma"/>
              </a:rPr>
              <a:t>-</a:t>
            </a:r>
            <a:r>
              <a:rPr lang="en-US" dirty="0" err="1">
                <a:latin typeface="Tahoma"/>
                <a:ea typeface="Tahoma"/>
                <a:cs typeface="Tahoma"/>
              </a:rPr>
              <a:t>mee</a:t>
            </a:r>
            <a:endParaRPr lang="en-US" dirty="0">
              <a:latin typeface="Tahoma"/>
              <a:ea typeface="Tahoma"/>
              <a:cs typeface="Tahoma"/>
            </a:endParaRPr>
          </a:p>
          <a:p>
            <a:r>
              <a:rPr lang="en-US" dirty="0">
                <a:latin typeface="Tahoma"/>
                <a:ea typeface="Tahoma"/>
                <a:cs typeface="Tahoma"/>
              </a:rPr>
              <a:t>Literally means to “stand nearby” but…</a:t>
            </a:r>
          </a:p>
          <a:p>
            <a:r>
              <a:rPr lang="en-US" dirty="0">
                <a:latin typeface="Tahoma"/>
                <a:ea typeface="Tahoma"/>
                <a:cs typeface="Tahoma"/>
              </a:rPr>
              <a:t>Used in classical Greek for “standing close to spy” …</a:t>
            </a:r>
          </a:p>
          <a:p>
            <a:r>
              <a:rPr lang="en-US" dirty="0">
                <a:latin typeface="Tahoma"/>
                <a:ea typeface="Tahoma"/>
                <a:cs typeface="Tahoma"/>
              </a:rPr>
              <a:t>Or standing against someone</a:t>
            </a:r>
            <a:endParaRPr lang="en-US" dirty="0"/>
          </a:p>
        </p:txBody>
      </p:sp>
      <p:pic>
        <p:nvPicPr>
          <p:cNvPr id="6" name="Content Placeholder 5" descr="A group of people in a room&#10;&#10;Description automatically generated">
            <a:extLst>
              <a:ext uri="{FF2B5EF4-FFF2-40B4-BE49-F238E27FC236}">
                <a16:creationId xmlns:a16="http://schemas.microsoft.com/office/drawing/2014/main" id="{69D8D028-8C0B-2AA3-C304-CD67F284BA5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08524" y="1825625"/>
            <a:ext cx="2909736" cy="435133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effectLst/>
                <a:latin typeface="Calibri" panose="020F0502020204030204" pitchFamily="34" charset="0"/>
                <a:ea typeface="Calibri" panose="020F0502020204030204" pitchFamily="34" charset="0"/>
                <a:cs typeface="Arial" panose="020B0604020202020204" pitchFamily="34" charset="0"/>
              </a:rPr>
              <a:t>2) being worked up because they [Peter and John] were teaching the people and publicly declaring resurrection of the dead by means of Jesus. </a:t>
            </a:r>
            <a:r>
              <a:rPr lang="en-US" sz="2800" dirty="0">
                <a:effectLst/>
                <a:latin typeface="Calibri" panose="020F0502020204030204" pitchFamily="34" charset="0"/>
                <a:ea typeface="Calibri" panose="020F0502020204030204" pitchFamily="34" charset="0"/>
                <a:cs typeface="Arial" panose="020B0604020202020204" pitchFamily="34" charset="0"/>
              </a:rPr>
              <a:t>[PJT]</a:t>
            </a:r>
            <a:endParaRPr lang="en-US" sz="2800" dirty="0"/>
          </a:p>
        </p:txBody>
      </p:sp>
      <p:pic>
        <p:nvPicPr>
          <p:cNvPr id="5" name="Content Placeholder 4" descr="angry_face.JPG"/>
          <p:cNvPicPr>
            <a:picLocks noGrp="1" noChangeAspect="1"/>
          </p:cNvPicPr>
          <p:nvPr>
            <p:ph sz="half" idx="1"/>
          </p:nvPr>
        </p:nvPicPr>
        <p:blipFill>
          <a:blip r:embed="rId2" cstate="print"/>
          <a:stretch>
            <a:fillRect/>
          </a:stretch>
        </p:blipFill>
        <p:spPr>
          <a:xfrm>
            <a:off x="838200" y="1958174"/>
            <a:ext cx="4222687" cy="3842645"/>
          </a:xfrm>
        </p:spPr>
      </p:pic>
      <p:sp>
        <p:nvSpPr>
          <p:cNvPr id="4" name="Content Placeholder 3"/>
          <p:cNvSpPr>
            <a:spLocks noGrp="1"/>
          </p:cNvSpPr>
          <p:nvPr>
            <p:ph sz="half" idx="2"/>
          </p:nvPr>
        </p:nvSpPr>
        <p:spPr>
          <a:xfrm>
            <a:off x="5341545" y="1958174"/>
            <a:ext cx="6012255" cy="3975194"/>
          </a:xfrm>
        </p:spPr>
        <p:txBody>
          <a:bodyPr/>
          <a:lstStyle/>
          <a:p>
            <a:r>
              <a:rPr lang="el-GR" sz="3600" dirty="0"/>
              <a:t>διαπονο</a:t>
            </a:r>
            <a:r>
              <a:rPr lang="el-GR" sz="3600" dirty="0">
                <a:ea typeface="Tahoma"/>
                <a:cs typeface="Tahoma"/>
              </a:rPr>
              <a:t>ύμενοι</a:t>
            </a:r>
          </a:p>
          <a:p>
            <a:r>
              <a:rPr lang="en-US" dirty="0">
                <a:latin typeface="Tahoma"/>
                <a:ea typeface="Tahoma"/>
                <a:cs typeface="Tahoma"/>
              </a:rPr>
              <a:t>“</a:t>
            </a:r>
            <a:r>
              <a:rPr lang="en-US" dirty="0" err="1">
                <a:latin typeface="Tahoma"/>
                <a:ea typeface="Tahoma"/>
                <a:cs typeface="Tahoma"/>
              </a:rPr>
              <a:t>dih</a:t>
            </a:r>
            <a:r>
              <a:rPr lang="en-US" dirty="0">
                <a:latin typeface="Tahoma"/>
                <a:ea typeface="Tahoma"/>
                <a:cs typeface="Tahoma"/>
              </a:rPr>
              <a:t>-ah-</a:t>
            </a:r>
            <a:r>
              <a:rPr lang="en-US" dirty="0" err="1">
                <a:latin typeface="Tahoma"/>
                <a:ea typeface="Tahoma"/>
                <a:cs typeface="Tahoma"/>
              </a:rPr>
              <a:t>poh</a:t>
            </a:r>
            <a:r>
              <a:rPr lang="en-US" dirty="0">
                <a:latin typeface="Tahoma"/>
                <a:ea typeface="Tahoma"/>
                <a:cs typeface="Tahoma"/>
              </a:rPr>
              <a:t>-NOO-</a:t>
            </a:r>
            <a:r>
              <a:rPr lang="en-US" dirty="0" err="1">
                <a:latin typeface="Tahoma"/>
                <a:ea typeface="Tahoma"/>
                <a:cs typeface="Tahoma"/>
              </a:rPr>
              <a:t>mehn</a:t>
            </a:r>
            <a:r>
              <a:rPr lang="en-US" dirty="0">
                <a:latin typeface="Tahoma"/>
                <a:ea typeface="Tahoma"/>
                <a:cs typeface="Tahoma"/>
              </a:rPr>
              <a:t>-</a:t>
            </a:r>
            <a:r>
              <a:rPr lang="en-US" dirty="0" err="1">
                <a:latin typeface="Tahoma"/>
                <a:ea typeface="Tahoma"/>
                <a:cs typeface="Tahoma"/>
              </a:rPr>
              <a:t>oy</a:t>
            </a:r>
            <a:r>
              <a:rPr lang="en-US" dirty="0">
                <a:latin typeface="Tahoma"/>
                <a:ea typeface="Tahoma"/>
                <a:cs typeface="Tahoma"/>
              </a:rPr>
              <a:t>” or “thee-ah-</a:t>
            </a:r>
            <a:r>
              <a:rPr lang="en-US" dirty="0" err="1">
                <a:latin typeface="Tahoma"/>
                <a:ea typeface="Tahoma"/>
                <a:cs typeface="Tahoma"/>
              </a:rPr>
              <a:t>poh</a:t>
            </a:r>
            <a:r>
              <a:rPr lang="en-US" dirty="0">
                <a:latin typeface="Tahoma"/>
                <a:ea typeface="Tahoma"/>
                <a:cs typeface="Tahoma"/>
              </a:rPr>
              <a:t>-NOO-</a:t>
            </a:r>
            <a:r>
              <a:rPr lang="en-US" dirty="0" err="1">
                <a:latin typeface="Tahoma"/>
                <a:ea typeface="Tahoma"/>
                <a:cs typeface="Tahoma"/>
              </a:rPr>
              <a:t>mehn</a:t>
            </a:r>
            <a:r>
              <a:rPr lang="en-US" dirty="0">
                <a:latin typeface="Tahoma"/>
                <a:ea typeface="Tahoma"/>
                <a:cs typeface="Tahoma"/>
              </a:rPr>
              <a:t>-EE”</a:t>
            </a:r>
          </a:p>
          <a:p>
            <a:r>
              <a:rPr lang="en-US" dirty="0">
                <a:latin typeface="Tahoma"/>
                <a:ea typeface="Tahoma"/>
                <a:cs typeface="Tahoma"/>
              </a:rPr>
              <a:t>Root idea is to work hard or exercise</a:t>
            </a:r>
          </a:p>
          <a:p>
            <a:r>
              <a:rPr lang="en-US" dirty="0">
                <a:latin typeface="Tahoma"/>
                <a:ea typeface="Tahoma"/>
                <a:cs typeface="Tahoma"/>
              </a:rPr>
              <a:t>Often used for being disturbed (“worked up”) about something</a:t>
            </a:r>
            <a:endParaRPr lang="el-GR" dirty="0">
              <a:latin typeface="Tahoma"/>
              <a:ea typeface="Tahoma"/>
              <a:cs typeface="Tahoma"/>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par>
                          <p:cTn id="23" fill="hold">
                            <p:stCondLst>
                              <p:cond delay="500"/>
                            </p:stCondLst>
                            <p:childTnLst>
                              <p:par>
                                <p:cTn id="24" presetID="3" presetClass="entr" presetSubtype="1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AEAF-4A68-E267-D320-AA2BF85AFE77}"/>
              </a:ext>
            </a:extLst>
          </p:cNvPr>
          <p:cNvSpPr>
            <a:spLocks noGrp="1"/>
          </p:cNvSpPr>
          <p:nvPr>
            <p:ph type="title"/>
          </p:nvPr>
        </p:nvSpPr>
        <p:spPr/>
        <p:txBody>
          <a:bodyPr>
            <a:normAutofit/>
          </a:bodyPr>
          <a:lstStyle/>
          <a:p>
            <a:r>
              <a:rPr lang="en-US" sz="2800" b="1" i="1" dirty="0">
                <a:effectLst/>
                <a:latin typeface="Calibri" panose="020F0502020204030204" pitchFamily="34" charset="0"/>
                <a:ea typeface="Calibri" panose="020F0502020204030204" pitchFamily="34" charset="0"/>
                <a:cs typeface="Arial" panose="020B0604020202020204" pitchFamily="34" charset="0"/>
              </a:rPr>
              <a:t>3) And they seized them with their hands and placed them in custody till the next day for it was already evening.</a:t>
            </a:r>
            <a:r>
              <a:rPr lang="en-US" sz="2800" b="1" dirty="0">
                <a:effectLst/>
                <a:latin typeface="Calibri" panose="020F0502020204030204" pitchFamily="34" charset="0"/>
                <a:ea typeface="Calibri" panose="020F0502020204030204" pitchFamily="34" charset="0"/>
                <a:cs typeface="Arial" panose="020B0604020202020204" pitchFamily="34" charset="0"/>
              </a:rPr>
              <a:t> [PJT]</a:t>
            </a:r>
            <a:r>
              <a:rPr lang="en-US" sz="2800" dirty="0">
                <a:effectLst/>
                <a:latin typeface="Calibri" panose="020F0502020204030204" pitchFamily="34" charset="0"/>
                <a:ea typeface="Calibri" panose="020F0502020204030204" pitchFamily="34" charset="0"/>
                <a:cs typeface="Arial" panose="020B0604020202020204" pitchFamily="34" charset="0"/>
              </a:rPr>
              <a:t> </a:t>
            </a:r>
            <a:endParaRPr lang="en-US" sz="2800" dirty="0"/>
          </a:p>
        </p:txBody>
      </p:sp>
      <p:sp>
        <p:nvSpPr>
          <p:cNvPr id="3" name="Content Placeholder 2">
            <a:extLst>
              <a:ext uri="{FF2B5EF4-FFF2-40B4-BE49-F238E27FC236}">
                <a16:creationId xmlns:a16="http://schemas.microsoft.com/office/drawing/2014/main" id="{161827AB-773C-047F-DE1D-CF34EB824FBE}"/>
              </a:ext>
            </a:extLst>
          </p:cNvPr>
          <p:cNvSpPr>
            <a:spLocks noGrp="1"/>
          </p:cNvSpPr>
          <p:nvPr>
            <p:ph sz="half" idx="1"/>
          </p:nvPr>
        </p:nvSpPr>
        <p:spPr/>
        <p:txBody>
          <a:bodyPr/>
          <a:lstStyle/>
          <a:p>
            <a:pPr>
              <a:buFont typeface="Wingdings" panose="05000000000000000000" pitchFamily="2" charset="2"/>
              <a:buChar char="v"/>
            </a:pPr>
            <a:r>
              <a:rPr lang="en-US" dirty="0"/>
              <a:t>Assume “custody” means </a:t>
            </a:r>
            <a:br>
              <a:rPr lang="en-US" dirty="0"/>
            </a:br>
            <a:r>
              <a:rPr lang="en-US" dirty="0"/>
              <a:t>“protective custody”</a:t>
            </a:r>
          </a:p>
          <a:p>
            <a:pPr>
              <a:buFont typeface="Wingdings" panose="05000000000000000000" pitchFamily="2" charset="2"/>
              <a:buChar char="v"/>
            </a:pPr>
            <a:r>
              <a:rPr lang="en-US" dirty="0"/>
              <a:t>Who was protecting whom from what?</a:t>
            </a:r>
          </a:p>
          <a:p>
            <a:pPr>
              <a:buFont typeface="Wingdings" panose="05000000000000000000" pitchFamily="2" charset="2"/>
              <a:buChar char="v"/>
            </a:pPr>
            <a:r>
              <a:rPr lang="en-US" dirty="0"/>
              <a:t>Disciples from a mob that seemed more curious than hostile?</a:t>
            </a:r>
          </a:p>
          <a:p>
            <a:pPr>
              <a:buFont typeface="Wingdings" panose="05000000000000000000" pitchFamily="2" charset="2"/>
              <a:buChar char="v"/>
            </a:pPr>
            <a:r>
              <a:rPr lang="en-US" dirty="0"/>
              <a:t>The people from the truth?</a:t>
            </a:r>
          </a:p>
          <a:p>
            <a:pPr>
              <a:buFont typeface="Wingdings" panose="05000000000000000000" pitchFamily="2" charset="2"/>
              <a:buChar char="v"/>
            </a:pPr>
            <a:r>
              <a:rPr lang="en-US" dirty="0"/>
              <a:t>Is healing one man worth it?</a:t>
            </a:r>
          </a:p>
        </p:txBody>
      </p:sp>
      <p:pic>
        <p:nvPicPr>
          <p:cNvPr id="6" name="Content Placeholder 5" descr="A painting of a person talking to a person&#10;&#10;Description automatically generated">
            <a:extLst>
              <a:ext uri="{FF2B5EF4-FFF2-40B4-BE49-F238E27FC236}">
                <a16:creationId xmlns:a16="http://schemas.microsoft.com/office/drawing/2014/main" id="{E88CEB5C-6116-6CC5-D5C5-8520646D45D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62213" y="1935895"/>
            <a:ext cx="3705234" cy="4241067"/>
          </a:xfrm>
        </p:spPr>
      </p:pic>
    </p:spTree>
    <p:extLst>
      <p:ext uri="{BB962C8B-B14F-4D97-AF65-F5344CB8AC3E}">
        <p14:creationId xmlns:p14="http://schemas.microsoft.com/office/powerpoint/2010/main" val="14189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i="1" dirty="0">
                <a:effectLst/>
                <a:latin typeface="Calibri" panose="020F0502020204030204" pitchFamily="34" charset="0"/>
                <a:ea typeface="Calibri" panose="020F0502020204030204" pitchFamily="34" charset="0"/>
                <a:cs typeface="Arial" panose="020B0604020202020204" pitchFamily="34" charset="0"/>
              </a:rPr>
              <a:t>4) But many of those who heard the word believed, and the number of men came to be about 5,000. </a:t>
            </a:r>
            <a:r>
              <a:rPr lang="en-US" sz="2800" dirty="0">
                <a:effectLst/>
                <a:latin typeface="Calibri" panose="020F0502020204030204" pitchFamily="34" charset="0"/>
                <a:ea typeface="Calibri" panose="020F0502020204030204" pitchFamily="34" charset="0"/>
                <a:cs typeface="Arial" panose="020B0604020202020204" pitchFamily="34" charset="0"/>
              </a:rPr>
              <a:t>[PJT]</a:t>
            </a:r>
            <a:endParaRPr lang="en-US" sz="2800" dirty="0"/>
          </a:p>
        </p:txBody>
      </p:sp>
      <p:sp>
        <p:nvSpPr>
          <p:cNvPr id="6" name="Content Placeholder 5"/>
          <p:cNvSpPr>
            <a:spLocks noGrp="1"/>
          </p:cNvSpPr>
          <p:nvPr>
            <p:ph sz="half" idx="1"/>
          </p:nvPr>
        </p:nvSpPr>
        <p:spPr/>
        <p:txBody>
          <a:bodyPr>
            <a:normAutofit lnSpcReduction="10000"/>
          </a:bodyPr>
          <a:lstStyle/>
          <a:p>
            <a:r>
              <a:rPr lang="en-US" sz="3200" dirty="0"/>
              <a:t>5,000 saved</a:t>
            </a:r>
          </a:p>
          <a:p>
            <a:r>
              <a:rPr lang="en-US" sz="3200" dirty="0"/>
              <a:t>5,000 additional responding in the temple?</a:t>
            </a:r>
          </a:p>
          <a:p>
            <a:r>
              <a:rPr lang="en-US" sz="3200" dirty="0"/>
              <a:t>5,000 men, so 2-3x?</a:t>
            </a:r>
          </a:p>
          <a:p>
            <a:r>
              <a:rPr lang="en-US" sz="3200" dirty="0"/>
              <a:t>5 symbolic of human sufficiency times divine plenty (10</a:t>
            </a:r>
            <a:r>
              <a:rPr lang="en-US" sz="3200" baseline="30000" dirty="0"/>
              <a:t>3</a:t>
            </a:r>
            <a:r>
              <a:rPr lang="en-US" sz="3200" dirty="0"/>
              <a:t>)?</a:t>
            </a:r>
          </a:p>
          <a:p>
            <a:r>
              <a:rPr lang="en-US" sz="3200" dirty="0"/>
              <a:t>5,000 cumulative since Pentecost?</a:t>
            </a:r>
          </a:p>
        </p:txBody>
      </p:sp>
      <p:pic>
        <p:nvPicPr>
          <p:cNvPr id="8" name="Content Placeholder 7" descr="Peter_john_lame2.jpg"/>
          <p:cNvPicPr>
            <a:picLocks noGrp="1" noChangeAspect="1"/>
          </p:cNvPicPr>
          <p:nvPr>
            <p:ph sz="half" idx="2"/>
          </p:nvPr>
        </p:nvPicPr>
        <p:blipFill>
          <a:blip r:embed="rId2" cstate="print"/>
          <a:stretch>
            <a:fillRect/>
          </a:stretch>
        </p:blipFill>
        <p:spPr>
          <a:xfrm>
            <a:off x="6642270" y="1866861"/>
            <a:ext cx="3615305" cy="431010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416BCB9-E3DB-4396-88A3-FA632EC3CFAC}" vid="{12DD0F16-7DDB-49D0-94B1-142B1C435203}"/>
    </a:ext>
  </a:extLst>
</a:theme>
</file>

<file path=docProps/app.xml><?xml version="1.0" encoding="utf-8"?>
<Properties xmlns="http://schemas.openxmlformats.org/officeDocument/2006/extended-properties" xmlns:vt="http://schemas.openxmlformats.org/officeDocument/2006/docPropsVTypes">
  <Template>Columns</Template>
  <TotalTime>3172</TotalTime>
  <Words>1802</Words>
  <Application>Microsoft Office PowerPoint</Application>
  <PresentationFormat>Widescreen</PresentationFormat>
  <Paragraphs>157</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Tahoma</vt:lpstr>
      <vt:lpstr>Wingdings</vt:lpstr>
      <vt:lpstr>Office Theme</vt:lpstr>
      <vt:lpstr>Preparing to Teach Acts 4-5</vt:lpstr>
      <vt:lpstr>Remember the Acts 1:8 Structure</vt:lpstr>
      <vt:lpstr>Perkins, Pheme, Reading the New Testament: An Introduction: Third Edition (Mahwah, NJ: Paulist Press, 2012), p. 238. </vt:lpstr>
      <vt:lpstr>Arrington, French L., The Acts of the Apostles: Introduction, Translation, and Commentary (Peabody, MA: Hendrickson Publishers, 1988), p. v.</vt:lpstr>
      <vt:lpstr>1) And as they were speaking to the people, the priests and the commander [root idea is strategist] of the temple [guard], and the Sadducees stood against them. [PJT] </vt:lpstr>
      <vt:lpstr>The Name of Jesus Brings Opposition</vt:lpstr>
      <vt:lpstr>2) being worked up because they [Peter and John] were teaching the people and publicly declaring resurrection of the dead by means of Jesus. [PJT]</vt:lpstr>
      <vt:lpstr>3) And they seized them with their hands and placed them in custody till the next day for it was already evening. [PJT] </vt:lpstr>
      <vt:lpstr>4) But many of those who heard the word believed, and the number of men came to be about 5,000. [PJT]</vt:lpstr>
      <vt:lpstr>PowerPoint Presentation</vt:lpstr>
      <vt:lpstr>Chronology of High Priests Per Flavius Josephus</vt:lpstr>
      <vt:lpstr>By Means of the Name of Jesus</vt:lpstr>
      <vt:lpstr>11) This One is “the stone of which” YOU “the builders rejected, the One who became the head of the cornerstone.” [PJT] </vt:lpstr>
      <vt:lpstr>12) And there is no other salvation because neither is there another name under the heavens given to humankind by means of which one must be saved.” [PJT]</vt:lpstr>
      <vt:lpstr>13) Then, seeing the boldness of Peter and John, along with perceiving that they were illiterate and untrained [the Greek sounds like “idiotic”], they were amazed and they recognized that they had been with Jesus. [PJT]</vt:lpstr>
      <vt:lpstr>After “Testifying” (v. 23) They Prayed! (v. 24)</vt:lpstr>
      <vt:lpstr>Reapplication for the Present</vt:lpstr>
      <vt:lpstr>32) But the vast amount [plenitude / multitude] of believers were of a singular determination (heart) and a singular mind (soul) and none of them said that anything they owned was theirs, BUT they had everything common. [PJT]</vt:lpstr>
      <vt:lpstr>Barnabas (Acts 4:36-37)</vt:lpstr>
      <vt:lpstr>The Story is Familiar</vt:lpstr>
      <vt:lpstr>Ananias and Sapphira</vt:lpstr>
      <vt:lpstr>Misleading Picture?</vt:lpstr>
      <vt:lpstr>Reasons for a Quick Burial</vt:lpstr>
      <vt:lpstr>Sin is Rarely in a Vacuum</vt:lpstr>
      <vt:lpstr>Activities of the Early Church</vt:lpstr>
      <vt:lpstr>Cars in the Bible?</vt:lpstr>
      <vt:lpstr>PowerPoint Presentation</vt:lpstr>
      <vt:lpstr>Expect Opposition!</vt:lpstr>
      <vt:lpstr>On Obeying God, NOT Humans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to Teach Acts 4-5</dc:title>
  <dc:creator>Johnny Wilson</dc:creator>
  <cp:lastModifiedBy>Johnny Wilson</cp:lastModifiedBy>
  <cp:revision>16</cp:revision>
  <dcterms:created xsi:type="dcterms:W3CDTF">2023-10-31T19:50:14Z</dcterms:created>
  <dcterms:modified xsi:type="dcterms:W3CDTF">2023-11-03T00:42:28Z</dcterms:modified>
</cp:coreProperties>
</file>