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7" r:id="rId14"/>
    <p:sldId id="279" r:id="rId15"/>
    <p:sldId id="272" r:id="rId16"/>
    <p:sldId id="283" r:id="rId17"/>
    <p:sldId id="284" r:id="rId18"/>
    <p:sldId id="286" r:id="rId19"/>
    <p:sldId id="280" r:id="rId20"/>
    <p:sldId id="281" r:id="rId21"/>
    <p:sldId id="285" r:id="rId22"/>
    <p:sldId id="282" r:id="rId23"/>
    <p:sldId id="266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2499-08C1-4D6A-AB3E-C469DFEFC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662D5-0154-4263-BC86-D1213BC78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0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7F01-EC6E-45CD-91BE-D5547A72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FF8D2-C1DB-45BD-98B8-B6F6D740F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96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81EAA-7EAF-4450-ADD7-A2E6354B5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9930A-6309-467B-B8E6-B7006FED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7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11334" y="1941513"/>
            <a:ext cx="53721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ADA459D-689D-4BF5-B93B-CC77531BE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36AB56B-994A-42D3-8C3D-AFE42A0CB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96E190-E178-49CE-9C5A-5A541EE30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747F-9892-4629-83BF-97F95FD76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2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48C0-1A8A-43C2-A000-67201049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621A-82AC-455B-A88B-F243CBAC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5651-5BD2-4108-BB2B-C1F25550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D33-CCDA-48CA-B193-50E2717DE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19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D4B6-75D4-4E7C-87FF-A879484E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1DC73-D385-4EB1-B035-EB67938D9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E3703-06C8-4FC4-A368-823E47336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85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0A78-2B5B-4163-9DC0-8AC675E2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95C2A-CCE0-4F70-B8F0-DD356E4CF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821A5-51F8-4D3E-B434-0C2F34E87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A6468-D401-42C7-910A-544F77B9E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3EC7C-4E68-496C-ABB1-FB51DB175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19C5-2DD3-4789-A9F9-4F912EC3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2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4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EE5C-765B-4694-B6B5-C370A55A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AEC8-AFB6-47DC-A386-8B57CF3E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8176A-235D-4745-917E-EC30F8F8D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5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42CD-BF59-4661-8478-B7F96091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013FB-A1B6-4682-B0FF-82E3CB508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F3A26-63B8-46FB-B2CC-D2B4E3E33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3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open book with text&#10;&#10;Description automatically generated with medium confidence">
            <a:extLst>
              <a:ext uri="{FF2B5EF4-FFF2-40B4-BE49-F238E27FC236}">
                <a16:creationId xmlns:a16="http://schemas.microsoft.com/office/drawing/2014/main" id="{811D7935-F19D-4753-873B-67C02E4811C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0789" y="-2677098"/>
            <a:ext cx="27661071" cy="1149471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B8CAB-2D92-4B95-9C23-43BA9870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6D00-7BB0-433E-9C6C-13F77781C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8185-A5BF-42F3-ABC3-B1042527E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to Teach Acts 6-7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7042D-EA0E-43F0-B364-578E9EE83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Grace Chinese Christian Church</a:t>
            </a:r>
            <a:br>
              <a:rPr lang="en-US" dirty="0"/>
            </a:br>
            <a:r>
              <a:rPr lang="en-US" dirty="0"/>
              <a:t>Sunday School Teacher Training</a:t>
            </a:r>
          </a:p>
        </p:txBody>
      </p:sp>
    </p:spTree>
    <p:extLst>
      <p:ext uri="{BB962C8B-B14F-4D97-AF65-F5344CB8AC3E}">
        <p14:creationId xmlns:p14="http://schemas.microsoft.com/office/powerpoint/2010/main" val="135456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Light and Shadow?</a:t>
            </a:r>
          </a:p>
        </p:txBody>
      </p:sp>
      <p:pic>
        <p:nvPicPr>
          <p:cNvPr id="4" name="Content Placeholder 3" descr="Stoning of Stephen by Rembran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1442" y="1676400"/>
            <a:ext cx="6661717" cy="480060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257800" y="1143000"/>
            <a:ext cx="3429000" cy="1295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438900" y="1485900"/>
            <a:ext cx="2590800" cy="19050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600700" y="1943100"/>
            <a:ext cx="3124200" cy="1676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934200" y="2743200"/>
            <a:ext cx="1981200" cy="21336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082962-C373-4D1E-A2F7-570DA0D8D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333" y="722313"/>
            <a:ext cx="6263217" cy="762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Pay Attention (Ps. 24:7, 9)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3CC4EF0-8197-4227-8D1D-F58FFF49CE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941514"/>
            <a:ext cx="6400800" cy="4687887"/>
          </a:xfrm>
          <a:solidFill>
            <a:schemeClr val="accent2">
              <a:lumMod val="50000"/>
              <a:alpha val="74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Times New Roman" panose="02020603050405020304" pitchFamily="18" charset="0"/>
              </a:rPr>
              <a:t>“</a:t>
            </a:r>
            <a:r>
              <a:rPr lang="en-US" altLang="en-US" sz="3600" dirty="0"/>
              <a:t>Lift up your heads</a:t>
            </a:r>
            <a:r>
              <a:rPr lang="en-US" altLang="en-US" sz="3600" dirty="0">
                <a:latin typeface="Times New Roman" panose="02020603050405020304" pitchFamily="18" charset="0"/>
              </a:rPr>
              <a:t>”</a:t>
            </a:r>
            <a:r>
              <a:rPr lang="en-US" altLang="en-US" sz="3600" dirty="0"/>
              <a:t> to the gates means, </a:t>
            </a:r>
            <a:r>
              <a:rPr lang="en-US" altLang="en-US" sz="3600" dirty="0">
                <a:latin typeface="Times New Roman" panose="02020603050405020304" pitchFamily="18" charset="0"/>
              </a:rPr>
              <a:t>“</a:t>
            </a:r>
            <a:r>
              <a:rPr lang="en-US" altLang="en-US" sz="3600" dirty="0"/>
              <a:t>You</a:t>
            </a:r>
            <a:r>
              <a:rPr lang="en-US" altLang="en-US" sz="3600" dirty="0">
                <a:latin typeface="Times New Roman" panose="02020603050405020304" pitchFamily="18" charset="0"/>
              </a:rPr>
              <a:t>’</a:t>
            </a:r>
            <a:r>
              <a:rPr lang="en-US" altLang="en-US" sz="3600" dirty="0"/>
              <a:t>re not ready.</a:t>
            </a:r>
            <a:r>
              <a:rPr lang="en-US" altLang="en-US" sz="3600" dirty="0">
                <a:latin typeface="Times New Roman" panose="02020603050405020304" pitchFamily="18" charset="0"/>
              </a:rPr>
              <a:t>”</a:t>
            </a: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A pagan hymn read, </a:t>
            </a:r>
            <a:r>
              <a:rPr lang="en-US" altLang="en-US" sz="3600" dirty="0">
                <a:latin typeface="Times New Roman" panose="02020603050405020304" pitchFamily="18" charset="0"/>
              </a:rPr>
              <a:t>“</a:t>
            </a:r>
            <a:r>
              <a:rPr lang="en-US" altLang="en-US" sz="3600" dirty="0"/>
              <a:t>Lift up your heads, O ye gods</a:t>
            </a:r>
            <a:r>
              <a:rPr lang="en-US" altLang="en-US" sz="3600" dirty="0">
                <a:latin typeface="Times New Roman" panose="02020603050405020304" pitchFamily="18" charset="0"/>
              </a:rPr>
              <a:t>”</a:t>
            </a:r>
            <a:r>
              <a:rPr lang="en-US" altLang="en-US" sz="3600" dirty="0"/>
              <a:t> when Baal was coming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Indicates God is more powerful than false belief and physical limitations</a:t>
            </a:r>
          </a:p>
        </p:txBody>
      </p:sp>
      <p:pic>
        <p:nvPicPr>
          <p:cNvPr id="14340" name="Picture 5" descr="C:\Documents and Settings\user\My Documents\My Pictures\dungate.bmp">
            <a:extLst>
              <a:ext uri="{FF2B5EF4-FFF2-40B4-BE49-F238E27FC236}">
                <a16:creationId xmlns:a16="http://schemas.microsoft.com/office/drawing/2014/main" id="{28320BE9-E781-4B60-827C-5E934B76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98243"/>
            <a:ext cx="3943349" cy="61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764EFA8-7B69-42BD-9C85-0FE253D04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22313"/>
            <a:ext cx="8802688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New Awareness of God (Ps. 24:8, 10)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D1CC67C-2D0C-4990-88DF-BA3792060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lumMod val="50000"/>
              <a:alpha val="73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Who IS this King of Glory?</a:t>
            </a:r>
          </a:p>
          <a:p>
            <a:pPr eaLnBrk="1" hangingPunct="1"/>
            <a:r>
              <a:rPr lang="en-US" altLang="en-US" sz="3600" dirty="0"/>
              <a:t>Yahweh who is strong enough and mighty enough to protect us</a:t>
            </a:r>
          </a:p>
          <a:p>
            <a:pPr eaLnBrk="1" hangingPunct="1"/>
            <a:r>
              <a:rPr lang="en-US" altLang="en-US" sz="3600" dirty="0"/>
              <a:t>Yahweh who wins our battles for us</a:t>
            </a:r>
          </a:p>
          <a:p>
            <a:pPr eaLnBrk="1" hangingPunct="1"/>
            <a:r>
              <a:rPr lang="en-US" altLang="en-US" sz="3600" dirty="0"/>
              <a:t>Yahweh, the God of Armies</a:t>
            </a:r>
            <a:br>
              <a:rPr lang="en-US" altLang="en-US" sz="3600" dirty="0"/>
            </a:br>
            <a:r>
              <a:rPr lang="en-US" altLang="en-US" sz="3600" dirty="0"/>
              <a:t>(the God of ALL resources!)</a:t>
            </a:r>
          </a:p>
          <a:p>
            <a:pPr eaLnBrk="1" hangingPunct="1"/>
            <a:r>
              <a:rPr lang="en-US" altLang="en-US" sz="3600" dirty="0"/>
              <a:t>Yahweh is THE King of Glory</a:t>
            </a:r>
          </a:p>
        </p:txBody>
      </p:sp>
    </p:spTree>
    <p:extLst>
      <p:ext uri="{BB962C8B-B14F-4D97-AF65-F5344CB8AC3E}">
        <p14:creationId xmlns:p14="http://schemas.microsoft.com/office/powerpoint/2010/main" val="26234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2-8    --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Abraham called far away</a:t>
            </a:r>
          </a:p>
          <a:p>
            <a:pPr marL="0" indent="0">
              <a:buNone/>
            </a:pPr>
            <a:r>
              <a:rPr lang="en-US" dirty="0"/>
              <a:t>             -- Abraham no inheritance before covenant</a:t>
            </a:r>
          </a:p>
          <a:p>
            <a:pPr marL="0" indent="0">
              <a:buNone/>
            </a:pPr>
            <a:r>
              <a:rPr lang="en-US" dirty="0"/>
              <a:t>             -- Abraham = “stranger in strange land”</a:t>
            </a:r>
          </a:p>
          <a:p>
            <a:pPr marL="0" indent="0">
              <a:buNone/>
            </a:pPr>
            <a:r>
              <a:rPr lang="en-US" dirty="0"/>
              <a:t>             -- We are all children of Abraham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neareast">
            <a:extLst>
              <a:ext uri="{FF2B5EF4-FFF2-40B4-BE49-F238E27FC236}">
                <a16:creationId xmlns:a16="http://schemas.microsoft.com/office/drawing/2014/main" id="{D51946C8-7697-4300-AE87-B4EFA032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1"/>
            <a:ext cx="10865680" cy="66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>
            <a:extLst>
              <a:ext uri="{FF2B5EF4-FFF2-40B4-BE49-F238E27FC236}">
                <a16:creationId xmlns:a16="http://schemas.microsoft.com/office/drawing/2014/main" id="{60950FD7-3375-4AE0-B3AB-7442900818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48800" y="3962400"/>
            <a:ext cx="1143000" cy="1828793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10">
            <a:extLst>
              <a:ext uri="{FF2B5EF4-FFF2-40B4-BE49-F238E27FC236}">
                <a16:creationId xmlns:a16="http://schemas.microsoft.com/office/drawing/2014/main" id="{14CD3997-804E-4AA3-A5EF-E0A85FB5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552" y="575151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UR</a:t>
            </a:r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CD064AAC-DCFF-4F05-8BF1-6AE538EE4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5" y="5867400"/>
            <a:ext cx="775936" cy="153988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12">
            <a:extLst>
              <a:ext uri="{FF2B5EF4-FFF2-40B4-BE49-F238E27FC236}">
                <a16:creationId xmlns:a16="http://schemas.microsoft.com/office/drawing/2014/main" id="{ED3C8898-9BD7-42B4-9E12-E5C6A445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7" y="1216025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HARAN</a:t>
            </a:r>
          </a:p>
        </p:txBody>
      </p:sp>
      <p:sp>
        <p:nvSpPr>
          <p:cNvPr id="5127" name="Text Box 13">
            <a:extLst>
              <a:ext uri="{FF2B5EF4-FFF2-40B4-BE49-F238E27FC236}">
                <a16:creationId xmlns:a16="http://schemas.microsoft.com/office/drawing/2014/main" id="{35060EBB-934E-4191-97EF-8702F184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040" y="3429000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DAMASCUS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10BDB-2C4A-4EE6-8864-BB4F9A6D6A27}"/>
              </a:ext>
            </a:extLst>
          </p:cNvPr>
          <p:cNvSpPr/>
          <p:nvPr/>
        </p:nvSpPr>
        <p:spPr>
          <a:xfrm>
            <a:off x="1828800" y="4162420"/>
            <a:ext cx="571500" cy="1428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CBF81760-F958-4C17-A9F9-1C979C26AA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1673225"/>
            <a:ext cx="3316288" cy="228917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93CF92C6-1FDF-49ED-A0F2-A1623D124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828800"/>
            <a:ext cx="2309773" cy="16002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FA84EC29-BD65-4611-B0C8-DC21AB8904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1" y="3733800"/>
            <a:ext cx="969239" cy="6858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77B91-C6DA-469A-B487-5A6CA484FA40}"/>
              </a:ext>
            </a:extLst>
          </p:cNvPr>
          <p:cNvSpPr txBox="1"/>
          <p:nvPr/>
        </p:nvSpPr>
        <p:spPr>
          <a:xfrm>
            <a:off x="2763867" y="6207297"/>
            <a:ext cx="729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Leaving the FAMILIAR, the COMFORTABLE</a:t>
            </a:r>
          </a:p>
        </p:txBody>
      </p:sp>
    </p:spTree>
    <p:extLst>
      <p:ext uri="{BB962C8B-B14F-4D97-AF65-F5344CB8AC3E}">
        <p14:creationId xmlns:p14="http://schemas.microsoft.com/office/powerpoint/2010/main" val="34993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2-8    -- All children of Abraham</a:t>
            </a:r>
          </a:p>
          <a:p>
            <a:pPr marL="0" indent="0">
              <a:buNone/>
            </a:pPr>
            <a:r>
              <a:rPr lang="en-US" dirty="0"/>
              <a:t>9-16  – God chose a younger son,</a:t>
            </a:r>
            <a:br>
              <a:rPr lang="en-US" dirty="0"/>
            </a:br>
            <a:r>
              <a:rPr lang="en-US" dirty="0"/>
              <a:t>            Joseph, to rescue Israel</a:t>
            </a:r>
          </a:p>
          <a:p>
            <a:pPr marL="0" indent="0">
              <a:buNone/>
            </a:pPr>
            <a:r>
              <a:rPr lang="en-US" dirty="0"/>
              <a:t>           -- Taken as child to Egypt (parallel to Jesus)</a:t>
            </a:r>
          </a:p>
          <a:p>
            <a:pPr marL="0" indent="0">
              <a:buNone/>
            </a:pPr>
            <a:r>
              <a:rPr lang="en-US" dirty="0"/>
              <a:t>           --  Fulfilled his purpose in Egypt, not Land of Promise</a:t>
            </a:r>
          </a:p>
        </p:txBody>
      </p:sp>
    </p:spTree>
    <p:extLst>
      <p:ext uri="{BB962C8B-B14F-4D97-AF65-F5344CB8AC3E}">
        <p14:creationId xmlns:p14="http://schemas.microsoft.com/office/powerpoint/2010/main" val="8682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2EFEAF13-A44A-9122-0326-B17AB196C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symbol of Joseph’s privilege became the “evidence” against him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59C5853F-CAF6-6EFA-8A20-BC60D4FF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3811"/>
            <a:ext cx="4752975" cy="47894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“And they proceeded to take Joseph’s coat and they proceeded to kill a kid from the goats and they dipped the coat in the blood. And they proceeded to send the coat with sleeves and bring it to their father and to say: </a:t>
            </a:r>
            <a:br>
              <a:rPr lang="en-US" altLang="en-US" sz="2800" dirty="0"/>
            </a:br>
            <a:r>
              <a:rPr lang="en-US" altLang="en-US" sz="2800" dirty="0"/>
              <a:t>‘We found this. Do you know if it is your son’s?’”</a:t>
            </a:r>
            <a:br>
              <a:rPr lang="en-US" altLang="en-US" sz="2800" dirty="0"/>
            </a:br>
            <a:r>
              <a:rPr lang="en-US" altLang="en-US" sz="2800" dirty="0"/>
              <a:t>              (Genesis 37:31-32 </a:t>
            </a:r>
            <a:r>
              <a:rPr lang="en-US" altLang="en-US" sz="2800" dirty="0" err="1"/>
              <a:t>jlw</a:t>
            </a:r>
            <a:r>
              <a:rPr lang="en-US" altLang="en-US" sz="2800" dirty="0"/>
              <a:t>)</a:t>
            </a:r>
          </a:p>
        </p:txBody>
      </p:sp>
      <p:pic>
        <p:nvPicPr>
          <p:cNvPr id="9220" name="Picture 13" descr="Josephstripcoat">
            <a:extLst>
              <a:ext uri="{FF2B5EF4-FFF2-40B4-BE49-F238E27FC236}">
                <a16:creationId xmlns:a16="http://schemas.microsoft.com/office/drawing/2014/main" id="{D3104804-2FC4-829B-7F62-81FCA20D9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5025" y="2276476"/>
            <a:ext cx="4752975" cy="36704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C6D2EB-9C46-119E-03DE-88722CBB3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And What Happened with His Brothers? (Genesis 50:20)</a:t>
            </a:r>
          </a:p>
        </p:txBody>
      </p:sp>
      <p:pic>
        <p:nvPicPr>
          <p:cNvPr id="14339" name="Picture 4" descr="Josephincharge">
            <a:extLst>
              <a:ext uri="{FF2B5EF4-FFF2-40B4-BE49-F238E27FC236}">
                <a16:creationId xmlns:a16="http://schemas.microsoft.com/office/drawing/2014/main" id="{A405A598-D4B2-1093-0B1F-946460D12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916113"/>
            <a:ext cx="4679950" cy="365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A75DF770-2CDE-69FB-9DC5-C57B950A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734050"/>
            <a:ext cx="841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He tested them, but confessed the purpose of God!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2-8    -- All children of Abraham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9-16  – God chose a younger son,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Joseph, to rescue Israel</a:t>
            </a:r>
          </a:p>
          <a:p>
            <a:pPr marL="0" indent="0">
              <a:buNone/>
            </a:pPr>
            <a:r>
              <a:rPr lang="en-US" dirty="0"/>
              <a:t>17-44 – God’s way is better than the</a:t>
            </a:r>
            <a:br>
              <a:rPr lang="en-US" dirty="0"/>
            </a:br>
            <a:r>
              <a:rPr lang="en-US" dirty="0"/>
              <a:t>              traditional culture via Moses</a:t>
            </a:r>
          </a:p>
        </p:txBody>
      </p:sp>
    </p:spTree>
    <p:extLst>
      <p:ext uri="{BB962C8B-B14F-4D97-AF65-F5344CB8AC3E}">
        <p14:creationId xmlns:p14="http://schemas.microsoft.com/office/powerpoint/2010/main" val="36633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-- “Who made YOU </a:t>
            </a:r>
            <a:br>
              <a:rPr lang="en-US" dirty="0"/>
            </a:br>
            <a:r>
              <a:rPr lang="en-US" dirty="0"/>
              <a:t>               king?”</a:t>
            </a:r>
          </a:p>
          <a:p>
            <a:pPr marL="0" indent="0">
              <a:buNone/>
            </a:pPr>
            <a:r>
              <a:rPr lang="en-US" dirty="0"/>
              <a:t>           -- God appeared to </a:t>
            </a:r>
            <a:br>
              <a:rPr lang="en-US" dirty="0"/>
            </a:br>
            <a:r>
              <a:rPr lang="en-US" dirty="0"/>
              <a:t>               Moses at Sinai not in </a:t>
            </a:r>
            <a:br>
              <a:rPr lang="en-US" dirty="0"/>
            </a:br>
            <a:r>
              <a:rPr lang="en-US" dirty="0"/>
              <a:t>               Jerusalem</a:t>
            </a:r>
          </a:p>
          <a:p>
            <a:pPr marL="0" indent="0">
              <a:buNone/>
            </a:pPr>
            <a:r>
              <a:rPr lang="en-US" dirty="0"/>
              <a:t>           -- Reminder of Aaron </a:t>
            </a:r>
            <a:br>
              <a:rPr lang="en-US" dirty="0"/>
            </a:br>
            <a:r>
              <a:rPr lang="en-US" dirty="0"/>
              <a:t>              (first priest) creating </a:t>
            </a:r>
            <a:br>
              <a:rPr lang="en-US" dirty="0"/>
            </a:br>
            <a:r>
              <a:rPr lang="en-US" dirty="0"/>
              <a:t>              the calf</a:t>
            </a:r>
          </a:p>
        </p:txBody>
      </p:sp>
      <p:pic>
        <p:nvPicPr>
          <p:cNvPr id="5" name="Picture 4" descr="A painting of a person being attacked by a person&#10;&#10;Description automatically generated">
            <a:extLst>
              <a:ext uri="{FF2B5EF4-FFF2-40B4-BE49-F238E27FC236}">
                <a16:creationId xmlns:a16="http://schemas.microsoft.com/office/drawing/2014/main" id="{A5463E95-A61E-A1C0-569F-F5D16AB40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32" y="2444441"/>
            <a:ext cx="5159303" cy="34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41352-1F0B-C6AA-0140-81F6A0E8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/>
              <a:t>Cause and Tendency? (6:1)</a:t>
            </a:r>
          </a:p>
        </p:txBody>
      </p:sp>
      <p:pic>
        <p:nvPicPr>
          <p:cNvPr id="8" name="Content Placeholder 7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D1E3E65-73EE-28DD-2ECA-AAB6C31BEA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9" y="1350823"/>
            <a:ext cx="3098741" cy="482614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A61B3-71BC-7BEB-B857-C729ACFF9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163" y="1350823"/>
            <a:ext cx="6033655" cy="4826140"/>
          </a:xfrm>
        </p:spPr>
        <p:txBody>
          <a:bodyPr/>
          <a:lstStyle/>
          <a:p>
            <a:r>
              <a:rPr lang="en-US" dirty="0"/>
              <a:t>Acts 5:42: EVERY day in temple and houses, they kept preaching Christ</a:t>
            </a:r>
          </a:p>
          <a:p>
            <a:r>
              <a:rPr lang="en-US" dirty="0"/>
              <a:t>Acts 6:1a: In THOSE days, disciples were multiplying</a:t>
            </a:r>
          </a:p>
          <a:p>
            <a:r>
              <a:rPr lang="en-US" dirty="0"/>
              <a:t>Acts 6:1b: Greek-speaking Jews complained Hebrew-speaking</a:t>
            </a:r>
            <a:br>
              <a:rPr lang="en-US" dirty="0"/>
            </a:br>
            <a:r>
              <a:rPr lang="en-US" dirty="0"/>
              <a:t>widows having the advantage in the daily social ministry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C0FAF-E51C-F1C1-72BC-F7006FA4BAD1}"/>
              </a:ext>
            </a:extLst>
          </p:cNvPr>
          <p:cNvSpPr txBox="1"/>
          <p:nvPr/>
        </p:nvSpPr>
        <p:spPr>
          <a:xfrm>
            <a:off x="1080655" y="2367118"/>
            <a:ext cx="78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EB02D-8A82-6D33-06F9-CDC3F36EB129}"/>
              </a:ext>
            </a:extLst>
          </p:cNvPr>
          <p:cNvSpPr txBox="1"/>
          <p:nvPr/>
        </p:nvSpPr>
        <p:spPr>
          <a:xfrm>
            <a:off x="1080655" y="2570124"/>
            <a:ext cx="78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# Growth</a:t>
            </a:r>
          </a:p>
        </p:txBody>
      </p:sp>
    </p:spTree>
    <p:extLst>
      <p:ext uri="{BB962C8B-B14F-4D97-AF65-F5344CB8AC3E}">
        <p14:creationId xmlns:p14="http://schemas.microsoft.com/office/powerpoint/2010/main" val="14723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2-8    -- All children of Abraham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9-16  – God chose a younger son, Joseph, to rescue Israel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17-44 – God’s way is better than the traditional culture</a:t>
            </a:r>
          </a:p>
          <a:p>
            <a:pPr marL="0" indent="0">
              <a:buNone/>
            </a:pPr>
            <a:r>
              <a:rPr lang="en-US" dirty="0"/>
              <a:t>45-50 – Temple built AFTER tabernacle </a:t>
            </a:r>
          </a:p>
          <a:p>
            <a:pPr marL="0" indent="0">
              <a:buNone/>
            </a:pPr>
            <a:r>
              <a:rPr lang="en-US" dirty="0"/>
              <a:t>            -- Tabernacle used till David defeated Philistines</a:t>
            </a:r>
          </a:p>
          <a:p>
            <a:pPr marL="0" indent="0">
              <a:buNone/>
            </a:pPr>
            <a:r>
              <a:rPr lang="en-US" dirty="0"/>
              <a:t>            --  Even after David gathered and Solomon built this</a:t>
            </a:r>
            <a:br>
              <a:rPr lang="en-US" dirty="0"/>
            </a:br>
            <a:r>
              <a:rPr lang="en-US" dirty="0"/>
              <a:t>                 House, God doesn’t dwell in houses made by</a:t>
            </a:r>
            <a:br>
              <a:rPr lang="en-US" dirty="0"/>
            </a:br>
            <a:r>
              <a:rPr lang="en-US" dirty="0"/>
              <a:t>                 human hands.</a:t>
            </a:r>
          </a:p>
        </p:txBody>
      </p:sp>
    </p:spTree>
    <p:extLst>
      <p:ext uri="{BB962C8B-B14F-4D97-AF65-F5344CB8AC3E}">
        <p14:creationId xmlns:p14="http://schemas.microsoft.com/office/powerpoint/2010/main" val="26278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2-8    -- All children of Abraham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9-16  – God chose a younger son, Joseph, to rescue Israel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17-44 – God’s way is better than the traditional culture</a:t>
            </a:r>
          </a:p>
          <a:p>
            <a:pPr marL="0" indent="0">
              <a:buNone/>
            </a:pPr>
            <a:r>
              <a:rPr lang="en-US" dirty="0"/>
              <a:t>45-50 – Temple built </a:t>
            </a:r>
            <a:r>
              <a:rPr lang="en-US"/>
              <a:t>AFTER tabernacle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51-53 – Israel persecutes prophets</a:t>
            </a:r>
          </a:p>
        </p:txBody>
      </p:sp>
    </p:spTree>
    <p:extLst>
      <p:ext uri="{BB962C8B-B14F-4D97-AF65-F5344CB8AC3E}">
        <p14:creationId xmlns:p14="http://schemas.microsoft.com/office/powerpoint/2010/main" val="29626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Speech (Acts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2-8    -- All children of Abraham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9-16  – God chose a younger son,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Joseph, to rescue Israel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17-44 – God’s way is better than the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  traditional culture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45-50 – Temple built AFTER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  tabernacle</a:t>
            </a:r>
          </a:p>
          <a:p>
            <a:pPr marL="0" indent="0">
              <a:buNone/>
            </a:pPr>
            <a:r>
              <a:rPr lang="en-US" dirty="0"/>
              <a:t>51-53 – Israel persecutes prophets</a:t>
            </a:r>
          </a:p>
        </p:txBody>
      </p:sp>
    </p:spTree>
    <p:extLst>
      <p:ext uri="{BB962C8B-B14F-4D97-AF65-F5344CB8AC3E}">
        <p14:creationId xmlns:p14="http://schemas.microsoft.com/office/powerpoint/2010/main" val="21831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3276600" y="152400"/>
            <a:ext cx="7162800" cy="990600"/>
          </a:xfrm>
        </p:spPr>
        <p:txBody>
          <a:bodyPr/>
          <a:lstStyle/>
          <a:p>
            <a:pPr eaLnBrk="1" hangingPunct="1"/>
            <a:r>
              <a:rPr lang="en-US" dirty="0"/>
              <a:t>Why Stoning?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990601"/>
            <a:ext cx="4648200" cy="44497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Stones were plentiful in Ancient Israel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Method requires participation by the crowd rather than one executioner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Stones also associated with memorializing and creating boundaries in the ancient world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667001" y="4419600"/>
            <a:ext cx="2843855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Mishnah</a:t>
            </a:r>
            <a:r>
              <a:rPr lang="en-US" b="1" dirty="0"/>
              <a:t> is deliberate: </a:t>
            </a:r>
          </a:p>
          <a:p>
            <a:r>
              <a:rPr lang="en-US" b="1" dirty="0"/>
              <a:t>victim stripped, thrown off </a:t>
            </a:r>
          </a:p>
          <a:p>
            <a:r>
              <a:rPr lang="en-US" b="1" dirty="0"/>
              <a:t>scaffold by one witness, </a:t>
            </a:r>
          </a:p>
          <a:p>
            <a:r>
              <a:rPr lang="en-US" b="1" dirty="0"/>
              <a:t>and first stone by the other </a:t>
            </a:r>
          </a:p>
          <a:p>
            <a:r>
              <a:rPr lang="en-US" b="1" dirty="0"/>
              <a:t>witness—then, everyone</a:t>
            </a:r>
            <a:br>
              <a:rPr lang="en-US" dirty="0"/>
            </a:br>
            <a:r>
              <a:rPr lang="en-US" dirty="0"/>
              <a:t>(M. </a:t>
            </a:r>
            <a:r>
              <a:rPr lang="en-US" dirty="0" err="1"/>
              <a:t>Sanh</a:t>
            </a:r>
            <a:r>
              <a:rPr lang="en-US" dirty="0"/>
              <a:t>. 6:1-4)</a:t>
            </a:r>
          </a:p>
        </p:txBody>
      </p:sp>
      <p:pic>
        <p:nvPicPr>
          <p:cNvPr id="8" name="Content Placeholder 7" descr="Stoning of Stephen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1" y="1143000"/>
            <a:ext cx="3219757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Rejection (Acts 7:54-60)</a:t>
            </a:r>
          </a:p>
        </p:txBody>
      </p:sp>
      <p:pic>
        <p:nvPicPr>
          <p:cNvPr id="4" name="Content Placeholder 3" descr="finger in ea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090" y="2665381"/>
            <a:ext cx="5107710" cy="345847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1E8E-C739-3CAA-9DC8-3C32D65DC3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Why outside the gates?</a:t>
            </a:r>
          </a:p>
          <a:p>
            <a:r>
              <a:rPr lang="en-US" sz="3600" dirty="0"/>
              <a:t>Leviticus 24:14</a:t>
            </a:r>
          </a:p>
          <a:p>
            <a:r>
              <a:rPr lang="en-US" sz="3600" dirty="0"/>
              <a:t>Why Stephen?</a:t>
            </a:r>
          </a:p>
          <a:p>
            <a:r>
              <a:rPr lang="en-US" sz="3600" dirty="0"/>
              <a:t>Blasphemy (Leviticus 24:16)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090" y="1854190"/>
            <a:ext cx="510771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As if PROVING exactly what </a:t>
            </a:r>
            <a:br>
              <a:rPr lang="en-US" sz="2800" dirty="0"/>
            </a:br>
            <a:r>
              <a:rPr lang="en-US" sz="2800" dirty="0"/>
              <a:t>Stephen had just said…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Forgiveness Emulates Christ</a:t>
            </a:r>
          </a:p>
        </p:txBody>
      </p:sp>
      <p:pic>
        <p:nvPicPr>
          <p:cNvPr id="4" name="Content Placeholder 3" descr="stephen_stoning_pa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5943600" cy="4815840"/>
          </a:xfrm>
        </p:spPr>
      </p:pic>
      <p:pic>
        <p:nvPicPr>
          <p:cNvPr id="5" name="Picture 4" descr="A group of people in clothing&#10;&#10;Description automatically generated">
            <a:extLst>
              <a:ext uri="{FF2B5EF4-FFF2-40B4-BE49-F238E27FC236}">
                <a16:creationId xmlns:a16="http://schemas.microsoft.com/office/drawing/2014/main" id="{38104CB4-4E3E-4B24-BA7C-4E5DECE76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1" y="2392219"/>
            <a:ext cx="5688829" cy="3199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B2F4-1514-173E-6C27-F5607AC2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 Going to Do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09DA-89D4-E796-36CD-F8930B659C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i="0" dirty="0">
                <a:effectLst/>
              </a:rPr>
              <a:t>ἀρεστόν</a:t>
            </a:r>
            <a:r>
              <a:rPr lang="en-US" i="0" dirty="0">
                <a:effectLst/>
              </a:rPr>
              <a:t> = “ah-rehs-TOHN”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Old adjective for “pleasing”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Rare in the New Testament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“right”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KJV, ESV, J. B. Phillips, and CEB)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“fit” (ASV)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“appropriate” (PJT)</a:t>
            </a:r>
            <a:endParaRPr lang="en-US" sz="2800" dirty="0"/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641EE4CD-D603-FBDA-D83E-FC98B6E663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55" y="2148413"/>
            <a:ext cx="5038046" cy="3698205"/>
          </a:xfrm>
        </p:spPr>
      </p:pic>
    </p:spTree>
    <p:extLst>
      <p:ext uri="{BB962C8B-B14F-4D97-AF65-F5344CB8AC3E}">
        <p14:creationId xmlns:p14="http://schemas.microsoft.com/office/powerpoint/2010/main" val="31853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3B7E-E162-7E0F-1D78-E20FFB1D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Who Are Full of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32AEE-AF47-7F70-8C3C-2E297B767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dirty="0"/>
              <a:t> is an established number in Judaism</a:t>
            </a:r>
          </a:p>
          <a:p>
            <a:r>
              <a:rPr lang="en-US" dirty="0"/>
              <a:t>Symbolically a divine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 +</a:t>
            </a:r>
            <a:br>
              <a:rPr lang="en-US" dirty="0"/>
            </a:br>
            <a:r>
              <a:rPr lang="en-US" dirty="0"/>
              <a:t>created order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 =</a:t>
            </a:r>
            <a:r>
              <a:rPr lang="en-US" dirty="0"/>
              <a:t> God and</a:t>
            </a:r>
            <a:br>
              <a:rPr lang="en-US" dirty="0"/>
            </a:br>
            <a:r>
              <a:rPr lang="en-US" dirty="0"/>
              <a:t>creation in right relation</a:t>
            </a:r>
          </a:p>
          <a:p>
            <a:r>
              <a:rPr lang="en-US" dirty="0"/>
              <a:t>Local officials of the Jewish community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  <a:p>
            <a:r>
              <a:rPr lang="en-US" dirty="0"/>
              <a:t>Members of a Jewish council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B3FD1-C48C-F4B2-10FF-13A67C61B0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μαρτυρουμένους</a:t>
            </a:r>
            <a:endParaRPr lang="en-US" i="0" u="none" strike="noStrike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i="0" u="none" strike="noStrike" dirty="0">
                <a:effectLst/>
              </a:rPr>
              <a:t>μαρτυρ</a:t>
            </a:r>
            <a:r>
              <a:rPr lang="el-GR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ουμένους</a:t>
            </a:r>
            <a:endParaRPr lang="en-US" i="0" u="none" strike="noStrike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Solid references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Filled with Holy Spirit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Inspired and spiritual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Filled with wisdom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Practical in conjunction with spirituality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EAE2F2-E166-5BB5-E5CD-5C820AF6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5493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latin typeface="+mn-lt"/>
              </a:rPr>
              <a:t>Three Lessons from Acts 6:1-4</a:t>
            </a:r>
            <a:br>
              <a:rPr lang="en-US" dirty="0"/>
            </a:br>
            <a:r>
              <a:rPr lang="en-US" sz="27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Willimon</a:t>
            </a:r>
            <a:r>
              <a:rPr lang="en-US" sz="27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William H., </a:t>
            </a:r>
            <a:r>
              <a:rPr lang="en-US" sz="2700" i="1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Interpretation: A Bible Commentary for Teaching and Preaching: Acts</a:t>
            </a:r>
            <a:r>
              <a:rPr lang="en-US" sz="27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(Atlanta, GA: John Knox Press, 1988), p. 59].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153F7-F2EF-60E4-F90C-5B9E80114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217"/>
            <a:ext cx="10515600" cy="37847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eadership in the church grows out of necessity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 is authorized by the congregation (the multitude) rather than the hierarchy (professionals)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the apostles adapted their ministry to reflect the changing need, so is adapting ministry styles to changing needs the test of your leadership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[Notice the seven’s job description changes slightly, too.]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27C1D-D20C-F6AA-0D2F-D552A3A6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Deacons or “Servants?” (Acts 6:5-6)</a:t>
            </a:r>
          </a:p>
        </p:txBody>
      </p:sp>
      <p:pic>
        <p:nvPicPr>
          <p:cNvPr id="8" name="Content Placeholder 7" descr="A group of men in robes standing in a room&#10;&#10;Description automatically generated">
            <a:extLst>
              <a:ext uri="{FF2B5EF4-FFF2-40B4-BE49-F238E27FC236}">
                <a16:creationId xmlns:a16="http://schemas.microsoft.com/office/drawing/2014/main" id="{6F2DC6F7-6092-C603-8A7F-124CCBC79F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1219"/>
            <a:ext cx="4616876" cy="304739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EA42F-CB8A-08C2-CC5A-B38F0E61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236" y="1825625"/>
            <a:ext cx="5756564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Stephen = first martyr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Philip = evangelist who baptizes eunuch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Nicolas = a proselyte from Antioch </a:t>
            </a:r>
            <a:br>
              <a:rPr lang="en-US" dirty="0"/>
            </a:br>
            <a:r>
              <a:rPr lang="en-US" dirty="0"/>
              <a:t>(traditionally, not definitely founder of the Nicolaitans in Revelation)</a:t>
            </a:r>
          </a:p>
        </p:txBody>
      </p:sp>
    </p:spTree>
    <p:extLst>
      <p:ext uri="{BB962C8B-B14F-4D97-AF65-F5344CB8AC3E}">
        <p14:creationId xmlns:p14="http://schemas.microsoft.com/office/powerpoint/2010/main" val="8273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0B01B3-FF3D-10BF-02D2-0CB6A82B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6:7 Depicts a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22D72-E072-9C2D-486E-F24D81BCF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04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word of God increased </a:t>
            </a:r>
            <a:br>
              <a:rPr lang="en-US" sz="3600" dirty="0"/>
            </a:br>
            <a:r>
              <a:rPr lang="en-US" sz="3600" dirty="0"/>
              <a:t>[see also 12:24 and 19:20]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number of believers multiplied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Great many of the priests became obedient to the faith</a:t>
            </a:r>
          </a:p>
        </p:txBody>
      </p:sp>
    </p:spTree>
    <p:extLst>
      <p:ext uri="{BB962C8B-B14F-4D97-AF65-F5344CB8AC3E}">
        <p14:creationId xmlns:p14="http://schemas.microsoft.com/office/powerpoint/2010/main" val="2780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C1B2E-2179-EE77-75FD-718EFA99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Words and Wonders</a:t>
            </a:r>
            <a:br>
              <a:rPr lang="en-US" dirty="0"/>
            </a:br>
            <a:r>
              <a:rPr lang="en-US" dirty="0"/>
              <a:t>Ignites Opposition</a:t>
            </a:r>
          </a:p>
        </p:txBody>
      </p:sp>
      <p:pic>
        <p:nvPicPr>
          <p:cNvPr id="8" name="Content Placeholder 7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D7403031-7012-7601-9363-AAD3921D4A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5181600" cy="4344987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3B3291-8C5A-DDFB-C055-412949285A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Had apostles focused on temple rather than synagogues to this point?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1-5 synagogues out of an estimated 480 synagogues (from Talmud) at the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Ever known a holy person to be opposed like this before?</a:t>
            </a:r>
          </a:p>
        </p:txBody>
      </p:sp>
    </p:spTree>
    <p:extLst>
      <p:ext uri="{BB962C8B-B14F-4D97-AF65-F5344CB8AC3E}">
        <p14:creationId xmlns:p14="http://schemas.microsoft.com/office/powerpoint/2010/main" val="6264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C1B2E-2179-EE77-75FD-718EFA99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Stephen’s Response</a:t>
            </a:r>
          </a:p>
        </p:txBody>
      </p:sp>
      <p:pic>
        <p:nvPicPr>
          <p:cNvPr id="10" name="Content Placeholder 9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0D34B398-3E9C-0EEC-2CDE-6E39B161C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6523"/>
            <a:ext cx="5181600" cy="372954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E659-93D2-76A6-AD34-96D0C3B65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Quiet and confident in God</a:t>
            </a:r>
          </a:p>
          <a:p>
            <a:r>
              <a:rPr lang="en-US" dirty="0"/>
              <a:t>Angelic face is Jewish tradition, remember that angels are messengers</a:t>
            </a:r>
          </a:p>
          <a:p>
            <a:r>
              <a:rPr lang="en-US" dirty="0"/>
              <a:t>It may be that the look on his face is exactly what caused the high priest to interrupt and question</a:t>
            </a:r>
          </a:p>
        </p:txBody>
      </p:sp>
    </p:spTree>
    <p:extLst>
      <p:ext uri="{BB962C8B-B14F-4D97-AF65-F5344CB8AC3E}">
        <p14:creationId xmlns:p14="http://schemas.microsoft.com/office/powerpoint/2010/main" val="17779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0923D95-6FA9-44B8-A621-112E43CE6345}" vid="{E101C701-D9E3-4B42-892A-85180A0593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open_Bible</Template>
  <TotalTime>1219</TotalTime>
  <Words>1115</Words>
  <Application>Microsoft Office PowerPoint</Application>
  <PresentationFormat>Widescreen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Preparing to Teach Acts 6-7</vt:lpstr>
      <vt:lpstr>Cause and Tendency? (6:1)</vt:lpstr>
      <vt:lpstr>What Are You Going to Do About It?</vt:lpstr>
      <vt:lpstr>Seven Who Are Full of the Spirit</vt:lpstr>
      <vt:lpstr>Three Lessons from Acts 6:1-4 Willimon, William H., Interpretation: A Bible Commentary for Teaching and Preaching: Acts (Atlanta, GA: John Knox Press, 1988), p. 59].  </vt:lpstr>
      <vt:lpstr>Deacons or “Servants?” (Acts 6:5-6)</vt:lpstr>
      <vt:lpstr>Acts 6:7 Depicts a Process</vt:lpstr>
      <vt:lpstr>Stephen’s Words and Wonders Ignites Opposition</vt:lpstr>
      <vt:lpstr>Stephen’s Response</vt:lpstr>
      <vt:lpstr>Where Is The Light and Shadow?</vt:lpstr>
      <vt:lpstr>Pay Attention (Ps. 24:7, 9)</vt:lpstr>
      <vt:lpstr>New Awareness of God (Ps. 24:8, 10)</vt:lpstr>
      <vt:lpstr>Stephen’s Speech (Acts 7)</vt:lpstr>
      <vt:lpstr>PowerPoint Presentation</vt:lpstr>
      <vt:lpstr>Stephen’s Speech (Acts 7)</vt:lpstr>
      <vt:lpstr>The symbol of Joseph’s privilege became the “evidence” against him</vt:lpstr>
      <vt:lpstr>And What Happened with His Brothers? (Genesis 50:20)</vt:lpstr>
      <vt:lpstr>Stephen’s Speech (Acts 7)</vt:lpstr>
      <vt:lpstr>Stephen’s Speech (Acts 7)</vt:lpstr>
      <vt:lpstr>Stephen’s Speech (Acts 7)</vt:lpstr>
      <vt:lpstr>Stephen’s Speech (Acts 7)</vt:lpstr>
      <vt:lpstr>Stephen’s Speech (Acts 7)</vt:lpstr>
      <vt:lpstr>Why Stoning?</vt:lpstr>
      <vt:lpstr>The Rejection (Acts 7:54-60)</vt:lpstr>
      <vt:lpstr>Forgiveness Emulates Christ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Teach Acts 6-7</dc:title>
  <dc:creator>Johnny Wilson</dc:creator>
  <cp:lastModifiedBy>Johnny Wilson</cp:lastModifiedBy>
  <cp:revision>25</cp:revision>
  <dcterms:created xsi:type="dcterms:W3CDTF">2023-11-14T01:24:02Z</dcterms:created>
  <dcterms:modified xsi:type="dcterms:W3CDTF">2023-11-16T03:00:02Z</dcterms:modified>
</cp:coreProperties>
</file>