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20" r:id="rId3"/>
    <p:sldId id="262" r:id="rId4"/>
    <p:sldId id="1179" r:id="rId5"/>
    <p:sldId id="1121" r:id="rId6"/>
    <p:sldId id="1122" r:id="rId7"/>
    <p:sldId id="260" r:id="rId8"/>
    <p:sldId id="1123" r:id="rId9"/>
    <p:sldId id="331" r:id="rId10"/>
    <p:sldId id="332" r:id="rId11"/>
    <p:sldId id="1180" r:id="rId12"/>
    <p:sldId id="1181" r:id="rId13"/>
    <p:sldId id="1182" r:id="rId14"/>
    <p:sldId id="1302" r:id="rId15"/>
    <p:sldId id="1119" r:id="rId16"/>
    <p:sldId id="263" r:id="rId17"/>
    <p:sldId id="1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BB0A-407F-4811-818E-385EDA0E4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15486-1C57-418F-8AD8-D96451C0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44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7263-7754-492A-8C9A-E2C83379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9E5C-DDB4-4257-B293-40E0FEBDC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94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9FC08-4DFD-4FDB-BDB6-F6BABD348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7C36A-21CB-4161-AAC0-CCD9D0F31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4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FD1F-4078-4C2B-B064-331A3517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693E-1D35-486B-A087-9C815BED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42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0F3A-F410-4858-A26E-8A55CDB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26F4-EBE8-445F-9C4C-E4E1384C3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2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11B3-EFCD-4595-90EF-AE669B3D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F106F-D5B1-47D6-BFBA-A25FC7BBA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98CF-4281-407D-BA48-2F5E8D358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4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B463-9D6B-40F4-AC3D-E5841AD3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EF9AB-B87C-4AD7-B615-164D93434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7D9F-F1D5-40DE-A3D9-EFACAB3BA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CCB59-1273-470C-A7EE-AEF2539F9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A27D3-27F6-4533-9019-5BB3A9925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1EA3-A726-4E4A-BDA5-58BA0976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2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0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CBFA-4BFF-4A0E-AE83-411D0DC1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8067-C939-46B7-BE7B-54B5F8B8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A58EF-84EA-412C-A30D-83B3C3FCF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6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6413-31AA-4494-A13E-B6B95FDF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500F7-696A-40B3-8FC1-1F9446379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CF7FF-8670-4C36-9293-D2163FA5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a person's legs&#10;&#10;Description automatically generated with low confidence">
            <a:extLst>
              <a:ext uri="{FF2B5EF4-FFF2-40B4-BE49-F238E27FC236}">
                <a16:creationId xmlns:a16="http://schemas.microsoft.com/office/drawing/2014/main" id="{15E0FDE7-B011-4BAC-9129-BDACBBB674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69574"/>
            <a:ext cx="12192000" cy="9144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17B76-524B-4E21-ABF8-10C02229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7160-4A0B-422E-ACAD-D1DCBBB4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3D20-B990-4162-B3CE-F22D3B103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to Teach 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B9F42-6EEF-433D-B2F5-E5AA8F423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 -- Introduction</a:t>
            </a:r>
          </a:p>
        </p:txBody>
      </p:sp>
    </p:spTree>
    <p:extLst>
      <p:ext uri="{BB962C8B-B14F-4D97-AF65-F5344CB8AC3E}">
        <p14:creationId xmlns:p14="http://schemas.microsoft.com/office/powerpoint/2010/main" val="57840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788B5F-7FC0-4122-8276-824F58DD1FD7}"/>
              </a:ext>
            </a:extLst>
          </p:cNvPr>
          <p:cNvSpPr txBox="1"/>
          <p:nvPr/>
        </p:nvSpPr>
        <p:spPr>
          <a:xfrm>
            <a:off x="7434469" y="6488668"/>
            <a:ext cx="917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GRACE CHINESE CHRISTIAN CHURCH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3B82A-5FFA-E896-6642-F9445AA5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12252665" cy="635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5C53B-75C2-86B2-4388-2775B0071AC2}"/>
              </a:ext>
            </a:extLst>
          </p:cNvPr>
          <p:cNvSpPr txBox="1"/>
          <p:nvPr/>
        </p:nvSpPr>
        <p:spPr>
          <a:xfrm>
            <a:off x="0" y="0"/>
            <a:ext cx="1119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PHILIPPI: </a:t>
            </a:r>
          </a:p>
        </p:txBody>
      </p:sp>
    </p:spTree>
    <p:extLst>
      <p:ext uri="{BB962C8B-B14F-4D97-AF65-F5344CB8AC3E}">
        <p14:creationId xmlns:p14="http://schemas.microsoft.com/office/powerpoint/2010/main" val="14684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20:5 Picks Up “We” Narrative Again</a:t>
            </a:r>
            <a:br>
              <a:rPr lang="en-US" dirty="0"/>
            </a:br>
            <a:r>
              <a:rPr lang="en-US" dirty="0"/>
              <a:t>And Continues Through Eutychus Story</a:t>
            </a:r>
          </a:p>
        </p:txBody>
      </p:sp>
      <p:pic>
        <p:nvPicPr>
          <p:cNvPr id="6" name="Content Placeholder 5" descr="eutychus_jo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5016" y="1755021"/>
            <a:ext cx="3836406" cy="4554007"/>
          </a:xfrm>
        </p:spPr>
      </p:pic>
      <p:pic>
        <p:nvPicPr>
          <p:cNvPr id="5" name="Content Placeholder 4" descr="Eutychus_windo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3517" y="2254313"/>
            <a:ext cx="5564550" cy="37670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7381B-10BE-E4D1-7273-2EA7E077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“We” Reference in Acts 20 is v. 15</a:t>
            </a:r>
            <a:br>
              <a:rPr lang="en-US" dirty="0"/>
            </a:br>
            <a:r>
              <a:rPr lang="en-US" dirty="0"/>
              <a:t>When Paul Meets at Miletus Harbor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ED12E8-8213-7633-A85D-8AF9F652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7" y="1749244"/>
            <a:ext cx="6255945" cy="4691959"/>
          </a:xfrm>
        </p:spPr>
      </p:pic>
    </p:spTree>
    <p:extLst>
      <p:ext uri="{BB962C8B-B14F-4D97-AF65-F5344CB8AC3E}">
        <p14:creationId xmlns:p14="http://schemas.microsoft.com/office/powerpoint/2010/main" val="422290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543"/>
            <a:ext cx="10515600" cy="1688472"/>
          </a:xfrm>
        </p:spPr>
        <p:txBody>
          <a:bodyPr>
            <a:normAutofit fontScale="90000"/>
          </a:bodyPr>
          <a:lstStyle/>
          <a:p>
            <a:r>
              <a:rPr lang="en-US" dirty="0"/>
              <a:t>In Acts 21:1-18, “we” and “us” continues</a:t>
            </a:r>
            <a:br>
              <a:rPr lang="en-US" dirty="0"/>
            </a:br>
            <a:r>
              <a:rPr lang="en-US" dirty="0"/>
              <a:t>through the Agabus account and stops after</a:t>
            </a:r>
            <a:br>
              <a:rPr lang="en-US" dirty="0"/>
            </a:br>
            <a:r>
              <a:rPr lang="en-US" dirty="0"/>
              <a:t>Paul goes in to see James in verse 19</a:t>
            </a:r>
          </a:p>
        </p:txBody>
      </p:sp>
      <p:pic>
        <p:nvPicPr>
          <p:cNvPr id="5" name="Content Placeholder 4" descr="prophet_agabus_predicting_pau_h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8491" y="2032503"/>
            <a:ext cx="3709806" cy="4525963"/>
          </a:xfrm>
        </p:spPr>
      </p:pic>
      <p:pic>
        <p:nvPicPr>
          <p:cNvPr id="4" name="Content Placeholder 4" descr="Paul_arrested_Jerusalem.jpg">
            <a:extLst>
              <a:ext uri="{FF2B5EF4-FFF2-40B4-BE49-F238E27FC236}">
                <a16:creationId xmlns:a16="http://schemas.microsoft.com/office/drawing/2014/main" id="{C495806D-EFE7-8B0D-2AB2-D302AE2FA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83531" y="2108949"/>
            <a:ext cx="3603279" cy="43730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rning Reading: Acts 27:1-12 NLT ~ Rome-ward bound – The Peanut Gallery">
            <a:extLst>
              <a:ext uri="{FF2B5EF4-FFF2-40B4-BE49-F238E27FC236}">
                <a16:creationId xmlns:a16="http://schemas.microsoft.com/office/drawing/2014/main" id="{CBEE5EDC-8C63-4A82-CC1B-A4FA413B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9" y="0"/>
            <a:ext cx="11181521" cy="83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0C3130-CB5B-3775-85E7-34A7A8B9E3F8}"/>
              </a:ext>
            </a:extLst>
          </p:cNvPr>
          <p:cNvSpPr/>
          <p:nvPr/>
        </p:nvSpPr>
        <p:spPr>
          <a:xfrm>
            <a:off x="3258379" y="2790335"/>
            <a:ext cx="1492730" cy="1291472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FDF4D7-6DFC-2945-F2FB-3416D9935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010"/>
            <a:ext cx="22479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9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D6E2-5CB3-C89C-D25F-5B93C0E8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Acts Using Acts 1:8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D5800C-2D01-4B0D-C98C-6AE8539E5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237065"/>
              </p:ext>
            </p:extLst>
          </p:nvPr>
        </p:nvGraphicFramePr>
        <p:xfrm>
          <a:off x="838200" y="1825625"/>
          <a:ext cx="10515597" cy="2847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8121">
                  <a:extLst>
                    <a:ext uri="{9D8B030D-6E8A-4147-A177-3AD203B41FA5}">
                      <a16:colId xmlns:a16="http://schemas.microsoft.com/office/drawing/2014/main" val="341614799"/>
                    </a:ext>
                  </a:extLst>
                </a:gridCol>
                <a:gridCol w="2037029">
                  <a:extLst>
                    <a:ext uri="{9D8B030D-6E8A-4147-A177-3AD203B41FA5}">
                      <a16:colId xmlns:a16="http://schemas.microsoft.com/office/drawing/2014/main" val="2816441766"/>
                    </a:ext>
                  </a:extLst>
                </a:gridCol>
                <a:gridCol w="4690447">
                  <a:extLst>
                    <a:ext uri="{9D8B030D-6E8A-4147-A177-3AD203B41FA5}">
                      <a16:colId xmlns:a16="http://schemas.microsoft.com/office/drawing/2014/main" val="2849416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Structural Section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Scripture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Theme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524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Opening and Ascension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1:1-11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Jerusalem, Judea, Samaria and furthest parts of the earth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7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Witnesses in Jerusalem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1:12-8:1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Holy Spirit followed by the Jerusalem ministry of Peter and John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754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Witnesses in Judea &amp; Samaria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8:2-12:23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Scattering leads to further ministry and first gentile converts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84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Witnesses to the ends of the earth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13:1-28:31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The gentile mission leads to Paul's missionary journeys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210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8800" dirty="0"/>
              <a:t>WAIT</a:t>
            </a:r>
          </a:p>
        </p:txBody>
      </p:sp>
      <p:pic>
        <p:nvPicPr>
          <p:cNvPr id="8" name="Content Placeholder 7" descr="israel_col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402605"/>
            <a:ext cx="3352800" cy="527199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4495800" cy="3810000"/>
          </a:xfrm>
        </p:spPr>
        <p:txBody>
          <a:bodyPr/>
          <a:lstStyle/>
          <a:p>
            <a:r>
              <a:rPr lang="en-US" sz="4000" dirty="0"/>
              <a:t>In JERUSALEM</a:t>
            </a:r>
          </a:p>
          <a:p>
            <a:r>
              <a:rPr lang="en-US" sz="4000" dirty="0"/>
              <a:t>BUT, most were from GALILEE</a:t>
            </a:r>
          </a:p>
          <a:p>
            <a:r>
              <a:rPr lang="en-US" sz="4000" dirty="0"/>
              <a:t>Their businesses in GALILEE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810000" y="4648200"/>
            <a:ext cx="7620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86200" y="2209800"/>
            <a:ext cx="1295400" cy="1524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5415BC-0AAA-CBA8-EE9B-39967060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A51EA-1A72-679B-AE7F-408EB275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times and seasons and dependence upon God (1:7)</a:t>
            </a:r>
          </a:p>
          <a:p>
            <a:r>
              <a:rPr lang="en-US" dirty="0"/>
              <a:t>Notice the use of Old Testament backgrounds before telling the</a:t>
            </a:r>
            <a:br>
              <a:rPr lang="en-US" dirty="0"/>
            </a:br>
            <a:r>
              <a:rPr lang="en-US" dirty="0"/>
              <a:t>story of Jesus in most of the sermons in Acts</a:t>
            </a:r>
          </a:p>
          <a:p>
            <a:r>
              <a:rPr lang="en-US" dirty="0"/>
              <a:t>Notice the emphasis on baptism and its relationship to church involvement (Acts 2:38-41)</a:t>
            </a:r>
          </a:p>
          <a:p>
            <a:r>
              <a:rPr lang="en-US" dirty="0"/>
              <a:t>Notice the emphasis on fellowship, community, partnership,</a:t>
            </a:r>
            <a:br>
              <a:rPr lang="en-US" dirty="0"/>
            </a:br>
            <a:r>
              <a:rPr lang="en-US" dirty="0"/>
              <a:t>and commitment (Greek word is κ</a:t>
            </a:r>
            <a:r>
              <a:rPr lang="el-GR" dirty="0"/>
              <a:t>οινονία</a:t>
            </a:r>
            <a:r>
              <a:rPr lang="en-US" dirty="0"/>
              <a:t> = “koi-</a:t>
            </a:r>
            <a:r>
              <a:rPr lang="en-US" dirty="0" err="1"/>
              <a:t>noh</a:t>
            </a:r>
            <a:r>
              <a:rPr lang="en-US"/>
              <a:t>-NEE-ah”)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40" y="248216"/>
            <a:ext cx="9475205" cy="8382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Tahoma"/>
                <a:ea typeface="Tahoma"/>
                <a:cs typeface="Tahoma"/>
              </a:rPr>
              <a:t>Α͗κωλύτως</a:t>
            </a:r>
            <a:r>
              <a:rPr lang="en-US" dirty="0">
                <a:latin typeface="Tahoma"/>
                <a:ea typeface="Tahoma"/>
                <a:cs typeface="Tahoma"/>
              </a:rPr>
              <a:t> = “ah-</a:t>
            </a:r>
            <a:r>
              <a:rPr lang="en-US" dirty="0" err="1">
                <a:latin typeface="Tahoma"/>
                <a:ea typeface="Tahoma"/>
                <a:cs typeface="Tahoma"/>
              </a:rPr>
              <a:t>koh</a:t>
            </a:r>
            <a:r>
              <a:rPr lang="en-US" dirty="0">
                <a:latin typeface="Tahoma"/>
                <a:ea typeface="Tahoma"/>
                <a:cs typeface="Tahoma"/>
              </a:rPr>
              <a:t>-LOO-</a:t>
            </a:r>
            <a:r>
              <a:rPr lang="en-US" dirty="0" err="1">
                <a:latin typeface="Tahoma"/>
                <a:ea typeface="Tahoma"/>
                <a:cs typeface="Tahoma"/>
              </a:rPr>
              <a:t>tohs</a:t>
            </a:r>
            <a:r>
              <a:rPr lang="en-US" dirty="0">
                <a:latin typeface="Tahoma"/>
                <a:ea typeface="Tahoma"/>
                <a:cs typeface="Tahoma"/>
              </a:rPr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240" y="1204111"/>
            <a:ext cx="9552160" cy="4982424"/>
          </a:xfrm>
        </p:spPr>
        <p:txBody>
          <a:bodyPr/>
          <a:lstStyle/>
          <a:p>
            <a:r>
              <a:rPr lang="en-US" sz="4400" dirty="0"/>
              <a:t>“no hindrance”</a:t>
            </a:r>
          </a:p>
          <a:p>
            <a:r>
              <a:rPr lang="en-US" sz="4400" dirty="0"/>
              <a:t>“no prevention”</a:t>
            </a:r>
          </a:p>
          <a:p>
            <a:r>
              <a:rPr lang="en-US" sz="4400" dirty="0"/>
              <a:t>“no limitations”</a:t>
            </a:r>
          </a:p>
          <a:p>
            <a:r>
              <a:rPr lang="en-US" sz="4400" dirty="0"/>
              <a:t>“no reservations”</a:t>
            </a:r>
          </a:p>
          <a:p>
            <a:r>
              <a:rPr lang="en-US" dirty="0"/>
              <a:t>Luke intentionally leaves the conclusion of Acts open-ended, so that readers themselves can and must continue to develop the story of Paul and the relation between church and synagogue in their own times.</a:t>
            </a:r>
            <a:br>
              <a:rPr lang="en-US" dirty="0"/>
            </a:br>
            <a:r>
              <a:rPr lang="en-US" dirty="0"/>
              <a:t>                                      --Daniel </a:t>
            </a:r>
            <a:r>
              <a:rPr lang="en-US" dirty="0" err="1"/>
              <a:t>Marguerat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r>
              <a:rPr lang="en-US" dirty="0"/>
              <a:t>Unto the Uttermost…</a:t>
            </a:r>
          </a:p>
        </p:txBody>
      </p:sp>
      <p:pic>
        <p:nvPicPr>
          <p:cNvPr id="4" name="Content Placeholder 3" descr="romanempire1884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1"/>
            <a:ext cx="9144000" cy="5086729"/>
          </a:xfrm>
        </p:spPr>
      </p:pic>
      <p:sp>
        <p:nvSpPr>
          <p:cNvPr id="5" name="Oval 4"/>
          <p:cNvSpPr/>
          <p:nvPr/>
        </p:nvSpPr>
        <p:spPr bwMode="auto">
          <a:xfrm>
            <a:off x="9067800" y="5334000"/>
            <a:ext cx="762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839200" y="5105400"/>
            <a:ext cx="533400" cy="685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4000" y="1219200"/>
            <a:ext cx="9144000" cy="5638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890C53-B8EE-ED1A-BBCF-EDE2A60CDB5A}"/>
              </a:ext>
            </a:extLst>
          </p:cNvPr>
          <p:cNvSpPr/>
          <p:nvPr/>
        </p:nvSpPr>
        <p:spPr bwMode="auto">
          <a:xfrm rot="398677">
            <a:off x="8847664" y="3981616"/>
            <a:ext cx="637718" cy="17786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EBE393-D18D-8BEF-BCE4-ED3409E4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395"/>
            <a:ext cx="11222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817895F2-3736-D827-FB17-C53875522F4E}"/>
              </a:ext>
            </a:extLst>
          </p:cNvPr>
          <p:cNvSpPr/>
          <p:nvPr/>
        </p:nvSpPr>
        <p:spPr>
          <a:xfrm>
            <a:off x="166860" y="1087395"/>
            <a:ext cx="1248031" cy="1136822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02C62-F99C-2E74-C4DC-17720DA9D0EA}"/>
              </a:ext>
            </a:extLst>
          </p:cNvPr>
          <p:cNvSpPr/>
          <p:nvPr/>
        </p:nvSpPr>
        <p:spPr>
          <a:xfrm>
            <a:off x="9629321" y="4095555"/>
            <a:ext cx="1082620" cy="348759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69DB6-C5C5-840B-FBB0-DC5F0778C0B9}"/>
              </a:ext>
            </a:extLst>
          </p:cNvPr>
          <p:cNvSpPr/>
          <p:nvPr/>
        </p:nvSpPr>
        <p:spPr>
          <a:xfrm>
            <a:off x="9939840" y="5331230"/>
            <a:ext cx="1100965" cy="303451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87A3B-3914-EAB8-9258-6CC722980D7A}"/>
              </a:ext>
            </a:extLst>
          </p:cNvPr>
          <p:cNvSpPr/>
          <p:nvPr/>
        </p:nvSpPr>
        <p:spPr>
          <a:xfrm>
            <a:off x="8796650" y="6089112"/>
            <a:ext cx="1082620" cy="348759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17AC17C-2C43-80F2-6D01-803B77FCA14C}"/>
              </a:ext>
            </a:extLst>
          </p:cNvPr>
          <p:cNvSpPr/>
          <p:nvPr/>
        </p:nvSpPr>
        <p:spPr>
          <a:xfrm>
            <a:off x="11201958" y="3986746"/>
            <a:ext cx="503495" cy="2688968"/>
          </a:xfrm>
          <a:prstGeom prst="rightBrac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23AB0-A538-B518-A953-8BCCD0EAD169}"/>
              </a:ext>
            </a:extLst>
          </p:cNvPr>
          <p:cNvSpPr txBox="1"/>
          <p:nvPr/>
        </p:nvSpPr>
        <p:spPr>
          <a:xfrm rot="16200000">
            <a:off x="10845279" y="4788966"/>
            <a:ext cx="210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BEFORE PAUL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576A0-31A2-533C-18B2-15121A4FA7B0}"/>
              </a:ext>
            </a:extLst>
          </p:cNvPr>
          <p:cNvSpPr txBox="1"/>
          <p:nvPr/>
        </p:nvSpPr>
        <p:spPr>
          <a:xfrm>
            <a:off x="4559576" y="0"/>
            <a:ext cx="210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AFTER PAUL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70E66EC-3FC0-74F3-8852-810656CAE904}"/>
              </a:ext>
            </a:extLst>
          </p:cNvPr>
          <p:cNvSpPr/>
          <p:nvPr/>
        </p:nvSpPr>
        <p:spPr>
          <a:xfrm rot="16200000">
            <a:off x="4831101" y="-4258881"/>
            <a:ext cx="812800" cy="10170821"/>
          </a:xfrm>
          <a:prstGeom prst="rightBrac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B5374-50F0-7783-F8CF-9BE0AFF1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“TITLE” of the Book of 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22AFE-90FE-6C2F-9780-7C866065A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Originally, as with the Gospel of Luke, the manuscripts had NO title</a:t>
            </a:r>
          </a:p>
          <a:p>
            <a:r>
              <a:rPr lang="en-US" dirty="0"/>
              <a:t>Later “Acts of the Apostles”</a:t>
            </a:r>
            <a:br>
              <a:rPr lang="en-US" dirty="0"/>
            </a:br>
            <a:r>
              <a:rPr lang="en-US" dirty="0"/>
              <a:t>by early church</a:t>
            </a:r>
          </a:p>
          <a:p>
            <a:r>
              <a:rPr lang="en-US" dirty="0"/>
              <a:t>But apostles (other than Peter in 9 chapters &amp; Paul in 17) are rarely mentioned</a:t>
            </a:r>
          </a:p>
          <a:p>
            <a:r>
              <a:rPr lang="en-US" dirty="0"/>
              <a:t>So some scholars call it</a:t>
            </a:r>
            <a:br>
              <a:rPr lang="en-US" dirty="0"/>
            </a:br>
            <a:r>
              <a:rPr lang="en-US" dirty="0"/>
              <a:t>“The Acts of Peter and Paul”</a:t>
            </a:r>
          </a:p>
        </p:txBody>
      </p:sp>
      <p:pic>
        <p:nvPicPr>
          <p:cNvPr id="7" name="Picture 2" descr="The Apostle Paul and His Times: Christian History Timeline">
            <a:extLst>
              <a:ext uri="{FF2B5EF4-FFF2-40B4-BE49-F238E27FC236}">
                <a16:creationId xmlns:a16="http://schemas.microsoft.com/office/drawing/2014/main" id="{B14A6CB8-50A1-7BBD-FB6B-929831CD94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23" y="2607398"/>
            <a:ext cx="5104177" cy="28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30FD03-1978-30EF-1BAB-1F9107FD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Comparison of Holy Spirit 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AE66E-C7BA-F73B-557C-A41BD18C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52 references in 28 chapters of 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34 references in 68 combined chapters of Matthew, Mark and Luke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45 references in 32 combined chapters of Romans and I Corinthians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21 references in 28 combined chapters of John, I John, II John, and III John</a:t>
            </a:r>
          </a:p>
        </p:txBody>
      </p:sp>
    </p:spTree>
    <p:extLst>
      <p:ext uri="{BB962C8B-B14F-4D97-AF65-F5344CB8AC3E}">
        <p14:creationId xmlns:p14="http://schemas.microsoft.com/office/powerpoint/2010/main" val="27175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516"/>
            <a:ext cx="10515600" cy="974788"/>
          </a:xfrm>
        </p:spPr>
        <p:txBody>
          <a:bodyPr/>
          <a:lstStyle/>
          <a:p>
            <a:r>
              <a:rPr lang="en-US" dirty="0"/>
              <a:t>No Longer “FOLLOWERS” But “Sent Ones”</a:t>
            </a:r>
          </a:p>
        </p:txBody>
      </p:sp>
      <p:pic>
        <p:nvPicPr>
          <p:cNvPr id="4" name="Content Placeholder 3" descr="11apost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9416" y="1754863"/>
            <a:ext cx="6180686" cy="46029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3991-C896-F22F-BE21-E2EE5704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Authorship of Luke-Acts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8B9A5E-69B9-DEE7-13F8-9285C727B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390445"/>
              </p:ext>
            </p:extLst>
          </p:nvPr>
        </p:nvGraphicFramePr>
        <p:xfrm>
          <a:off x="838200" y="1825625"/>
          <a:ext cx="10515597" cy="23507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42030">
                  <a:extLst>
                    <a:ext uri="{9D8B030D-6E8A-4147-A177-3AD203B41FA5}">
                      <a16:colId xmlns:a16="http://schemas.microsoft.com/office/drawing/2014/main" val="405913359"/>
                    </a:ext>
                  </a:extLst>
                </a:gridCol>
                <a:gridCol w="1511928">
                  <a:extLst>
                    <a:ext uri="{9D8B030D-6E8A-4147-A177-3AD203B41FA5}">
                      <a16:colId xmlns:a16="http://schemas.microsoft.com/office/drawing/2014/main" val="383496639"/>
                    </a:ext>
                  </a:extLst>
                </a:gridCol>
                <a:gridCol w="5061639">
                  <a:extLst>
                    <a:ext uri="{9D8B030D-6E8A-4147-A177-3AD203B41FA5}">
                      <a16:colId xmlns:a16="http://schemas.microsoft.com/office/drawing/2014/main" val="201682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(AD)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254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manuscript of Luke's gospel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ca. 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Phrase "But I, Luke…" inserted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30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Anti-Marcionite Prologue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ca. 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Cites Luke as a Syrian doctor living to 84, associated with Paul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821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Papyrus 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ca.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Manuscript has "According to Luke" added to the end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316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Tertullian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ca.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Refers to Acts as "the gospel of Paul"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25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07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95437-6C40-D567-6EE6-AD187681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42" y="0"/>
            <a:ext cx="514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DEAF1-B52B-3378-3BC6-2272BD8518AE}"/>
              </a:ext>
            </a:extLst>
          </p:cNvPr>
          <p:cNvSpPr txBox="1"/>
          <p:nvPr/>
        </p:nvSpPr>
        <p:spPr>
          <a:xfrm>
            <a:off x="0" y="167425"/>
            <a:ext cx="242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“WE”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Passage: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EC967D-B893-0901-8DB0-85F6C6B3B462}"/>
              </a:ext>
            </a:extLst>
          </p:cNvPr>
          <p:cNvSpPr/>
          <p:nvPr/>
        </p:nvSpPr>
        <p:spPr>
          <a:xfrm>
            <a:off x="5287516" y="501693"/>
            <a:ext cx="1346200" cy="4953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0096E-4605-2E0B-0F9C-9BBA5FDD59A8}"/>
              </a:ext>
            </a:extLst>
          </p:cNvPr>
          <p:cNvCxnSpPr>
            <a:cxnSpLocks/>
          </p:cNvCxnSpPr>
          <p:nvPr/>
        </p:nvCxnSpPr>
        <p:spPr>
          <a:xfrm flipH="1" flipV="1">
            <a:off x="6633716" y="877455"/>
            <a:ext cx="1124326" cy="56341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3DBE07-34A1-B155-FFEA-CE2B78824C8F}"/>
              </a:ext>
            </a:extLst>
          </p:cNvPr>
          <p:cNvSpPr txBox="1"/>
          <p:nvPr/>
        </p:nvSpPr>
        <p:spPr>
          <a:xfrm>
            <a:off x="8353904" y="1324264"/>
            <a:ext cx="34233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16:10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Macedonian</a:t>
            </a:r>
            <a:b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of 16:9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360BC -1400AD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after 42 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through meeting Lydia until arrest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Stops after in 16:18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4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16BCB9-E3DB-4396-88A3-FA632EC3CFAC}" vid="{12DD0F16-7DDB-49D0-94B1-142B1C4352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Columns</Template>
  <TotalTime>431</TotalTime>
  <Words>542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Preparing to Teach Acts</vt:lpstr>
      <vt:lpstr>Α͗κωλύτως = “ah-koh-LOO-tohs” </vt:lpstr>
      <vt:lpstr>Unto the Uttermost…</vt:lpstr>
      <vt:lpstr>PowerPoint Presentation</vt:lpstr>
      <vt:lpstr>The “TITLE” of the Book of Acts</vt:lpstr>
      <vt:lpstr>Comparison of Holy Spirit References</vt:lpstr>
      <vt:lpstr>No Longer “FOLLOWERS” But “Sent Ones”</vt:lpstr>
      <vt:lpstr>Evidence of Authorship of Luke-Acts</vt:lpstr>
      <vt:lpstr>PowerPoint Presentation</vt:lpstr>
      <vt:lpstr>PowerPoint Presentation</vt:lpstr>
      <vt:lpstr>Acts 20:5 Picks Up “We” Narrative Again And Continues Through Eutychus Story</vt:lpstr>
      <vt:lpstr>Last “We” Reference in Acts 20 is v. 15 When Paul Meets at Miletus Harbor</vt:lpstr>
      <vt:lpstr>In Acts 21:1-18, “we” and “us” continues through the Agabus account and stops after Paul goes in to see James in verse 19</vt:lpstr>
      <vt:lpstr>PowerPoint Presentation</vt:lpstr>
      <vt:lpstr>Outline of Acts Using Acts 1:8</vt:lpstr>
      <vt:lpstr>WAIT</vt:lpstr>
      <vt:lpstr>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Teach Acts</dc:title>
  <dc:creator>Johnny Wilson</dc:creator>
  <cp:lastModifiedBy>Johnny Wilson</cp:lastModifiedBy>
  <cp:revision>10</cp:revision>
  <dcterms:created xsi:type="dcterms:W3CDTF">2023-09-27T12:24:33Z</dcterms:created>
  <dcterms:modified xsi:type="dcterms:W3CDTF">2023-09-27T19:35:34Z</dcterms:modified>
</cp:coreProperties>
</file>