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g" ContentType="image/jpeg"/>
  <Override PartName="/ppt/media/image3.jpg" ContentType="image/jpeg"/>
  <Override PartName="/ppt/media/image7.jpg" ContentType="image/jpeg"/>
  <Override PartName="/ppt/media/image8.jpg" ContentType="image/jpeg"/>
  <Override PartName="/ppt/media/image9.jpg" ContentType="image/jpeg"/>
  <Override PartName="/ppt/media/image11.jpg" ContentType="image/jpeg"/>
  <Override PartName="/ppt/media/image12.jpg" ContentType="image/jpeg"/>
  <Override PartName="/ppt/media/image13.jpg" ContentType="image/jpeg"/>
  <Override PartName="/ppt/media/image14.jpg" ContentType="image/jpeg"/>
  <Override PartName="/ppt/media/image15.jpg" ContentType="image/jpeg"/>
  <Override PartName="/ppt/media/image19.jpg" ContentType="image/jpeg"/>
  <Override PartName="/ppt/media/image20.jpg" ContentType="image/jpeg"/>
  <Override PartName="/ppt/media/image21.jpg" ContentType="image/jpeg"/>
  <Override PartName="/ppt/media/image22.jpg" ContentType="image/jpeg"/>
  <Override PartName="/ppt/media/image2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AE8C-E37D-1C0A-1B5B-9630B524E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06F095-2ECE-CA1C-67EE-66B02E7ED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81560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64377-72A3-FCA4-3161-236855AFC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FCAEB-5C89-D717-CFF8-545E2C835F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2978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0548DC-D258-2185-9778-204AA95627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DC0C5B-9468-9AFD-7CBA-C90D7E592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1739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1712A-B317-33E4-A927-C158943E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1CAA5-9BE3-F0DF-5E84-508231EEE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5538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850F8-A635-49AF-0FA0-2F45890F0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CB6B5-98FD-A434-D100-27F0660D6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0850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69BDE-B16F-198D-7061-919B13599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D6176-2B76-A536-04B5-5A37385338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FF302-9065-DE81-62F9-4BB7A9575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9017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B8517-C002-3723-A7EB-157542192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3C12C-2526-143A-2ABF-574D3E29E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FBF78-97A3-60AA-9A4C-FB4494B142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017FC6-AC9B-3D74-5F44-5837B59178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9D79F2-EACB-546F-1FEC-A5763572F0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9658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66C30-C650-6C59-A4EC-5B0FF85B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0998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82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CCD33-E48F-8992-D6D4-2329195BB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BDE68-DFC4-5736-9EB3-302173B5A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E22DA2-4953-BF8F-F338-94A460C0C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6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9A4BB-778A-F101-F9B2-497FE93A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D349AE-BA77-FED7-51B7-768212D18C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73E4A-77D8-1890-D7DE-50AAA16A9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8005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hole in the ground with grass&#10;&#10;Description automatically generated with low confidence">
            <a:extLst>
              <a:ext uri="{FF2B5EF4-FFF2-40B4-BE49-F238E27FC236}">
                <a16:creationId xmlns:a16="http://schemas.microsoft.com/office/drawing/2014/main" id="{7AC65ABE-AADA-DAB0-78A3-E1FB69DA89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202" y="0"/>
            <a:ext cx="5121798" cy="6858000"/>
          </a:xfrm>
          <a:prstGeom prst="rect">
            <a:avLst/>
          </a:prstGeom>
          <a:ln w="66675">
            <a:solidFill>
              <a:schemeClr val="accent4"/>
            </a:solidFill>
          </a:ln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F46BC4-37ED-1E34-F7DA-799BDE384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4">
              <a:lumMod val="50000"/>
              <a:alpha val="82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B5B11-5293-A70D-9CF4-9CA21BA68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accent4">
              <a:lumMod val="50000"/>
              <a:alpha val="82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05465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CBCE-8633-40FE-7260-1DE079EDB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9846" y="1113309"/>
            <a:ext cx="5392848" cy="2387600"/>
          </a:xfrm>
        </p:spPr>
        <p:txBody>
          <a:bodyPr/>
          <a:lstStyle/>
          <a:p>
            <a:r>
              <a:rPr lang="en-US" dirty="0"/>
              <a:t>Love/Hate/Life/Death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198053-8049-A301-5305-DCE2CC4C6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0381" y="3583931"/>
            <a:ext cx="5302313" cy="1655762"/>
          </a:xfrm>
        </p:spPr>
        <p:txBody>
          <a:bodyPr/>
          <a:lstStyle/>
          <a:p>
            <a:r>
              <a:rPr lang="en-US" dirty="0"/>
              <a:t>Preparing to Teach Ecclesiastes 9-10</a:t>
            </a:r>
          </a:p>
        </p:txBody>
      </p:sp>
    </p:spTree>
    <p:extLst>
      <p:ext uri="{BB962C8B-B14F-4D97-AF65-F5344CB8AC3E}">
        <p14:creationId xmlns:p14="http://schemas.microsoft.com/office/powerpoint/2010/main" val="2560835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06E1B5-1A14-A74C-CFD0-DB5D989D1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Awareness of Life’s Priorities (vv. 9-10)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2F7020-661B-78FD-5FCB-227D38851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9) Enjoy life with the wife whom you love, all the days living in your wisp [of life] of life which were given to you under the sun, all the days of your wisp [of life], BECAUSE it is your legacy [portion, purpose] in life and in your unsatisfying work with which you toil under the sun. </a:t>
            </a:r>
            <a:r>
              <a:rPr lang="en-US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[PJT]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10) Everything you hand discovers to do, accomplish it with all your might BECAUSE there aren’t accomplishments, reasoning [lit. “accounting”], knowledge, and wisdom in </a:t>
            </a:r>
            <a:r>
              <a:rPr lang="en-US" b="1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Sheol</a:t>
            </a:r>
            <a:r>
              <a:rPr lang="en-US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[place of the dead] or the grave where you are going. [PJT]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25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C924DA-EDE5-8B13-B217-BA4685BEE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Potential Fails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63B871-7698-EB52-CD3E-F8D532F2A5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Speed doesn’t always win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Might doesn’t always win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Sages not always paid well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Pundits don’t always profit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Being “in the know” doesn’t</a:t>
            </a:r>
            <a:br>
              <a:rPr lang="en-US" dirty="0"/>
            </a:br>
            <a:r>
              <a:rPr lang="en-US" dirty="0"/>
              <a:t>always lead to favor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[Crenshaw, </a:t>
            </a:r>
            <a:r>
              <a:rPr lang="en-US" i="1" dirty="0"/>
              <a:t>Ecclesiastes</a:t>
            </a:r>
            <a:r>
              <a:rPr lang="en-US" dirty="0"/>
              <a:t>, p. 164.]</a:t>
            </a:r>
          </a:p>
        </p:txBody>
      </p:sp>
      <p:pic>
        <p:nvPicPr>
          <p:cNvPr id="8" name="Content Placeholder 7" descr="A turtle and rabbit on a track&#10;&#10;Description automatically generated">
            <a:extLst>
              <a:ext uri="{FF2B5EF4-FFF2-40B4-BE49-F238E27FC236}">
                <a16:creationId xmlns:a16="http://schemas.microsoft.com/office/drawing/2014/main" id="{A5A1A059-CCF5-9F67-0ABE-6A3F41F97A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46814"/>
            <a:ext cx="5181600" cy="3108960"/>
          </a:xfrm>
        </p:spPr>
      </p:pic>
    </p:spTree>
    <p:extLst>
      <p:ext uri="{BB962C8B-B14F-4D97-AF65-F5344CB8AC3E}">
        <p14:creationId xmlns:p14="http://schemas.microsoft.com/office/powerpoint/2010/main" val="424841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F765B-BF46-8C9A-AB5D-873EE476C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One Knows “Their Time” (v. 12)</a:t>
            </a:r>
          </a:p>
        </p:txBody>
      </p:sp>
      <p:pic>
        <p:nvPicPr>
          <p:cNvPr id="6" name="Content Placeholder 5" descr="A net full of fish&#10;&#10;Description automatically generated">
            <a:extLst>
              <a:ext uri="{FF2B5EF4-FFF2-40B4-BE49-F238E27FC236}">
                <a16:creationId xmlns:a16="http://schemas.microsoft.com/office/drawing/2014/main" id="{96A29421-B7F3-B8B7-1E5E-FF4BCE373C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02" y="1878690"/>
            <a:ext cx="4680642" cy="3465248"/>
          </a:xfrm>
        </p:spPr>
      </p:pic>
      <p:pic>
        <p:nvPicPr>
          <p:cNvPr id="8" name="Content Placeholder 7" descr="A bird on a rope&#10;&#10;Description automatically generated">
            <a:extLst>
              <a:ext uri="{FF2B5EF4-FFF2-40B4-BE49-F238E27FC236}">
                <a16:creationId xmlns:a16="http://schemas.microsoft.com/office/drawing/2014/main" id="{1708653C-FB58-5C7B-10F7-01D62CD268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99937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347607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8F4A3E-F89E-90EF-9FCC-1FB6C1DC8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Waste of Wisdom (vv. 13-18)</a:t>
            </a:r>
          </a:p>
        </p:txBody>
      </p:sp>
      <p:pic>
        <p:nvPicPr>
          <p:cNvPr id="10" name="Content Placeholder 9" descr="A painting of a city&#10;&#10;Description automatically generated">
            <a:extLst>
              <a:ext uri="{FF2B5EF4-FFF2-40B4-BE49-F238E27FC236}">
                <a16:creationId xmlns:a16="http://schemas.microsoft.com/office/drawing/2014/main" id="{5E9E3577-8765-D782-11ED-F9F6D0540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532" y="1825625"/>
            <a:ext cx="6618936" cy="4351338"/>
          </a:xfrm>
        </p:spPr>
      </p:pic>
    </p:spTree>
    <p:extLst>
      <p:ext uri="{BB962C8B-B14F-4D97-AF65-F5344CB8AC3E}">
        <p14:creationId xmlns:p14="http://schemas.microsoft.com/office/powerpoint/2010/main" val="2412296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402F26-2904-DCD2-22EB-2F3309885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10 as Compendium of Proverbs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279375-5BCC-AD2F-69D1-5BB97328A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16097" cy="4351338"/>
          </a:xfrm>
        </p:spPr>
        <p:txBody>
          <a:bodyPr/>
          <a:lstStyle/>
          <a:p>
            <a:r>
              <a:rPr lang="en-US" dirty="0"/>
              <a:t>Flies in ointment make the perfume stink (v. 1)</a:t>
            </a:r>
          </a:p>
          <a:p>
            <a:r>
              <a:rPr lang="en-US" dirty="0"/>
              <a:t>Right = moral, honorable</a:t>
            </a:r>
            <a:br>
              <a:rPr lang="en-US" dirty="0"/>
            </a:br>
            <a:r>
              <a:rPr lang="en-US" dirty="0"/>
              <a:t>Left = awkward in Greek, sinister in Latin, awkward in French (v. 2)</a:t>
            </a:r>
          </a:p>
          <a:p>
            <a:r>
              <a:rPr lang="en-US" dirty="0"/>
              <a:t>Lacking an inner compass, fools reveal themselves just by walking (or</a:t>
            </a:r>
            <a:br>
              <a:rPr lang="en-US" dirty="0"/>
            </a:br>
            <a:r>
              <a:rPr lang="en-US" dirty="0"/>
              <a:t>by their actions) (v. 3)</a:t>
            </a:r>
          </a:p>
          <a:p>
            <a:r>
              <a:rPr lang="en-US" dirty="0"/>
              <a:t>Don’t escalate conflict (v. 4)</a:t>
            </a:r>
          </a:p>
        </p:txBody>
      </p:sp>
      <p:pic>
        <p:nvPicPr>
          <p:cNvPr id="8" name="Content Placeholder 7" descr="A fly on a glass container&#10;&#10;Description automatically generated">
            <a:extLst>
              <a:ext uri="{FF2B5EF4-FFF2-40B4-BE49-F238E27FC236}">
                <a16:creationId xmlns:a16="http://schemas.microsoft.com/office/drawing/2014/main" id="{7C4531D6-1081-39E7-4CC6-AC40A1DC34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991" y="2526687"/>
            <a:ext cx="4223440" cy="2815626"/>
          </a:xfrm>
        </p:spPr>
      </p:pic>
    </p:spTree>
    <p:extLst>
      <p:ext uri="{BB962C8B-B14F-4D97-AF65-F5344CB8AC3E}">
        <p14:creationId xmlns:p14="http://schemas.microsoft.com/office/powerpoint/2010/main" val="213252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8C63C-4B37-5D08-9644-FDD17808E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Parable of Absurd, Topsy-Turvey Life</a:t>
            </a:r>
          </a:p>
        </p:txBody>
      </p:sp>
      <p:pic>
        <p:nvPicPr>
          <p:cNvPr id="6" name="Content Placeholder 5" descr="A couple of men in suits&#10;&#10;Description automatically generated">
            <a:extLst>
              <a:ext uri="{FF2B5EF4-FFF2-40B4-BE49-F238E27FC236}">
                <a16:creationId xmlns:a16="http://schemas.microsoft.com/office/drawing/2014/main" id="{18CA843E-F9B0-1B3E-5A59-B05E9C8BA3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38443"/>
            <a:ext cx="5181600" cy="292570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89622D-92B4-A80D-7020-E97D28B20A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Evil caused by ERROR [v. 5] (negligence, forgetfulness,</a:t>
            </a:r>
            <a:br>
              <a:rPr lang="en-US" b="1" dirty="0"/>
            </a:br>
            <a:r>
              <a:rPr lang="en-US" b="1" dirty="0"/>
              <a:t>accident, irresponsibility)</a:t>
            </a:r>
          </a:p>
          <a:p>
            <a:r>
              <a:rPr lang="en-US" b="1" dirty="0"/>
              <a:t>Fool appointed where he didn’t belong [v. 6] (in the place of the wise)</a:t>
            </a:r>
          </a:p>
          <a:p>
            <a:r>
              <a:rPr lang="en-US" b="1" dirty="0"/>
              <a:t>Society is upside-down where the slaves have horses and nobles walk [v. 7] (opposite of what should be—caused by 5]</a:t>
            </a:r>
          </a:p>
        </p:txBody>
      </p:sp>
    </p:spTree>
    <p:extLst>
      <p:ext uri="{BB962C8B-B14F-4D97-AF65-F5344CB8AC3E}">
        <p14:creationId xmlns:p14="http://schemas.microsoft.com/office/powerpoint/2010/main" val="1571369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64508-4D60-8C80-5581-24C739F5B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Risks of Life (vv. 8-11)</a:t>
            </a:r>
          </a:p>
        </p:txBody>
      </p:sp>
      <p:pic>
        <p:nvPicPr>
          <p:cNvPr id="8" name="Content Placeholder 7" descr="A person lying in a hole&#10;&#10;Description automatically generated">
            <a:extLst>
              <a:ext uri="{FF2B5EF4-FFF2-40B4-BE49-F238E27FC236}">
                <a16:creationId xmlns:a16="http://schemas.microsoft.com/office/drawing/2014/main" id="{836E3B2D-B058-E466-2C4C-A326C80634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24" y="1712595"/>
            <a:ext cx="5181600" cy="3432810"/>
          </a:xfrm>
        </p:spPr>
      </p:pic>
      <p:pic>
        <p:nvPicPr>
          <p:cNvPr id="6" name="Content Placeholder 5" descr="A brick wall with a crack in the wall&#10;&#10;Description automatically generated">
            <a:extLst>
              <a:ext uri="{FF2B5EF4-FFF2-40B4-BE49-F238E27FC236}">
                <a16:creationId xmlns:a16="http://schemas.microsoft.com/office/drawing/2014/main" id="{06422287-5171-3E53-517D-2EE00FB915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73834"/>
            <a:ext cx="5181600" cy="291033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534E0-988B-507E-761C-2CE594A7657C}"/>
              </a:ext>
            </a:extLst>
          </p:cNvPr>
          <p:cNvSpPr txBox="1"/>
          <p:nvPr/>
        </p:nvSpPr>
        <p:spPr>
          <a:xfrm>
            <a:off x="639024" y="5172836"/>
            <a:ext cx="57396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8) The one digging a pit may fall in it;</a:t>
            </a:r>
            <a:br>
              <a:rPr lang="en-US" sz="2800" b="1" i="1" dirty="0"/>
            </a:br>
            <a:r>
              <a:rPr lang="en-US" sz="2800" b="1" i="1" dirty="0"/>
              <a:t>the one breaching a wall may be </a:t>
            </a:r>
            <a:br>
              <a:rPr lang="en-US" sz="2800" b="1" i="1" dirty="0"/>
            </a:br>
            <a:r>
              <a:rPr lang="en-US" sz="2800" b="1" i="1" dirty="0"/>
              <a:t>bitten by a snake. </a:t>
            </a:r>
            <a:r>
              <a:rPr lang="en-US" sz="2800" b="1" dirty="0"/>
              <a:t>[PJT]</a:t>
            </a:r>
          </a:p>
        </p:txBody>
      </p:sp>
    </p:spTree>
    <p:extLst>
      <p:ext uri="{BB962C8B-B14F-4D97-AF65-F5344CB8AC3E}">
        <p14:creationId xmlns:p14="http://schemas.microsoft.com/office/powerpoint/2010/main" val="114238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6CA85A-465C-1BB7-2D59-6945EE9F6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Risks of Life (continued)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DAE857-1DD3-00AF-49A7-7C4D4F356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b="1" dirty="0"/>
              <a:t>Quarrying stones may lead to injury from them (v. 9a)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/>
              <a:t>Cutting down trees may be dangerous (v. 9b)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/>
              <a:t>A dull axe requires more effort (v. 10a)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/>
              <a:t>Lesson: wisdom sharpens axe of life (v. 10b)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/>
              <a:t>Snake charmer doesn’t get paid when snake bites before</a:t>
            </a:r>
            <a:br>
              <a:rPr lang="en-US" sz="3200" b="1" dirty="0"/>
            </a:br>
            <a:r>
              <a:rPr lang="en-US" sz="3200" b="1" dirty="0"/>
              <a:t>it is charmed (v. 11)</a:t>
            </a:r>
          </a:p>
        </p:txBody>
      </p:sp>
    </p:spTree>
    <p:extLst>
      <p:ext uri="{BB962C8B-B14F-4D97-AF65-F5344CB8AC3E}">
        <p14:creationId xmlns:p14="http://schemas.microsoft.com/office/powerpoint/2010/main" val="35076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52F4E5-8B5D-FCD9-E2CA-0015153A4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Fools with Authority? (vv. 12-17)</a:t>
            </a:r>
          </a:p>
        </p:txBody>
      </p:sp>
      <p:pic>
        <p:nvPicPr>
          <p:cNvPr id="8" name="Content Placeholder 7" descr="A person in a suit speaking into a microphone&#10;&#10;Description automatically generated">
            <a:extLst>
              <a:ext uri="{FF2B5EF4-FFF2-40B4-BE49-F238E27FC236}">
                <a16:creationId xmlns:a16="http://schemas.microsoft.com/office/drawing/2014/main" id="{BD0DBB56-FBA9-50E1-D6C8-322266E659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16" y="2181885"/>
            <a:ext cx="5163608" cy="3436147"/>
          </a:xfrm>
        </p:spPr>
      </p:pic>
      <p:pic>
        <p:nvPicPr>
          <p:cNvPr id="10" name="Content Placeholder 9" descr="A person in a suit and tie pointing up&#10;&#10;Description automatically generated">
            <a:extLst>
              <a:ext uri="{FF2B5EF4-FFF2-40B4-BE49-F238E27FC236}">
                <a16:creationId xmlns:a16="http://schemas.microsoft.com/office/drawing/2014/main" id="{3F735451-BE97-6D09-92E2-953477E486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81886"/>
            <a:ext cx="4587089" cy="3436147"/>
          </a:xfrm>
        </p:spPr>
      </p:pic>
    </p:spTree>
    <p:extLst>
      <p:ext uri="{BB962C8B-B14F-4D97-AF65-F5344CB8AC3E}">
        <p14:creationId xmlns:p14="http://schemas.microsoft.com/office/powerpoint/2010/main" val="2969990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68B6E-A57D-10C4-12FC-F93DCBD39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Beams and Leakage (v. 18)</a:t>
            </a:r>
            <a:br>
              <a:rPr lang="en-US" dirty="0"/>
            </a:br>
            <a:r>
              <a:rPr lang="en-US" dirty="0"/>
              <a:t>Feast and Wine (v. 19)</a:t>
            </a:r>
          </a:p>
        </p:txBody>
      </p:sp>
      <p:pic>
        <p:nvPicPr>
          <p:cNvPr id="6" name="Content Placeholder 5" descr="A house with broken windows&#10;&#10;Description automatically generated">
            <a:extLst>
              <a:ext uri="{FF2B5EF4-FFF2-40B4-BE49-F238E27FC236}">
                <a16:creationId xmlns:a16="http://schemas.microsoft.com/office/drawing/2014/main" id="{965CB200-B3AC-8B0A-F69F-08EECFEDB7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40" y="1825625"/>
            <a:ext cx="5026713" cy="3349782"/>
          </a:xfrm>
        </p:spPr>
      </p:pic>
      <p:pic>
        <p:nvPicPr>
          <p:cNvPr id="8" name="Content Placeholder 7" descr="A group of people in a room&#10;&#10;Description automatically generated">
            <a:extLst>
              <a:ext uri="{FF2B5EF4-FFF2-40B4-BE49-F238E27FC236}">
                <a16:creationId xmlns:a16="http://schemas.microsoft.com/office/drawing/2014/main" id="{48290972-12A8-46C6-0293-B17F3B3C29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43191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329071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3C260-563D-BE15-16A3-8701529E7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170" y="365125"/>
            <a:ext cx="10882266" cy="1325563"/>
          </a:xfrm>
        </p:spPr>
        <p:txBody>
          <a:bodyPr/>
          <a:lstStyle/>
          <a:p>
            <a:r>
              <a:rPr lang="en-US" dirty="0"/>
              <a:t>A Schematic for Chapters 9-10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66950-1793-5AB9-BCDE-19DEA9704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64" y="1448554"/>
            <a:ext cx="10984872" cy="472840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9:1-10		</a:t>
            </a:r>
            <a:r>
              <a:rPr lang="en-US" b="1" i="1" dirty="0"/>
              <a:t>Carpe Diem </a:t>
            </a:r>
            <a:r>
              <a:rPr lang="en-US" b="1" dirty="0"/>
              <a:t>[Why we need to seize the day!]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9:11-10:15	The World is Full of Risks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10:16-11:16	On Living with Risks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FFFF00"/>
                </a:solidFill>
              </a:rPr>
              <a:t>9:1-10		The Shadow of Death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FFFF00"/>
                </a:solidFill>
              </a:rPr>
              <a:t>9:11-12		Time and Chance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FFFF00"/>
                </a:solidFill>
              </a:rPr>
              <a:t>9:13-18		Wasted Wisdom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FFFF00"/>
                </a:solidFill>
              </a:rPr>
              <a:t>10:1-20		Proverbs on Wisdom and Folly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b="1" dirty="0" err="1"/>
              <a:t>Seow</a:t>
            </a:r>
            <a:r>
              <a:rPr lang="en-US" sz="1800" b="1" dirty="0"/>
              <a:t>,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Choon-Leong, 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Anchor Bible: Ecclesiastes: A New Translation with Introduction and Commentary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(New York: Doubleday &amp; Company, 1997), p. 47.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Crenshaw, James L., </a:t>
            </a:r>
            <a:r>
              <a:rPr lang="en-US" sz="1800" b="1" i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Old Testament Library: Ecclesiastes</a:t>
            </a:r>
            <a:r>
              <a:rPr lang="en-US" sz="1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(Philadelphia, PA: Westminster Press, 1987), p. </a:t>
            </a:r>
            <a:r>
              <a:rPr lang="en-US" sz="18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48</a:t>
            </a:r>
            <a:r>
              <a:rPr lang="en-US" sz="1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8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DC5AFC-6D9A-21DD-0902-36B71C09C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Don’t even think negatively about authority,</a:t>
            </a:r>
            <a:br>
              <a:rPr lang="en-US" b="1" dirty="0"/>
            </a:br>
            <a:r>
              <a:rPr lang="en-US" b="1" dirty="0"/>
              <a:t>Don’t even whisper in your bedroom (v. 20)</a:t>
            </a:r>
          </a:p>
        </p:txBody>
      </p:sp>
      <p:pic>
        <p:nvPicPr>
          <p:cNvPr id="8" name="Content Placeholder 7" descr="A brick wall with a human ear&#10;&#10;Description automatically generated">
            <a:extLst>
              <a:ext uri="{FF2B5EF4-FFF2-40B4-BE49-F238E27FC236}">
                <a16:creationId xmlns:a16="http://schemas.microsoft.com/office/drawing/2014/main" id="{E25FC143-4D1C-CA4F-0E33-0DDD011C0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424" y="2053951"/>
            <a:ext cx="4200809" cy="3824617"/>
          </a:xfrm>
        </p:spPr>
      </p:pic>
    </p:spTree>
    <p:extLst>
      <p:ext uri="{BB962C8B-B14F-4D97-AF65-F5344CB8AC3E}">
        <p14:creationId xmlns:p14="http://schemas.microsoft.com/office/powerpoint/2010/main" val="996776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2B738A-C44A-E786-71DD-F95CDCBE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64732"/>
          </a:xfrm>
        </p:spPr>
        <p:txBody>
          <a:bodyPr>
            <a:noAutofit/>
          </a:bodyPr>
          <a:lstStyle/>
          <a:p>
            <a:r>
              <a:rPr lang="en-US" sz="3200" b="1" i="1" dirty="0"/>
              <a:t>1) Because all of this I gave to my heart, so to make it clear that the righteous and the wise, and their accomplishments are in God’s hand, even love, even hate, humanity cannot know; it is before them. </a:t>
            </a:r>
            <a:r>
              <a:rPr lang="en-US" sz="3200" b="1" dirty="0"/>
              <a:t>[PJT]</a:t>
            </a:r>
          </a:p>
        </p:txBody>
      </p:sp>
      <p:pic>
        <p:nvPicPr>
          <p:cNvPr id="8" name="Content Placeholder 7" descr="A person in a hat and suit&#10;&#10;Description automatically generated">
            <a:extLst>
              <a:ext uri="{FF2B5EF4-FFF2-40B4-BE49-F238E27FC236}">
                <a16:creationId xmlns:a16="http://schemas.microsoft.com/office/drawing/2014/main" id="{067A35F6-1841-550B-3432-0D0E0E890E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70883"/>
            <a:ext cx="5181600" cy="2660821"/>
          </a:xfrm>
        </p:spPr>
      </p:pic>
      <p:pic>
        <p:nvPicPr>
          <p:cNvPr id="10" name="Content Placeholder 9" descr="A person leaning on a desk&#10;&#10;Description automatically generated">
            <a:extLst>
              <a:ext uri="{FF2B5EF4-FFF2-40B4-BE49-F238E27FC236}">
                <a16:creationId xmlns:a16="http://schemas.microsoft.com/office/drawing/2014/main" id="{0DA586AC-B734-CD09-C804-6D98011D8E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218" y="2212545"/>
            <a:ext cx="4892964" cy="3723239"/>
          </a:xfrm>
        </p:spPr>
      </p:pic>
    </p:spTree>
    <p:extLst>
      <p:ext uri="{BB962C8B-B14F-4D97-AF65-F5344CB8AC3E}">
        <p14:creationId xmlns:p14="http://schemas.microsoft.com/office/powerpoint/2010/main" val="19895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49672D-CD70-7134-CD7E-C071D5AB5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Great Equalizer (vv. 2-3)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A77956-2D6A-4B60-3163-3D816C76F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2) Everyone is just as everyone else, one [common] fate: for the righteous and for the wicked, for the good [and for the bad], for the pure and for the impure, for the ones sacrificing and for those not sacrificing, as the good so the sinner, the ones giving [positive] oaths just as those fearing giving oaths. 3) This is evil among all which is done under the sun because there is one [common] fate for everyone [lit. “all”], so even heart(s) [or “wills”] of the children of humanity are full of evil and madness is in their hearts during [lit. “in”] their lives and afterward, to their deaths. </a:t>
            </a:r>
            <a:r>
              <a:rPr lang="en-US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[PJT] 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642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694EEE-18BD-57A6-5C46-71C75C3C8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 Which Is Certain!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C1CEE1-56E8-3539-4A9C-7ADB3CAE2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43969"/>
            <a:ext cx="5181600" cy="36329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"Our new Constitution is now established, everything seems to promise it will be durable; but, in this world, nothing is certain except death and taxes."</a:t>
            </a: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–Benjamin Franklin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8" name="Content Placeholder 7" descr="A close-up of a person&#10;&#10;Description automatically generated">
            <a:extLst>
              <a:ext uri="{FF2B5EF4-FFF2-40B4-BE49-F238E27FC236}">
                <a16:creationId xmlns:a16="http://schemas.microsoft.com/office/drawing/2014/main" id="{D696C569-80F6-E8A8-259B-34F7A02B51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49"/>
          </a:xfrm>
        </p:spPr>
      </p:pic>
    </p:spTree>
    <p:extLst>
      <p:ext uri="{BB962C8B-B14F-4D97-AF65-F5344CB8AC3E}">
        <p14:creationId xmlns:p14="http://schemas.microsoft.com/office/powerpoint/2010/main" val="3350022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8CF7-AD78-97D7-2708-2B56FD7C6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4) Because, who is the one who chooses? To all the living there is certitude because for the living dog it is better than [for] the dead lion. 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[PJT]</a:t>
            </a:r>
            <a:endParaRPr lang="en-US" sz="3200" dirty="0"/>
          </a:p>
        </p:txBody>
      </p:sp>
      <p:pic>
        <p:nvPicPr>
          <p:cNvPr id="6" name="Content Placeholder 5" descr="A dog with its mouth open&#10;&#10;Description automatically generated">
            <a:extLst>
              <a:ext uri="{FF2B5EF4-FFF2-40B4-BE49-F238E27FC236}">
                <a16:creationId xmlns:a16="http://schemas.microsoft.com/office/drawing/2014/main" id="{A08BF855-8BA8-32C1-8AF3-5B140477F3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7535"/>
            <a:ext cx="5181600" cy="3447518"/>
          </a:xfrm>
        </p:spPr>
      </p:pic>
      <p:pic>
        <p:nvPicPr>
          <p:cNvPr id="8" name="Content Placeholder 7" descr="A lion lying on the ground&#10;&#10;Description automatically generated">
            <a:extLst>
              <a:ext uri="{FF2B5EF4-FFF2-40B4-BE49-F238E27FC236}">
                <a16:creationId xmlns:a16="http://schemas.microsoft.com/office/drawing/2014/main" id="{A4ACDD3C-F12C-6446-9444-E970766C14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40112"/>
            <a:ext cx="5181600" cy="2722364"/>
          </a:xfrm>
        </p:spPr>
      </p:pic>
    </p:spTree>
    <p:extLst>
      <p:ext uri="{BB962C8B-B14F-4D97-AF65-F5344CB8AC3E}">
        <p14:creationId xmlns:p14="http://schemas.microsoft.com/office/powerpoint/2010/main" val="335548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E2D7B7C-D80B-75E2-9DC0-B7B6303E3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5) Because the living know that they will die and the dead don’t know anything, they don’t even have any reward belonging to them because their legacy [lit. “memorial” is not remembered.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[PJT]</a:t>
            </a:r>
            <a:endParaRPr lang="en-US" sz="2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35EA7F1-7CF8-5696-EAD5-84631CC13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he-IL" sz="4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שכר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“</a:t>
            </a:r>
            <a:r>
              <a:rPr lang="en-US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sah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-KAHR”</a:t>
            </a:r>
            <a:endParaRPr lang="en-US" sz="4000" dirty="0"/>
          </a:p>
        </p:txBody>
      </p:sp>
      <p:pic>
        <p:nvPicPr>
          <p:cNvPr id="11" name="Content Placeholder 10" descr="A close-up of a coin&#10;&#10;Description automatically generated">
            <a:extLst>
              <a:ext uri="{FF2B5EF4-FFF2-40B4-BE49-F238E27FC236}">
                <a16:creationId xmlns:a16="http://schemas.microsoft.com/office/drawing/2014/main" id="{4077AD01-C3D6-97FA-CADB-237DC53A26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4" y="2512095"/>
            <a:ext cx="5157787" cy="252248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899FD5-470A-5FA6-60EA-8ABD48C30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he-IL" sz="40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זכר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“</a:t>
            </a:r>
            <a:r>
              <a:rPr lang="en-US" sz="4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zah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-KAHR”</a:t>
            </a:r>
            <a:endParaRPr lang="en-US" sz="4000" dirty="0"/>
          </a:p>
        </p:txBody>
      </p:sp>
      <p:pic>
        <p:nvPicPr>
          <p:cNvPr id="13" name="Content Placeholder 12" descr="A close-up of a stone&#10;&#10;Description automatically generated">
            <a:extLst>
              <a:ext uri="{FF2B5EF4-FFF2-40B4-BE49-F238E27FC236}">
                <a16:creationId xmlns:a16="http://schemas.microsoft.com/office/drawing/2014/main" id="{00E395CD-BC7D-BAF9-B036-AFC5141082A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12095"/>
            <a:ext cx="5183188" cy="3520993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BDA3F4-44D3-8209-30C5-BCEDEB93F811}"/>
              </a:ext>
            </a:extLst>
          </p:cNvPr>
          <p:cNvSpPr txBox="1"/>
          <p:nvPr/>
        </p:nvSpPr>
        <p:spPr>
          <a:xfrm>
            <a:off x="325272" y="5041596"/>
            <a:ext cx="11457304" cy="138499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6) Even their love, even their hatred, even their enthusiasm [lit. “zeal”] </a:t>
            </a:r>
            <a:br>
              <a:rPr lang="en-US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already destroyed, and their portion [legacy, purpose] shall not belong to </a:t>
            </a:r>
            <a:br>
              <a:rPr lang="en-US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them again for ever, in everything accomplished under the sun. 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[PJT]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5902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7682D1B-A8B6-BDC8-CCDE-CAA33B2A1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03" y="365125"/>
            <a:ext cx="10692897" cy="1325563"/>
          </a:xfrm>
        </p:spPr>
        <p:txBody>
          <a:bodyPr>
            <a:normAutofit/>
          </a:bodyPr>
          <a:lstStyle/>
          <a:p>
            <a:r>
              <a:rPr lang="en-US" sz="2800" b="1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7) Go, eat your food in pleasure, and drink your wine with a good heart [“Enjoy, but don’t overdo it!”] because God is already pleased with your accomplishments. </a:t>
            </a: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[PJT]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5737FA-3D04-3E98-4A91-F4C9717B5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903" y="1825625"/>
            <a:ext cx="10918479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This is the FIFTH “Carpe diem” [“Seize the Day!”] passage. Previously: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2:24-26 (eat, drink, gain satisfaction from work, and please God),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3:13-14 (eat, drink, gain satisfaction from work, prioritize what God wants to last, and reverence [“fear”] God),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5:18-20 (eat, drink, gain satisfaction from work, treat blessings as a gift, allow God to provide joy),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8:15 (enjoy with eat, drink, pleasure to balance toil, and savor God’s gift of life).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249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928BA3-8D5F-E440-E00F-81C9F9FAD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8) In every circumstance [lit. “in all times”], let your garments be white and don’t ration [lit. “diminish”] the oil upon your head.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[PJT]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200" dirty="0"/>
          </a:p>
        </p:txBody>
      </p:sp>
      <p:pic>
        <p:nvPicPr>
          <p:cNvPr id="8" name="Content Placeholder 7" descr="A painting of two people walking on a path&#10;&#10;Description automatically generated">
            <a:extLst>
              <a:ext uri="{FF2B5EF4-FFF2-40B4-BE49-F238E27FC236}">
                <a16:creationId xmlns:a16="http://schemas.microsoft.com/office/drawing/2014/main" id="{CECF61A7-7F30-12E9-0CE4-293592DB02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</p:spPr>
      </p:pic>
      <p:pic>
        <p:nvPicPr>
          <p:cNvPr id="10" name="Content Placeholder 9" descr="A person pouring water into a person's head&#10;&#10;Description automatically generated">
            <a:extLst>
              <a:ext uri="{FF2B5EF4-FFF2-40B4-BE49-F238E27FC236}">
                <a16:creationId xmlns:a16="http://schemas.microsoft.com/office/drawing/2014/main" id="{10A22859-7F17-59EC-7957-89AA7B8D9E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95589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FCA7396-9111-494A-9853-76447856D0D4}" vid="{917569FA-1616-44C0-84E3-D9E725A0F1B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Open_Grave_normal</Template>
  <TotalTime>923</TotalTime>
  <Words>1178</Words>
  <Application>Microsoft Office PowerPoint</Application>
  <PresentationFormat>Widescreen</PresentationFormat>
  <Paragraphs>60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Office Theme</vt:lpstr>
      <vt:lpstr>Love/Hate/Life/Death</vt:lpstr>
      <vt:lpstr>A Schematic for Chapters 9-10</vt:lpstr>
      <vt:lpstr>1) Because all of this I gave to my heart, so to make it clear that the righteous and the wise, and their accomplishments are in God’s hand, even love, even hate, humanity cannot know; it is before them. [PJT]</vt:lpstr>
      <vt:lpstr>The Great Equalizer (vv. 2-3)</vt:lpstr>
      <vt:lpstr>That Which Is Certain!</vt:lpstr>
      <vt:lpstr>4) Because, who is the one who chooses? To all the living there is certitude because for the living dog it is better than [for] the dead lion. [PJT]</vt:lpstr>
      <vt:lpstr>5) Because the living know that they will die and the dead don’t know anything, they don’t even have any reward belonging to them because their legacy [lit. “memorial” is not remembered. [PJT]</vt:lpstr>
      <vt:lpstr>7) Go, eat your food in pleasure, and drink your wine with a good heart [“Enjoy, but don’t overdo it!”] because God is already pleased with your accomplishments. [PJT] </vt:lpstr>
      <vt:lpstr>8) In every circumstance [lit. “in all times”], let your garments be white and don’t ration [lit. “diminish”] the oil upon your head. [PJT] </vt:lpstr>
      <vt:lpstr>Awareness of Life’s Priorities (vv. 9-10)</vt:lpstr>
      <vt:lpstr>When Potential Fails</vt:lpstr>
      <vt:lpstr>No One Knows “Their Time” (v. 12)</vt:lpstr>
      <vt:lpstr>The Waste of Wisdom (vv. 13-18)</vt:lpstr>
      <vt:lpstr>Chapter 10 as Compendium of Proverbs</vt:lpstr>
      <vt:lpstr>Another Parable of Absurd, Topsy-Turvey Life</vt:lpstr>
      <vt:lpstr>Risks of Life (vv. 8-11)</vt:lpstr>
      <vt:lpstr>Risks of Life (continued)</vt:lpstr>
      <vt:lpstr>Back to Fools with Authority? (vv. 12-17)</vt:lpstr>
      <vt:lpstr>Beams and Leakage (v. 18) Feast and Wine (v. 19)</vt:lpstr>
      <vt:lpstr>Don’t even think negatively about authority, Don’t even whisper in your bedroom (v. 20)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Love/Hate/Life/Death</dc:title>
  <dc:creator>Johnny Wilson</dc:creator>
  <cp:lastModifiedBy>Johnny Wilson</cp:lastModifiedBy>
  <cp:revision>19</cp:revision>
  <dcterms:created xsi:type="dcterms:W3CDTF">2023-08-30T16:55:40Z</dcterms:created>
  <dcterms:modified xsi:type="dcterms:W3CDTF">2023-08-31T21:25:25Z</dcterms:modified>
</cp:coreProperties>
</file>