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6" r:id="rId4"/>
    <p:sldId id="277" r:id="rId5"/>
    <p:sldId id="279" r:id="rId6"/>
    <p:sldId id="280" r:id="rId7"/>
    <p:sldId id="285" r:id="rId8"/>
    <p:sldId id="281" r:id="rId9"/>
    <p:sldId id="284" r:id="rId10"/>
    <p:sldId id="282" r:id="rId11"/>
    <p:sldId id="283" r:id="rId12"/>
    <p:sldId id="259" r:id="rId13"/>
    <p:sldId id="258" r:id="rId14"/>
    <p:sldId id="286" r:id="rId15"/>
    <p:sldId id="287" r:id="rId16"/>
    <p:sldId id="288" r:id="rId17"/>
    <p:sldId id="289" r:id="rId18"/>
    <p:sldId id="290" r:id="rId19"/>
    <p:sldId id="29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4" d="100"/>
          <a:sy n="104" d="100"/>
        </p:scale>
        <p:origin x="68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7F5F58-5DD8-48AE-9D65-C3372CE733D2}"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US"/>
        </a:p>
      </dgm:t>
    </dgm:pt>
    <dgm:pt modelId="{1BE4C825-3CF7-4608-B454-6B8F133A7BE9}">
      <dgm:prSet phldrT="[Text]"/>
      <dgm:spPr/>
      <dgm:t>
        <a:bodyPr/>
        <a:lstStyle/>
        <a:p>
          <a:r>
            <a:rPr lang="en-US" dirty="0"/>
            <a:t>Disobedience</a:t>
          </a:r>
        </a:p>
      </dgm:t>
    </dgm:pt>
    <dgm:pt modelId="{27396E48-4E37-41E3-B57A-94C958BF8109}" type="parTrans" cxnId="{7CF821E1-3B98-4855-99BB-7C344406007B}">
      <dgm:prSet/>
      <dgm:spPr/>
      <dgm:t>
        <a:bodyPr/>
        <a:lstStyle/>
        <a:p>
          <a:endParaRPr lang="en-US"/>
        </a:p>
      </dgm:t>
    </dgm:pt>
    <dgm:pt modelId="{CA741E0D-7D48-4334-9B52-05BD5842746A}" type="sibTrans" cxnId="{7CF821E1-3B98-4855-99BB-7C344406007B}">
      <dgm:prSet/>
      <dgm:spPr/>
      <dgm:t>
        <a:bodyPr/>
        <a:lstStyle/>
        <a:p>
          <a:endParaRPr lang="en-US"/>
        </a:p>
      </dgm:t>
    </dgm:pt>
    <dgm:pt modelId="{4FF2C90D-33F7-4D52-8A93-637B28E74FC5}">
      <dgm:prSet phldrT="[Text]"/>
      <dgm:spPr/>
      <dgm:t>
        <a:bodyPr/>
        <a:lstStyle/>
        <a:p>
          <a:r>
            <a:rPr lang="en-US" dirty="0"/>
            <a:t>“disobedience” (Heb. 4:6, 11)</a:t>
          </a:r>
        </a:p>
      </dgm:t>
    </dgm:pt>
    <dgm:pt modelId="{28F29FEE-E056-41D8-88E9-2B75A49466CE}" type="parTrans" cxnId="{FA10CBDA-867F-4580-A9DB-54CC11FC4C4F}">
      <dgm:prSet/>
      <dgm:spPr/>
      <dgm:t>
        <a:bodyPr/>
        <a:lstStyle/>
        <a:p>
          <a:endParaRPr lang="en-US"/>
        </a:p>
      </dgm:t>
    </dgm:pt>
    <dgm:pt modelId="{11C83A31-C6DA-42D3-B4E2-D9D0AAF57D35}" type="sibTrans" cxnId="{FA10CBDA-867F-4580-A9DB-54CC11FC4C4F}">
      <dgm:prSet/>
      <dgm:spPr/>
      <dgm:t>
        <a:bodyPr/>
        <a:lstStyle/>
        <a:p>
          <a:endParaRPr lang="en-US"/>
        </a:p>
      </dgm:t>
    </dgm:pt>
    <dgm:pt modelId="{3577E77A-C779-4916-8318-223BBC43C4B6}">
      <dgm:prSet phldrT="[Text]"/>
      <dgm:spPr/>
      <dgm:t>
        <a:bodyPr/>
        <a:lstStyle/>
        <a:p>
          <a:r>
            <a:rPr lang="en-US" dirty="0"/>
            <a:t>“from Him” (Num. 14:43)</a:t>
          </a:r>
        </a:p>
      </dgm:t>
    </dgm:pt>
    <dgm:pt modelId="{34249D32-9D94-4322-BBFD-D5C6E4A2ED35}" type="parTrans" cxnId="{8653937B-E579-4BD0-B24F-F12CC3B6B3B5}">
      <dgm:prSet/>
      <dgm:spPr/>
      <dgm:t>
        <a:bodyPr/>
        <a:lstStyle/>
        <a:p>
          <a:endParaRPr lang="en-US"/>
        </a:p>
      </dgm:t>
    </dgm:pt>
    <dgm:pt modelId="{43FABA62-6B23-47E4-A811-80B1E9570014}" type="sibTrans" cxnId="{8653937B-E579-4BD0-B24F-F12CC3B6B3B5}">
      <dgm:prSet/>
      <dgm:spPr/>
      <dgm:t>
        <a:bodyPr/>
        <a:lstStyle/>
        <a:p>
          <a:endParaRPr lang="en-US"/>
        </a:p>
      </dgm:t>
    </dgm:pt>
    <dgm:pt modelId="{9CB2BBBA-05A9-48B5-8C09-8F368A77DC2D}">
      <dgm:prSet phldrT="[Text]"/>
      <dgm:spPr/>
      <dgm:t>
        <a:bodyPr/>
        <a:lstStyle/>
        <a:p>
          <a:r>
            <a:rPr lang="en-US" dirty="0"/>
            <a:t>Not Enter</a:t>
          </a:r>
        </a:p>
      </dgm:t>
    </dgm:pt>
    <dgm:pt modelId="{38FE17E1-53B3-4772-AFEF-C3E20B0FFFFD}" type="parTrans" cxnId="{85CE442D-F39B-4906-AB40-C1A6BAC12057}">
      <dgm:prSet/>
      <dgm:spPr/>
      <dgm:t>
        <a:bodyPr/>
        <a:lstStyle/>
        <a:p>
          <a:endParaRPr lang="en-US"/>
        </a:p>
      </dgm:t>
    </dgm:pt>
    <dgm:pt modelId="{BE06EED5-CAD9-45FF-82CB-80349EDBB10F}" type="sibTrans" cxnId="{85CE442D-F39B-4906-AB40-C1A6BAC12057}">
      <dgm:prSet/>
      <dgm:spPr/>
      <dgm:t>
        <a:bodyPr/>
        <a:lstStyle/>
        <a:p>
          <a:endParaRPr lang="en-US"/>
        </a:p>
      </dgm:t>
    </dgm:pt>
    <dgm:pt modelId="{2172AA4A-A68E-4CC3-9CF4-2A15352280DD}">
      <dgm:prSet phldrT="[Text]"/>
      <dgm:spPr/>
      <dgm:t>
        <a:bodyPr/>
        <a:lstStyle/>
        <a:p>
          <a:r>
            <a:rPr lang="en-US" dirty="0"/>
            <a:t>“His rest” (Heb. 3:18; 4:1)</a:t>
          </a:r>
        </a:p>
      </dgm:t>
    </dgm:pt>
    <dgm:pt modelId="{7A467A85-C422-4CC9-B1B0-80E00281DA70}" type="parTrans" cxnId="{42F28DFD-2E27-49FB-97E2-BC92E55A6639}">
      <dgm:prSet/>
      <dgm:spPr/>
      <dgm:t>
        <a:bodyPr/>
        <a:lstStyle/>
        <a:p>
          <a:endParaRPr lang="en-US"/>
        </a:p>
      </dgm:t>
    </dgm:pt>
    <dgm:pt modelId="{0FC6D200-4A17-4CFE-9770-EEC31B90EDD6}" type="sibTrans" cxnId="{42F28DFD-2E27-49FB-97E2-BC92E55A6639}">
      <dgm:prSet/>
      <dgm:spPr/>
      <dgm:t>
        <a:bodyPr/>
        <a:lstStyle/>
        <a:p>
          <a:endParaRPr lang="en-US"/>
        </a:p>
      </dgm:t>
    </dgm:pt>
    <dgm:pt modelId="{4D18D2AB-93F1-46EE-A54C-459385513345}">
      <dgm:prSet phldrT="[Text]"/>
      <dgm:spPr/>
      <dgm:t>
        <a:bodyPr/>
        <a:lstStyle/>
        <a:p>
          <a:r>
            <a:rPr lang="en-US" dirty="0"/>
            <a:t>“My rest” (Heb. 3:11; 4:3,5)</a:t>
          </a:r>
        </a:p>
      </dgm:t>
    </dgm:pt>
    <dgm:pt modelId="{6DA987A2-66B4-405A-938F-955C1BBB4D8C}" type="parTrans" cxnId="{AD2F3700-CFDF-4380-8726-0609556A03A6}">
      <dgm:prSet/>
      <dgm:spPr/>
      <dgm:t>
        <a:bodyPr/>
        <a:lstStyle/>
        <a:p>
          <a:endParaRPr lang="en-US"/>
        </a:p>
      </dgm:t>
    </dgm:pt>
    <dgm:pt modelId="{11AA678D-50A7-44E1-A6B7-40D04A353694}" type="sibTrans" cxnId="{AD2F3700-CFDF-4380-8726-0609556A03A6}">
      <dgm:prSet/>
      <dgm:spPr/>
      <dgm:t>
        <a:bodyPr/>
        <a:lstStyle/>
        <a:p>
          <a:endParaRPr lang="en-US"/>
        </a:p>
      </dgm:t>
    </dgm:pt>
    <dgm:pt modelId="{3D8D9ECE-4A78-4DEC-A4D6-B5F37F849A28}">
      <dgm:prSet phldrT="[Text]"/>
      <dgm:spPr/>
      <dgm:t>
        <a:bodyPr/>
        <a:lstStyle/>
        <a:p>
          <a:r>
            <a:rPr lang="en-US" dirty="0"/>
            <a:t>Distrust</a:t>
          </a:r>
        </a:p>
      </dgm:t>
    </dgm:pt>
    <dgm:pt modelId="{214A5C52-D91C-4F04-9659-95228B945A87}" type="parTrans" cxnId="{55C776E9-993F-496C-9D37-4C553AAE3020}">
      <dgm:prSet/>
      <dgm:spPr/>
      <dgm:t>
        <a:bodyPr/>
        <a:lstStyle/>
        <a:p>
          <a:endParaRPr lang="en-US"/>
        </a:p>
      </dgm:t>
    </dgm:pt>
    <dgm:pt modelId="{E56D7831-2AFF-4A60-8DAD-354E3EEA3F1B}" type="sibTrans" cxnId="{55C776E9-993F-496C-9D37-4C553AAE3020}">
      <dgm:prSet/>
      <dgm:spPr/>
      <dgm:t>
        <a:bodyPr/>
        <a:lstStyle/>
        <a:p>
          <a:endParaRPr lang="en-US"/>
        </a:p>
      </dgm:t>
    </dgm:pt>
    <dgm:pt modelId="{694320AB-5E4C-46D5-A755-9FD00DF371EA}">
      <dgm:prSet phldrT="[Text]"/>
      <dgm:spPr/>
      <dgm:t>
        <a:bodyPr/>
        <a:lstStyle/>
        <a:p>
          <a:r>
            <a:rPr lang="en-US" dirty="0"/>
            <a:t>“distrust” (Heb. 3:19)</a:t>
          </a:r>
        </a:p>
      </dgm:t>
    </dgm:pt>
    <dgm:pt modelId="{451DBB85-5B4E-4C0E-B880-8C358B90B444}" type="parTrans" cxnId="{C723AD6F-606F-46A2-BB1E-C76E886B900F}">
      <dgm:prSet/>
      <dgm:spPr/>
      <dgm:t>
        <a:bodyPr/>
        <a:lstStyle/>
        <a:p>
          <a:endParaRPr lang="en-US"/>
        </a:p>
      </dgm:t>
    </dgm:pt>
    <dgm:pt modelId="{E84B4870-E8F6-4A68-9036-13A28E30FC1C}" type="sibTrans" cxnId="{C723AD6F-606F-46A2-BB1E-C76E886B900F}">
      <dgm:prSet/>
      <dgm:spPr/>
      <dgm:t>
        <a:bodyPr/>
        <a:lstStyle/>
        <a:p>
          <a:endParaRPr lang="en-US"/>
        </a:p>
      </dgm:t>
    </dgm:pt>
    <dgm:pt modelId="{FDCABCB1-1980-477D-A63C-410FAE480887}">
      <dgm:prSet phldrT="[Text]"/>
      <dgm:spPr/>
      <dgm:t>
        <a:bodyPr/>
        <a:lstStyle/>
        <a:p>
          <a:r>
            <a:rPr lang="en-US" dirty="0"/>
            <a:t>“distrust” (Num. 14:11)</a:t>
          </a:r>
        </a:p>
      </dgm:t>
    </dgm:pt>
    <dgm:pt modelId="{4677387B-8798-40B0-A072-F175A851BFDA}" type="parTrans" cxnId="{F0FEA246-68B3-4049-A13E-500BD1E4A714}">
      <dgm:prSet/>
      <dgm:spPr/>
      <dgm:t>
        <a:bodyPr/>
        <a:lstStyle/>
        <a:p>
          <a:endParaRPr lang="en-US"/>
        </a:p>
      </dgm:t>
    </dgm:pt>
    <dgm:pt modelId="{8D3351F0-DC45-4D61-9020-15F7EFED6124}" type="sibTrans" cxnId="{F0FEA246-68B3-4049-A13E-500BD1E4A714}">
      <dgm:prSet/>
      <dgm:spPr/>
      <dgm:t>
        <a:bodyPr/>
        <a:lstStyle/>
        <a:p>
          <a:endParaRPr lang="en-US"/>
        </a:p>
      </dgm:t>
    </dgm:pt>
    <dgm:pt modelId="{B95F0F6D-86E5-42D6-B714-914C7485A186}" type="pres">
      <dgm:prSet presAssocID="{907F5F58-5DD8-48AE-9D65-C3372CE733D2}" presName="Name0" presStyleCnt="0">
        <dgm:presLayoutVars>
          <dgm:chMax val="7"/>
          <dgm:dir/>
          <dgm:animLvl val="lvl"/>
          <dgm:resizeHandles val="exact"/>
        </dgm:presLayoutVars>
      </dgm:prSet>
      <dgm:spPr/>
    </dgm:pt>
    <dgm:pt modelId="{9C39BF3C-A5AF-46AD-99D8-F4BECD38FC40}" type="pres">
      <dgm:prSet presAssocID="{1BE4C825-3CF7-4608-B454-6B8F133A7BE9}" presName="circle1" presStyleLbl="node1" presStyleIdx="0" presStyleCnt="3">
        <dgm:style>
          <a:lnRef idx="1">
            <a:schemeClr val="accent2"/>
          </a:lnRef>
          <a:fillRef idx="3">
            <a:schemeClr val="accent2"/>
          </a:fillRef>
          <a:effectRef idx="2">
            <a:schemeClr val="accent2"/>
          </a:effectRef>
          <a:fontRef idx="minor">
            <a:schemeClr val="lt1"/>
          </a:fontRef>
        </dgm:style>
      </dgm:prSet>
      <dgm:spPr/>
    </dgm:pt>
    <dgm:pt modelId="{0CCFB665-6B24-4E98-9E4F-D804299FCD77}" type="pres">
      <dgm:prSet presAssocID="{1BE4C825-3CF7-4608-B454-6B8F133A7BE9}" presName="space" presStyleCnt="0"/>
      <dgm:spPr/>
    </dgm:pt>
    <dgm:pt modelId="{4E79A2D9-F6B0-4BFF-99BD-E9572CE0FE63}" type="pres">
      <dgm:prSet presAssocID="{1BE4C825-3CF7-4608-B454-6B8F133A7BE9}" presName="rect1" presStyleLbl="alignAcc1" presStyleIdx="0" presStyleCnt="3"/>
      <dgm:spPr/>
    </dgm:pt>
    <dgm:pt modelId="{4FA8F567-AF5D-4E6B-852C-A368888571F8}" type="pres">
      <dgm:prSet presAssocID="{9CB2BBBA-05A9-48B5-8C09-8F368A77DC2D}" presName="vertSpace2" presStyleLbl="node1" presStyleIdx="0" presStyleCnt="3"/>
      <dgm:spPr/>
    </dgm:pt>
    <dgm:pt modelId="{F81F7487-A2F6-43C5-BEA6-E799D86349CF}" type="pres">
      <dgm:prSet presAssocID="{9CB2BBBA-05A9-48B5-8C09-8F368A77DC2D}" presName="circle2" presStyleLbl="node1" presStyleIdx="1" presStyleCnt="3">
        <dgm:style>
          <a:lnRef idx="1">
            <a:schemeClr val="accent2"/>
          </a:lnRef>
          <a:fillRef idx="2">
            <a:schemeClr val="accent2"/>
          </a:fillRef>
          <a:effectRef idx="1">
            <a:schemeClr val="accent2"/>
          </a:effectRef>
          <a:fontRef idx="minor">
            <a:schemeClr val="dk1"/>
          </a:fontRef>
        </dgm:style>
      </dgm:prSet>
      <dgm:spPr/>
    </dgm:pt>
    <dgm:pt modelId="{87DB8FED-1238-4658-93FC-E5589BD5EF6B}" type="pres">
      <dgm:prSet presAssocID="{9CB2BBBA-05A9-48B5-8C09-8F368A77DC2D}" presName="rect2" presStyleLbl="alignAcc1" presStyleIdx="1" presStyleCnt="3"/>
      <dgm:spPr/>
    </dgm:pt>
    <dgm:pt modelId="{97E52B0C-930B-4589-91E5-78E740BEB120}" type="pres">
      <dgm:prSet presAssocID="{3D8D9ECE-4A78-4DEC-A4D6-B5F37F849A28}" presName="vertSpace3" presStyleLbl="node1" presStyleIdx="1" presStyleCnt="3"/>
      <dgm:spPr/>
    </dgm:pt>
    <dgm:pt modelId="{57C65EC7-455A-4105-BEE5-49F5AE626D7D}" type="pres">
      <dgm:prSet presAssocID="{3D8D9ECE-4A78-4DEC-A4D6-B5F37F849A28}" presName="circle3" presStyleLbl="node1" presStyleIdx="2" presStyleCnt="3">
        <dgm:style>
          <a:lnRef idx="0">
            <a:scrgbClr r="0" g="0" b="0"/>
          </a:lnRef>
          <a:fillRef idx="0">
            <a:scrgbClr r="0" g="0" b="0"/>
          </a:fillRef>
          <a:effectRef idx="0">
            <a:scrgbClr r="0" g="0" b="0"/>
          </a:effectRef>
          <a:fontRef idx="minor">
            <a:schemeClr val="lt1"/>
          </a:fontRef>
        </dgm:style>
      </dgm:prSet>
      <dgm: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dgm:spPr>
    </dgm:pt>
    <dgm:pt modelId="{A0096800-DB51-4923-A7B9-3E712C5F04D2}" type="pres">
      <dgm:prSet presAssocID="{3D8D9ECE-4A78-4DEC-A4D6-B5F37F849A28}" presName="rect3" presStyleLbl="alignAcc1" presStyleIdx="2" presStyleCnt="3"/>
      <dgm:spPr/>
    </dgm:pt>
    <dgm:pt modelId="{997EBF2E-80EA-4406-9D04-A9AE2C6BDCB8}" type="pres">
      <dgm:prSet presAssocID="{1BE4C825-3CF7-4608-B454-6B8F133A7BE9}" presName="rect1ParTx" presStyleLbl="alignAcc1" presStyleIdx="2" presStyleCnt="3">
        <dgm:presLayoutVars>
          <dgm:chMax val="1"/>
          <dgm:bulletEnabled val="1"/>
        </dgm:presLayoutVars>
      </dgm:prSet>
      <dgm:spPr/>
    </dgm:pt>
    <dgm:pt modelId="{5C0EF08E-86A2-44CC-BF59-CB363EB2972B}" type="pres">
      <dgm:prSet presAssocID="{1BE4C825-3CF7-4608-B454-6B8F133A7BE9}" presName="rect1ChTx" presStyleLbl="alignAcc1" presStyleIdx="2" presStyleCnt="3" custScaleX="108318">
        <dgm:presLayoutVars>
          <dgm:bulletEnabled val="1"/>
        </dgm:presLayoutVars>
      </dgm:prSet>
      <dgm:spPr/>
    </dgm:pt>
    <dgm:pt modelId="{80939B77-0078-4CA3-B596-D2171B717D2E}" type="pres">
      <dgm:prSet presAssocID="{9CB2BBBA-05A9-48B5-8C09-8F368A77DC2D}" presName="rect2ParTx" presStyleLbl="alignAcc1" presStyleIdx="2" presStyleCnt="3">
        <dgm:presLayoutVars>
          <dgm:chMax val="1"/>
          <dgm:bulletEnabled val="1"/>
        </dgm:presLayoutVars>
      </dgm:prSet>
      <dgm:spPr/>
    </dgm:pt>
    <dgm:pt modelId="{954EA01B-2FAE-489B-AC5B-0D1B72F8FC51}" type="pres">
      <dgm:prSet presAssocID="{9CB2BBBA-05A9-48B5-8C09-8F368A77DC2D}" presName="rect2ChTx" presStyleLbl="alignAcc1" presStyleIdx="2" presStyleCnt="3" custScaleX="106817">
        <dgm:presLayoutVars>
          <dgm:bulletEnabled val="1"/>
        </dgm:presLayoutVars>
      </dgm:prSet>
      <dgm:spPr/>
    </dgm:pt>
    <dgm:pt modelId="{634263B3-200A-478B-BF96-6E2003CF726B}" type="pres">
      <dgm:prSet presAssocID="{3D8D9ECE-4A78-4DEC-A4D6-B5F37F849A28}" presName="rect3ParTx" presStyleLbl="alignAcc1" presStyleIdx="2" presStyleCnt="3">
        <dgm:presLayoutVars>
          <dgm:chMax val="1"/>
          <dgm:bulletEnabled val="1"/>
        </dgm:presLayoutVars>
      </dgm:prSet>
      <dgm:spPr/>
    </dgm:pt>
    <dgm:pt modelId="{25DE679F-D0F1-4BC3-9331-233DC97CD490}" type="pres">
      <dgm:prSet presAssocID="{3D8D9ECE-4A78-4DEC-A4D6-B5F37F849A28}" presName="rect3ChTx" presStyleLbl="alignAcc1" presStyleIdx="2" presStyleCnt="3" custScaleX="107703">
        <dgm:presLayoutVars>
          <dgm:bulletEnabled val="1"/>
        </dgm:presLayoutVars>
      </dgm:prSet>
      <dgm:spPr/>
    </dgm:pt>
  </dgm:ptLst>
  <dgm:cxnLst>
    <dgm:cxn modelId="{AD2F3700-CFDF-4380-8726-0609556A03A6}" srcId="{9CB2BBBA-05A9-48B5-8C09-8F368A77DC2D}" destId="{4D18D2AB-93F1-46EE-A54C-459385513345}" srcOrd="1" destOrd="0" parTransId="{6DA987A2-66B4-405A-938F-955C1BBB4D8C}" sibTransId="{11AA678D-50A7-44E1-A6B7-40D04A353694}"/>
    <dgm:cxn modelId="{0BB8BB06-7A8A-45CD-9F95-F75D116725B7}" type="presOf" srcId="{907F5F58-5DD8-48AE-9D65-C3372CE733D2}" destId="{B95F0F6D-86E5-42D6-B714-914C7485A186}" srcOrd="0" destOrd="0" presId="urn:microsoft.com/office/officeart/2005/8/layout/target3"/>
    <dgm:cxn modelId="{48A15D0B-F33A-40A6-BD6C-5589EEA148E2}" type="presOf" srcId="{FDCABCB1-1980-477D-A63C-410FAE480887}" destId="{25DE679F-D0F1-4BC3-9331-233DC97CD490}" srcOrd="0" destOrd="1" presId="urn:microsoft.com/office/officeart/2005/8/layout/target3"/>
    <dgm:cxn modelId="{40882614-AED6-4794-85E7-573F06EBEC4A}" type="presOf" srcId="{1BE4C825-3CF7-4608-B454-6B8F133A7BE9}" destId="{997EBF2E-80EA-4406-9D04-A9AE2C6BDCB8}" srcOrd="1" destOrd="0" presId="urn:microsoft.com/office/officeart/2005/8/layout/target3"/>
    <dgm:cxn modelId="{3B1B9B19-2F5D-4DD4-85CA-7D2CD0EDDAB2}" type="presOf" srcId="{9CB2BBBA-05A9-48B5-8C09-8F368A77DC2D}" destId="{87DB8FED-1238-4658-93FC-E5589BD5EF6B}" srcOrd="0" destOrd="0" presId="urn:microsoft.com/office/officeart/2005/8/layout/target3"/>
    <dgm:cxn modelId="{47951A2B-AEC0-4A9C-AD9E-EED5F7114082}" type="presOf" srcId="{4FF2C90D-33F7-4D52-8A93-637B28E74FC5}" destId="{5C0EF08E-86A2-44CC-BF59-CB363EB2972B}" srcOrd="0" destOrd="0" presId="urn:microsoft.com/office/officeart/2005/8/layout/target3"/>
    <dgm:cxn modelId="{85CE442D-F39B-4906-AB40-C1A6BAC12057}" srcId="{907F5F58-5DD8-48AE-9D65-C3372CE733D2}" destId="{9CB2BBBA-05A9-48B5-8C09-8F368A77DC2D}" srcOrd="1" destOrd="0" parTransId="{38FE17E1-53B3-4772-AFEF-C3E20B0FFFFD}" sibTransId="{BE06EED5-CAD9-45FF-82CB-80349EDBB10F}"/>
    <dgm:cxn modelId="{BFB77934-6F16-426E-9DE9-0D7754353BCC}" type="presOf" srcId="{694320AB-5E4C-46D5-A755-9FD00DF371EA}" destId="{25DE679F-D0F1-4BC3-9331-233DC97CD490}" srcOrd="0" destOrd="0" presId="urn:microsoft.com/office/officeart/2005/8/layout/target3"/>
    <dgm:cxn modelId="{F0FEA246-68B3-4049-A13E-500BD1E4A714}" srcId="{3D8D9ECE-4A78-4DEC-A4D6-B5F37F849A28}" destId="{FDCABCB1-1980-477D-A63C-410FAE480887}" srcOrd="1" destOrd="0" parTransId="{4677387B-8798-40B0-A072-F175A851BFDA}" sibTransId="{8D3351F0-DC45-4D61-9020-15F7EFED6124}"/>
    <dgm:cxn modelId="{E7FB7A4A-E016-4276-9139-EA6E6DA12F8B}" type="presOf" srcId="{9CB2BBBA-05A9-48B5-8C09-8F368A77DC2D}" destId="{80939B77-0078-4CA3-B596-D2171B717D2E}" srcOrd="1" destOrd="0" presId="urn:microsoft.com/office/officeart/2005/8/layout/target3"/>
    <dgm:cxn modelId="{C723AD6F-606F-46A2-BB1E-C76E886B900F}" srcId="{3D8D9ECE-4A78-4DEC-A4D6-B5F37F849A28}" destId="{694320AB-5E4C-46D5-A755-9FD00DF371EA}" srcOrd="0" destOrd="0" parTransId="{451DBB85-5B4E-4C0E-B880-8C358B90B444}" sibTransId="{E84B4870-E8F6-4A68-9036-13A28E30FC1C}"/>
    <dgm:cxn modelId="{53387E53-20E8-48FE-88F5-930F9CE90746}" type="presOf" srcId="{2172AA4A-A68E-4CC3-9CF4-2A15352280DD}" destId="{954EA01B-2FAE-489B-AC5B-0D1B72F8FC51}" srcOrd="0" destOrd="0" presId="urn:microsoft.com/office/officeart/2005/8/layout/target3"/>
    <dgm:cxn modelId="{8653937B-E579-4BD0-B24F-F12CC3B6B3B5}" srcId="{1BE4C825-3CF7-4608-B454-6B8F133A7BE9}" destId="{3577E77A-C779-4916-8318-223BBC43C4B6}" srcOrd="1" destOrd="0" parTransId="{34249D32-9D94-4322-BBFD-D5C6E4A2ED35}" sibTransId="{43FABA62-6B23-47E4-A811-80B1E9570014}"/>
    <dgm:cxn modelId="{04105093-A52A-4276-8E7B-11E4F4546D9B}" type="presOf" srcId="{3D8D9ECE-4A78-4DEC-A4D6-B5F37F849A28}" destId="{A0096800-DB51-4923-A7B9-3E712C5F04D2}" srcOrd="0" destOrd="0" presId="urn:microsoft.com/office/officeart/2005/8/layout/target3"/>
    <dgm:cxn modelId="{1ADC3FB9-8B1F-4452-94F7-5563E7F59F3F}" type="presOf" srcId="{3D8D9ECE-4A78-4DEC-A4D6-B5F37F849A28}" destId="{634263B3-200A-478B-BF96-6E2003CF726B}" srcOrd="1" destOrd="0" presId="urn:microsoft.com/office/officeart/2005/8/layout/target3"/>
    <dgm:cxn modelId="{FA10CBDA-867F-4580-A9DB-54CC11FC4C4F}" srcId="{1BE4C825-3CF7-4608-B454-6B8F133A7BE9}" destId="{4FF2C90D-33F7-4D52-8A93-637B28E74FC5}" srcOrd="0" destOrd="0" parTransId="{28F29FEE-E056-41D8-88E9-2B75A49466CE}" sibTransId="{11C83A31-C6DA-42D3-B4E2-D9D0AAF57D35}"/>
    <dgm:cxn modelId="{8E5AA1E0-073E-4D2B-85E4-F64596BE5BDF}" type="presOf" srcId="{3577E77A-C779-4916-8318-223BBC43C4B6}" destId="{5C0EF08E-86A2-44CC-BF59-CB363EB2972B}" srcOrd="0" destOrd="1" presId="urn:microsoft.com/office/officeart/2005/8/layout/target3"/>
    <dgm:cxn modelId="{7CF821E1-3B98-4855-99BB-7C344406007B}" srcId="{907F5F58-5DD8-48AE-9D65-C3372CE733D2}" destId="{1BE4C825-3CF7-4608-B454-6B8F133A7BE9}" srcOrd="0" destOrd="0" parTransId="{27396E48-4E37-41E3-B57A-94C958BF8109}" sibTransId="{CA741E0D-7D48-4334-9B52-05BD5842746A}"/>
    <dgm:cxn modelId="{55C776E9-993F-496C-9D37-4C553AAE3020}" srcId="{907F5F58-5DD8-48AE-9D65-C3372CE733D2}" destId="{3D8D9ECE-4A78-4DEC-A4D6-B5F37F849A28}" srcOrd="2" destOrd="0" parTransId="{214A5C52-D91C-4F04-9659-95228B945A87}" sibTransId="{E56D7831-2AFF-4A60-8DAD-354E3EEA3F1B}"/>
    <dgm:cxn modelId="{9E43D0ED-0BB1-413A-909D-6157E8634777}" type="presOf" srcId="{1BE4C825-3CF7-4608-B454-6B8F133A7BE9}" destId="{4E79A2D9-F6B0-4BFF-99BD-E9572CE0FE63}" srcOrd="0" destOrd="0" presId="urn:microsoft.com/office/officeart/2005/8/layout/target3"/>
    <dgm:cxn modelId="{B60E2DF3-84A4-48C4-872C-CC9C210D8DEE}" type="presOf" srcId="{4D18D2AB-93F1-46EE-A54C-459385513345}" destId="{954EA01B-2FAE-489B-AC5B-0D1B72F8FC51}" srcOrd="0" destOrd="1" presId="urn:microsoft.com/office/officeart/2005/8/layout/target3"/>
    <dgm:cxn modelId="{42F28DFD-2E27-49FB-97E2-BC92E55A6639}" srcId="{9CB2BBBA-05A9-48B5-8C09-8F368A77DC2D}" destId="{2172AA4A-A68E-4CC3-9CF4-2A15352280DD}" srcOrd="0" destOrd="0" parTransId="{7A467A85-C422-4CC9-B1B0-80E00281DA70}" sibTransId="{0FC6D200-4A17-4CFE-9770-EEC31B90EDD6}"/>
    <dgm:cxn modelId="{B99D757D-F7B9-4E2C-B23C-B73E3ADC2205}" type="presParOf" srcId="{B95F0F6D-86E5-42D6-B714-914C7485A186}" destId="{9C39BF3C-A5AF-46AD-99D8-F4BECD38FC40}" srcOrd="0" destOrd="0" presId="urn:microsoft.com/office/officeart/2005/8/layout/target3"/>
    <dgm:cxn modelId="{4012881A-E494-4F69-9C83-D5C22AB67A73}" type="presParOf" srcId="{B95F0F6D-86E5-42D6-B714-914C7485A186}" destId="{0CCFB665-6B24-4E98-9E4F-D804299FCD77}" srcOrd="1" destOrd="0" presId="urn:microsoft.com/office/officeart/2005/8/layout/target3"/>
    <dgm:cxn modelId="{024B0F31-5278-4D54-A74C-28907A97FA09}" type="presParOf" srcId="{B95F0F6D-86E5-42D6-B714-914C7485A186}" destId="{4E79A2D9-F6B0-4BFF-99BD-E9572CE0FE63}" srcOrd="2" destOrd="0" presId="urn:microsoft.com/office/officeart/2005/8/layout/target3"/>
    <dgm:cxn modelId="{8D9D0F5A-44E2-442E-8610-6BA98CAA971A}" type="presParOf" srcId="{B95F0F6D-86E5-42D6-B714-914C7485A186}" destId="{4FA8F567-AF5D-4E6B-852C-A368888571F8}" srcOrd="3" destOrd="0" presId="urn:microsoft.com/office/officeart/2005/8/layout/target3"/>
    <dgm:cxn modelId="{80E69D68-741A-4058-854F-D6C6B8192172}" type="presParOf" srcId="{B95F0F6D-86E5-42D6-B714-914C7485A186}" destId="{F81F7487-A2F6-43C5-BEA6-E799D86349CF}" srcOrd="4" destOrd="0" presId="urn:microsoft.com/office/officeart/2005/8/layout/target3"/>
    <dgm:cxn modelId="{44BC1355-AAFD-4513-981F-0AF2763272E2}" type="presParOf" srcId="{B95F0F6D-86E5-42D6-B714-914C7485A186}" destId="{87DB8FED-1238-4658-93FC-E5589BD5EF6B}" srcOrd="5" destOrd="0" presId="urn:microsoft.com/office/officeart/2005/8/layout/target3"/>
    <dgm:cxn modelId="{28B73386-970D-4C64-9FF0-7CDA7A246887}" type="presParOf" srcId="{B95F0F6D-86E5-42D6-B714-914C7485A186}" destId="{97E52B0C-930B-4589-91E5-78E740BEB120}" srcOrd="6" destOrd="0" presId="urn:microsoft.com/office/officeart/2005/8/layout/target3"/>
    <dgm:cxn modelId="{3FF201FC-55FA-4B45-A56F-7EEB39AAA8C7}" type="presParOf" srcId="{B95F0F6D-86E5-42D6-B714-914C7485A186}" destId="{57C65EC7-455A-4105-BEE5-49F5AE626D7D}" srcOrd="7" destOrd="0" presId="urn:microsoft.com/office/officeart/2005/8/layout/target3"/>
    <dgm:cxn modelId="{50AC2E43-F078-4234-9A33-626000C0A2B2}" type="presParOf" srcId="{B95F0F6D-86E5-42D6-B714-914C7485A186}" destId="{A0096800-DB51-4923-A7B9-3E712C5F04D2}" srcOrd="8" destOrd="0" presId="urn:microsoft.com/office/officeart/2005/8/layout/target3"/>
    <dgm:cxn modelId="{140F3EDB-F032-488B-9907-89D4A56B33BD}" type="presParOf" srcId="{B95F0F6D-86E5-42D6-B714-914C7485A186}" destId="{997EBF2E-80EA-4406-9D04-A9AE2C6BDCB8}" srcOrd="9" destOrd="0" presId="urn:microsoft.com/office/officeart/2005/8/layout/target3"/>
    <dgm:cxn modelId="{4F309120-BB68-43DE-A438-8AC2DC6E33A1}" type="presParOf" srcId="{B95F0F6D-86E5-42D6-B714-914C7485A186}" destId="{5C0EF08E-86A2-44CC-BF59-CB363EB2972B}" srcOrd="10" destOrd="0" presId="urn:microsoft.com/office/officeart/2005/8/layout/target3"/>
    <dgm:cxn modelId="{4824E8F4-BEC8-49AB-8DE2-0118CD7D6F37}" type="presParOf" srcId="{B95F0F6D-86E5-42D6-B714-914C7485A186}" destId="{80939B77-0078-4CA3-B596-D2171B717D2E}" srcOrd="11" destOrd="0" presId="urn:microsoft.com/office/officeart/2005/8/layout/target3"/>
    <dgm:cxn modelId="{9EC6AF18-32AB-475E-A9E2-326BAB63736C}" type="presParOf" srcId="{B95F0F6D-86E5-42D6-B714-914C7485A186}" destId="{954EA01B-2FAE-489B-AC5B-0D1B72F8FC51}" srcOrd="12" destOrd="0" presId="urn:microsoft.com/office/officeart/2005/8/layout/target3"/>
    <dgm:cxn modelId="{994D0EE9-8F2B-4B67-A807-9ED3FE513EEC}" type="presParOf" srcId="{B95F0F6D-86E5-42D6-B714-914C7485A186}" destId="{634263B3-200A-478B-BF96-6E2003CF726B}" srcOrd="13" destOrd="0" presId="urn:microsoft.com/office/officeart/2005/8/layout/target3"/>
    <dgm:cxn modelId="{C32D788B-D487-4601-9675-F694E0BC53F0}" type="presParOf" srcId="{B95F0F6D-86E5-42D6-B714-914C7485A186}" destId="{25DE679F-D0F1-4BC3-9331-233DC97CD490}"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9BF3C-A5AF-46AD-99D8-F4BECD38FC40}">
      <dsp:nvSpPr>
        <dsp:cNvPr id="0" name=""/>
        <dsp:cNvSpPr/>
      </dsp:nvSpPr>
      <dsp:spPr>
        <a:xfrm>
          <a:off x="-86714" y="0"/>
          <a:ext cx="4351338" cy="4351338"/>
        </a:xfrm>
        <a:prstGeom prst="pie">
          <a:avLst>
            <a:gd name="adj1" fmla="val 5400000"/>
            <a:gd name="adj2" fmla="val 16200000"/>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solidFill>
          <a:prstDash val="solid"/>
          <a:miter lim="800000"/>
        </a:ln>
        <a:effectLst/>
      </dsp:spPr>
      <dsp:style>
        <a:lnRef idx="1">
          <a:schemeClr val="accent2"/>
        </a:lnRef>
        <a:fillRef idx="3">
          <a:schemeClr val="accent2"/>
        </a:fillRef>
        <a:effectRef idx="2">
          <a:schemeClr val="accent2"/>
        </a:effectRef>
        <a:fontRef idx="minor">
          <a:schemeClr val="lt1"/>
        </a:fontRef>
      </dsp:style>
    </dsp:sp>
    <dsp:sp modelId="{4E79A2D9-F6B0-4BFF-99BD-E9572CE0FE63}">
      <dsp:nvSpPr>
        <dsp:cNvPr id="0" name=""/>
        <dsp:cNvSpPr/>
      </dsp:nvSpPr>
      <dsp:spPr>
        <a:xfrm>
          <a:off x="2088954" y="0"/>
          <a:ext cx="8339931" cy="435133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t>Disobedience</a:t>
          </a:r>
        </a:p>
      </dsp:txBody>
      <dsp:txXfrm>
        <a:off x="2088954" y="0"/>
        <a:ext cx="4169965" cy="1305404"/>
      </dsp:txXfrm>
    </dsp:sp>
    <dsp:sp modelId="{F81F7487-A2F6-43C5-BEA6-E799D86349CF}">
      <dsp:nvSpPr>
        <dsp:cNvPr id="0" name=""/>
        <dsp:cNvSpPr/>
      </dsp:nvSpPr>
      <dsp:spPr>
        <a:xfrm>
          <a:off x="674771" y="1305404"/>
          <a:ext cx="2828366" cy="2828366"/>
        </a:xfrm>
        <a:prstGeom prst="pie">
          <a:avLst>
            <a:gd name="adj1" fmla="val 5400000"/>
            <a:gd name="adj2" fmla="val 1620000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sp>
    <dsp:sp modelId="{87DB8FED-1238-4658-93FC-E5589BD5EF6B}">
      <dsp:nvSpPr>
        <dsp:cNvPr id="0" name=""/>
        <dsp:cNvSpPr/>
      </dsp:nvSpPr>
      <dsp:spPr>
        <a:xfrm>
          <a:off x="2088954" y="1305404"/>
          <a:ext cx="8339931" cy="282836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t>Not Enter</a:t>
          </a:r>
        </a:p>
      </dsp:txBody>
      <dsp:txXfrm>
        <a:off x="2088954" y="1305404"/>
        <a:ext cx="4169965" cy="1305399"/>
      </dsp:txXfrm>
    </dsp:sp>
    <dsp:sp modelId="{57C65EC7-455A-4105-BEE5-49F5AE626D7D}">
      <dsp:nvSpPr>
        <dsp:cNvPr id="0" name=""/>
        <dsp:cNvSpPr/>
      </dsp:nvSpPr>
      <dsp:spPr>
        <a:xfrm>
          <a:off x="1436254" y="2610804"/>
          <a:ext cx="1305400" cy="1305400"/>
        </a:xfrm>
        <a:prstGeom prst="pie">
          <a:avLst>
            <a:gd name="adj1" fmla="val 5400000"/>
            <a:gd name="adj2" fmla="val 16200000"/>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sp>
    <dsp:sp modelId="{A0096800-DB51-4923-A7B9-3E712C5F04D2}">
      <dsp:nvSpPr>
        <dsp:cNvPr id="0" name=""/>
        <dsp:cNvSpPr/>
      </dsp:nvSpPr>
      <dsp:spPr>
        <a:xfrm>
          <a:off x="2088954" y="2610804"/>
          <a:ext cx="8339931" cy="1305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t>Distrust</a:t>
          </a:r>
        </a:p>
      </dsp:txBody>
      <dsp:txXfrm>
        <a:off x="2088954" y="2610804"/>
        <a:ext cx="4169965" cy="1305400"/>
      </dsp:txXfrm>
    </dsp:sp>
    <dsp:sp modelId="{5C0EF08E-86A2-44CC-BF59-CB363EB2972B}">
      <dsp:nvSpPr>
        <dsp:cNvPr id="0" name=""/>
        <dsp:cNvSpPr/>
      </dsp:nvSpPr>
      <dsp:spPr>
        <a:xfrm>
          <a:off x="6085491" y="0"/>
          <a:ext cx="4516823" cy="13054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“disobedience” (Heb. 4:6, 11)</a:t>
          </a:r>
        </a:p>
        <a:p>
          <a:pPr marL="228600" lvl="1" indent="-228600" algn="l" defTabSz="1155700">
            <a:lnSpc>
              <a:spcPct val="90000"/>
            </a:lnSpc>
            <a:spcBef>
              <a:spcPct val="0"/>
            </a:spcBef>
            <a:spcAft>
              <a:spcPct val="15000"/>
            </a:spcAft>
            <a:buChar char="•"/>
          </a:pPr>
          <a:r>
            <a:rPr lang="en-US" sz="2600" kern="1200" dirty="0"/>
            <a:t>“from Him” (Num. 14:43)</a:t>
          </a:r>
        </a:p>
      </dsp:txBody>
      <dsp:txXfrm>
        <a:off x="6085491" y="0"/>
        <a:ext cx="4516823" cy="1305404"/>
      </dsp:txXfrm>
    </dsp:sp>
    <dsp:sp modelId="{954EA01B-2FAE-489B-AC5B-0D1B72F8FC51}">
      <dsp:nvSpPr>
        <dsp:cNvPr id="0" name=""/>
        <dsp:cNvSpPr/>
      </dsp:nvSpPr>
      <dsp:spPr>
        <a:xfrm>
          <a:off x="6116786" y="1305404"/>
          <a:ext cx="4454232" cy="130539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“His rest” (Heb. 3:18; 4:1)</a:t>
          </a:r>
        </a:p>
        <a:p>
          <a:pPr marL="228600" lvl="1" indent="-228600" algn="l" defTabSz="1155700">
            <a:lnSpc>
              <a:spcPct val="90000"/>
            </a:lnSpc>
            <a:spcBef>
              <a:spcPct val="0"/>
            </a:spcBef>
            <a:spcAft>
              <a:spcPct val="15000"/>
            </a:spcAft>
            <a:buChar char="•"/>
          </a:pPr>
          <a:r>
            <a:rPr lang="en-US" sz="2600" kern="1200" dirty="0"/>
            <a:t>“My rest” (Heb. 3:11; 4:3,5)</a:t>
          </a:r>
        </a:p>
      </dsp:txBody>
      <dsp:txXfrm>
        <a:off x="6116786" y="1305404"/>
        <a:ext cx="4454232" cy="1305399"/>
      </dsp:txXfrm>
    </dsp:sp>
    <dsp:sp modelId="{25DE679F-D0F1-4BC3-9331-233DC97CD490}">
      <dsp:nvSpPr>
        <dsp:cNvPr id="0" name=""/>
        <dsp:cNvSpPr/>
      </dsp:nvSpPr>
      <dsp:spPr>
        <a:xfrm>
          <a:off x="6098313" y="2610804"/>
          <a:ext cx="4491177" cy="1305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“distrust” (Heb. 3:19)</a:t>
          </a:r>
        </a:p>
        <a:p>
          <a:pPr marL="228600" lvl="1" indent="-228600" algn="l" defTabSz="1155700">
            <a:lnSpc>
              <a:spcPct val="90000"/>
            </a:lnSpc>
            <a:spcBef>
              <a:spcPct val="0"/>
            </a:spcBef>
            <a:spcAft>
              <a:spcPct val="15000"/>
            </a:spcAft>
            <a:buChar char="•"/>
          </a:pPr>
          <a:r>
            <a:rPr lang="en-US" sz="2600" kern="1200" dirty="0"/>
            <a:t>“distrust” (Num. 14:11)</a:t>
          </a:r>
        </a:p>
      </dsp:txBody>
      <dsp:txXfrm>
        <a:off x="6098313" y="2610804"/>
        <a:ext cx="4491177" cy="1305400"/>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33453-5E0A-1937-E03B-89166A168D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9FCF61-8516-7B7C-9972-36C57C8FCD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72163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4E310-BF07-E76A-5BE9-5C60048E4A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D4AF14-A92D-F5D6-63BF-B37F5AF44A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865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ACAD26-79D8-B6DB-8827-64800F8F6A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EC51C8-FC90-7686-C328-A01C8BBDBD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34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AB34A-C377-DC18-5F6C-7EF44315B8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AF9232-6E59-00DA-210A-C532D4082A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184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B4880-1B32-CF1B-9BB7-9A479F396C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637DB6-66C5-C0F3-4E42-97180AA498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26934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56B8F-36A0-11DC-DD7E-85AA54FBA3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850FA2-491F-F93C-1F34-BF7C6B4B8D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252430-E3C3-4621-EF32-CFC624C537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8652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BDAF-951D-A0B0-0BC3-3E1E3B97F5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1CCA55-4C3F-493F-EF94-337C562CB7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C0AE62-8F48-F843-C443-580C542C44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3AF86F-D756-4CE6-6544-97B71E44DA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BE1AC6-AAB1-E59B-2EB1-5169A5047D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6421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AA194-26B1-7BB3-9898-19C37718FC5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487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321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C1645-12DD-270E-41A4-0901B9614E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B70C15-ED1A-CCCC-C5A4-4F5020ABC2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CEC442-D90D-3590-B13E-F15567EBC1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51886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5CE36-433E-BDD8-3DF9-EBE3F50045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02AACE-08F4-4D5E-3B74-F1D0F22CD4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8808AFC-4CA1-ADA1-F533-3469212A89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00830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mountain, nature, valley, hillside&#10;&#10;Description automatically generated">
            <a:extLst>
              <a:ext uri="{FF2B5EF4-FFF2-40B4-BE49-F238E27FC236}">
                <a16:creationId xmlns:a16="http://schemas.microsoft.com/office/drawing/2014/main" id="{E01C5D81-69D6-3598-00F1-06F1C18EF06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43039" y="0"/>
            <a:ext cx="16276218" cy="7010400"/>
          </a:xfrm>
          <a:prstGeom prst="rect">
            <a:avLst/>
          </a:prstGeom>
        </p:spPr>
      </p:pic>
      <p:sp>
        <p:nvSpPr>
          <p:cNvPr id="2" name="Title Placeholder 1">
            <a:extLst>
              <a:ext uri="{FF2B5EF4-FFF2-40B4-BE49-F238E27FC236}">
                <a16:creationId xmlns:a16="http://schemas.microsoft.com/office/drawing/2014/main" id="{45CAF4E9-A38D-128B-2F74-FC82E77E4645}"/>
              </a:ext>
            </a:extLst>
          </p:cNvPr>
          <p:cNvSpPr>
            <a:spLocks noGrp="1"/>
          </p:cNvSpPr>
          <p:nvPr>
            <p:ph type="title"/>
          </p:nvPr>
        </p:nvSpPr>
        <p:spPr>
          <a:xfrm>
            <a:off x="838200" y="365125"/>
            <a:ext cx="10515600" cy="1325563"/>
          </a:xfrm>
          <a:prstGeom prst="rect">
            <a:avLst/>
          </a:prstGeom>
          <a:solidFill>
            <a:schemeClr val="accent2">
              <a:lumMod val="50000"/>
              <a:alpha val="75000"/>
            </a:schemeClr>
          </a:solidFill>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9564BE-17CC-FC2C-CC6D-0E48C5D923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7825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b="1"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b="1"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793A0-2BBC-DE24-1F04-23F0DD6DA48D}"/>
              </a:ext>
            </a:extLst>
          </p:cNvPr>
          <p:cNvSpPr>
            <a:spLocks noGrp="1"/>
          </p:cNvSpPr>
          <p:nvPr>
            <p:ph type="ctrTitle"/>
          </p:nvPr>
        </p:nvSpPr>
        <p:spPr/>
        <p:txBody>
          <a:bodyPr/>
          <a:lstStyle/>
          <a:p>
            <a:r>
              <a:rPr lang="en-US" dirty="0"/>
              <a:t>Preparing to Teach Hebrews</a:t>
            </a:r>
            <a:br>
              <a:rPr lang="en-US" dirty="0"/>
            </a:br>
            <a:r>
              <a:rPr lang="en-US" dirty="0"/>
              <a:t>Part III</a:t>
            </a:r>
          </a:p>
        </p:txBody>
      </p:sp>
      <p:sp>
        <p:nvSpPr>
          <p:cNvPr id="3" name="Subtitle 2">
            <a:extLst>
              <a:ext uri="{FF2B5EF4-FFF2-40B4-BE49-F238E27FC236}">
                <a16:creationId xmlns:a16="http://schemas.microsoft.com/office/drawing/2014/main" id="{712D11EA-2192-1A23-7AA9-7456725535EC}"/>
              </a:ext>
            </a:extLst>
          </p:cNvPr>
          <p:cNvSpPr>
            <a:spLocks noGrp="1"/>
          </p:cNvSpPr>
          <p:nvPr>
            <p:ph type="subTitle" idx="1"/>
          </p:nvPr>
        </p:nvSpPr>
        <p:spPr/>
        <p:txBody>
          <a:bodyPr>
            <a:normAutofit/>
          </a:bodyPr>
          <a:lstStyle/>
          <a:p>
            <a:r>
              <a:rPr lang="en-US" sz="2800" dirty="0"/>
              <a:t>Chapter 4</a:t>
            </a:r>
            <a:br>
              <a:rPr lang="en-US" sz="2800" dirty="0"/>
            </a:br>
            <a:r>
              <a:rPr lang="en-US" sz="2800" dirty="0"/>
              <a:t>Perfect Rest and Perfect Priest</a:t>
            </a:r>
          </a:p>
        </p:txBody>
      </p:sp>
    </p:spTree>
    <p:extLst>
      <p:ext uri="{BB962C8B-B14F-4D97-AF65-F5344CB8AC3E}">
        <p14:creationId xmlns:p14="http://schemas.microsoft.com/office/powerpoint/2010/main" val="982146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2C26BD-8E19-02BB-BD43-F02A7A7DA6C1}"/>
              </a:ext>
            </a:extLst>
          </p:cNvPr>
          <p:cNvSpPr>
            <a:spLocks noGrp="1"/>
          </p:cNvSpPr>
          <p:nvPr>
            <p:ph type="title"/>
          </p:nvPr>
        </p:nvSpPr>
        <p:spPr/>
        <p:txBody>
          <a:bodyPr/>
          <a:lstStyle/>
          <a:p>
            <a:pPr algn="ctr"/>
            <a:r>
              <a:rPr lang="en-US" dirty="0"/>
              <a:t>Some Interpretations of “Rest”</a:t>
            </a:r>
          </a:p>
        </p:txBody>
      </p:sp>
      <p:pic>
        <p:nvPicPr>
          <p:cNvPr id="10" name="Content Placeholder 9" descr="A sheet of music&#10;&#10;Description automatically generated with medium confidence">
            <a:extLst>
              <a:ext uri="{FF2B5EF4-FFF2-40B4-BE49-F238E27FC236}">
                <a16:creationId xmlns:a16="http://schemas.microsoft.com/office/drawing/2014/main" id="{A7C0E9DE-17CF-1230-1FA0-50FE5CCC924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45273" y="1898020"/>
            <a:ext cx="3656399" cy="3987031"/>
          </a:xfrm>
          <a:ln w="63500">
            <a:solidFill>
              <a:srgbClr val="FFC000"/>
            </a:solidFill>
          </a:ln>
        </p:spPr>
      </p:pic>
      <p:pic>
        <p:nvPicPr>
          <p:cNvPr id="12" name="Content Placeholder 11" descr="A stone with writing on it&#10;&#10;Description automatically generated with low confidence">
            <a:extLst>
              <a:ext uri="{FF2B5EF4-FFF2-40B4-BE49-F238E27FC236}">
                <a16:creationId xmlns:a16="http://schemas.microsoft.com/office/drawing/2014/main" id="{5EC1923C-2C01-94DA-134C-0C8E72759B3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793509" y="2516260"/>
            <a:ext cx="5181600" cy="2914649"/>
          </a:xfrm>
          <a:ln w="63500">
            <a:solidFill>
              <a:srgbClr val="FFC000"/>
            </a:solidFill>
          </a:ln>
        </p:spPr>
      </p:pic>
    </p:spTree>
    <p:extLst>
      <p:ext uri="{BB962C8B-B14F-4D97-AF65-F5344CB8AC3E}">
        <p14:creationId xmlns:p14="http://schemas.microsoft.com/office/powerpoint/2010/main" val="3001486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20B3-E82A-0988-CFFC-27B92BF5A5E4}"/>
              </a:ext>
            </a:extLst>
          </p:cNvPr>
          <p:cNvSpPr>
            <a:spLocks noGrp="1"/>
          </p:cNvSpPr>
          <p:nvPr>
            <p:ph type="title"/>
          </p:nvPr>
        </p:nvSpPr>
        <p:spPr/>
        <p:txBody>
          <a:bodyPr/>
          <a:lstStyle/>
          <a:p>
            <a:pPr algn="ctr"/>
            <a:r>
              <a:rPr lang="en-US" dirty="0"/>
              <a:t>Rest Tied to Promise and Presence</a:t>
            </a:r>
          </a:p>
        </p:txBody>
      </p:sp>
      <p:pic>
        <p:nvPicPr>
          <p:cNvPr id="6" name="Content Placeholder 5" descr="A picture containing nature, surrounded&#10;&#10;Description automatically generated">
            <a:extLst>
              <a:ext uri="{FF2B5EF4-FFF2-40B4-BE49-F238E27FC236}">
                <a16:creationId xmlns:a16="http://schemas.microsoft.com/office/drawing/2014/main" id="{BC55F53A-6CEE-F13C-80E7-73795D06729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44363" y="1983581"/>
            <a:ext cx="4618291" cy="4351338"/>
          </a:xfrm>
          <a:ln w="63500">
            <a:solidFill>
              <a:srgbClr val="FFC000"/>
            </a:solidFill>
          </a:ln>
        </p:spPr>
      </p:pic>
      <p:sp>
        <p:nvSpPr>
          <p:cNvPr id="4" name="Content Placeholder 3">
            <a:extLst>
              <a:ext uri="{FF2B5EF4-FFF2-40B4-BE49-F238E27FC236}">
                <a16:creationId xmlns:a16="http://schemas.microsoft.com/office/drawing/2014/main" id="{ED16C7BB-CE91-3704-F284-A9692318F6D2}"/>
              </a:ext>
            </a:extLst>
          </p:cNvPr>
          <p:cNvSpPr>
            <a:spLocks noGrp="1"/>
          </p:cNvSpPr>
          <p:nvPr>
            <p:ph sz="half" idx="2"/>
          </p:nvPr>
        </p:nvSpPr>
        <p:spPr>
          <a:xfrm>
            <a:off x="5735782" y="1825625"/>
            <a:ext cx="5618018" cy="4667250"/>
          </a:xfrm>
          <a:solidFill>
            <a:schemeClr val="accent2">
              <a:lumMod val="50000"/>
              <a:alpha val="70000"/>
            </a:schemeClr>
          </a:solidFill>
        </p:spPr>
        <p:txBody>
          <a:bodyPr>
            <a:normAutofit/>
          </a:bodyPr>
          <a:lstStyle/>
          <a:p>
            <a:pPr>
              <a:buFont typeface="Wingdings" panose="05000000000000000000" pitchFamily="2" charset="2"/>
              <a:buChar char="ü"/>
            </a:pPr>
            <a:r>
              <a:rPr lang="en-US" sz="2800" dirty="0"/>
              <a:t>Then He replied, “My presence will go with you and I will give you rest.” (Exodus 33:14 HCSB)</a:t>
            </a:r>
          </a:p>
          <a:p>
            <a:pPr>
              <a:buFont typeface="Wingdings" panose="05000000000000000000" pitchFamily="2" charset="2"/>
              <a:buChar char="ü"/>
            </a:pPr>
            <a:r>
              <a:rPr lang="en-US" sz="2800" dirty="0"/>
              <a:t>When the LORD your God gives you rest from all the enemies around you in the land the LORD your God is giving you to possess as an inheritance, blot out the memory of Amalek from under heaven. Do not forget.</a:t>
            </a:r>
            <a:br>
              <a:rPr lang="en-US" sz="2800" dirty="0"/>
            </a:br>
            <a:r>
              <a:rPr lang="en-US" sz="2800" dirty="0"/>
              <a:t>(Deuteronomy 25:19 HCSB)</a:t>
            </a:r>
          </a:p>
        </p:txBody>
      </p:sp>
    </p:spTree>
    <p:extLst>
      <p:ext uri="{BB962C8B-B14F-4D97-AF65-F5344CB8AC3E}">
        <p14:creationId xmlns:p14="http://schemas.microsoft.com/office/powerpoint/2010/main" val="8614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heel(3)">
                                      <p:cBhvr>
                                        <p:cTn id="7"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63A364-B398-F8CF-9128-351D3613ECD8}"/>
              </a:ext>
            </a:extLst>
          </p:cNvPr>
          <p:cNvSpPr>
            <a:spLocks noGrp="1"/>
          </p:cNvSpPr>
          <p:nvPr>
            <p:ph type="title"/>
          </p:nvPr>
        </p:nvSpPr>
        <p:spPr>
          <a:xfrm>
            <a:off x="716436" y="365125"/>
            <a:ext cx="10637364" cy="1325563"/>
          </a:xfrm>
        </p:spPr>
        <p:txBody>
          <a:bodyPr/>
          <a:lstStyle/>
          <a:p>
            <a:r>
              <a:rPr lang="en-US" dirty="0"/>
              <a:t>Numbers 13 and 14</a:t>
            </a:r>
          </a:p>
        </p:txBody>
      </p:sp>
      <p:pic>
        <p:nvPicPr>
          <p:cNvPr id="8" name="Content Placeholder 7" descr="A picture containing text, book&#10;&#10;Description automatically generated">
            <a:extLst>
              <a:ext uri="{FF2B5EF4-FFF2-40B4-BE49-F238E27FC236}">
                <a16:creationId xmlns:a16="http://schemas.microsoft.com/office/drawing/2014/main" id="{14F1BF0D-21B6-D546-D815-E72049E9820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08800" y="1991791"/>
            <a:ext cx="5557883" cy="4249826"/>
          </a:xfrm>
          <a:ln w="63500">
            <a:solidFill>
              <a:srgbClr val="FFC000"/>
            </a:solidFill>
          </a:ln>
        </p:spPr>
      </p:pic>
      <p:pic>
        <p:nvPicPr>
          <p:cNvPr id="10" name="Content Placeholder 9" descr="A picture containing mountain, group, people, family&#10;&#10;Description automatically generated">
            <a:extLst>
              <a:ext uri="{FF2B5EF4-FFF2-40B4-BE49-F238E27FC236}">
                <a16:creationId xmlns:a16="http://schemas.microsoft.com/office/drawing/2014/main" id="{BD99E6FF-E94C-8F7D-FE75-F962BB07894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16435" y="1855861"/>
            <a:ext cx="3241964" cy="4521687"/>
          </a:xfrm>
          <a:ln w="63500">
            <a:solidFill>
              <a:srgbClr val="FFC000"/>
            </a:solidFill>
          </a:ln>
        </p:spPr>
      </p:pic>
    </p:spTree>
    <p:extLst>
      <p:ext uri="{BB962C8B-B14F-4D97-AF65-F5344CB8AC3E}">
        <p14:creationId xmlns:p14="http://schemas.microsoft.com/office/powerpoint/2010/main" val="288461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30141-3C03-5C36-8DCA-C6268FF8B685}"/>
              </a:ext>
            </a:extLst>
          </p:cNvPr>
          <p:cNvSpPr>
            <a:spLocks noGrp="1"/>
          </p:cNvSpPr>
          <p:nvPr>
            <p:ph type="title"/>
          </p:nvPr>
        </p:nvSpPr>
        <p:spPr/>
        <p:txBody>
          <a:bodyPr/>
          <a:lstStyle/>
          <a:p>
            <a:r>
              <a:rPr lang="en-US" dirty="0"/>
              <a:t>Relationships from Numbers 14 to Hebrews</a:t>
            </a:r>
          </a:p>
        </p:txBody>
      </p:sp>
      <p:graphicFrame>
        <p:nvGraphicFramePr>
          <p:cNvPr id="4" name="Content Placeholder 3">
            <a:extLst>
              <a:ext uri="{FF2B5EF4-FFF2-40B4-BE49-F238E27FC236}">
                <a16:creationId xmlns:a16="http://schemas.microsoft.com/office/drawing/2014/main" id="{1DC07101-5683-3B6A-FC71-E05A32F6D4F1}"/>
              </a:ext>
            </a:extLst>
          </p:cNvPr>
          <p:cNvGraphicFramePr>
            <a:graphicFrameLocks noGrp="1"/>
          </p:cNvGraphicFramePr>
          <p:nvPr>
            <p:ph idx="1"/>
            <p:extLst>
              <p:ext uri="{D42A27DB-BD31-4B8C-83A1-F6EECF244321}">
                <p14:modId xmlns:p14="http://schemas.microsoft.com/office/powerpoint/2010/main" val="149457257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2065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A0542-2584-8FFD-D0F9-790ACF857DC4}"/>
              </a:ext>
            </a:extLst>
          </p:cNvPr>
          <p:cNvSpPr>
            <a:spLocks noGrp="1"/>
          </p:cNvSpPr>
          <p:nvPr>
            <p:ph type="title"/>
          </p:nvPr>
        </p:nvSpPr>
        <p:spPr>
          <a:xfrm>
            <a:off x="348791" y="336844"/>
            <a:ext cx="11165264" cy="1325563"/>
          </a:xfrm>
        </p:spPr>
        <p:txBody>
          <a:bodyPr>
            <a:noAutofit/>
          </a:bodyPr>
          <a:lstStyle/>
          <a:p>
            <a:r>
              <a:rPr lang="en-US" sz="3200" i="1" dirty="0"/>
              <a:t>“For we also have received the good news just as they did; but the message they heard did not benefit them, since they were not united with those who heard it in faith…” </a:t>
            </a:r>
            <a:r>
              <a:rPr lang="en-US" sz="3200" dirty="0"/>
              <a:t>Hebrews 4:2 HCSB</a:t>
            </a:r>
          </a:p>
        </p:txBody>
      </p:sp>
      <p:pic>
        <p:nvPicPr>
          <p:cNvPr id="5" name="Content Placeholder 4" descr="A person in a robe raising the hand in front of a group of people&#10;&#10;Description automatically generated with low confidence">
            <a:extLst>
              <a:ext uri="{FF2B5EF4-FFF2-40B4-BE49-F238E27FC236}">
                <a16:creationId xmlns:a16="http://schemas.microsoft.com/office/drawing/2014/main" id="{E49164C6-22E8-1AFA-670C-7112363CE3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3529" y="1844098"/>
            <a:ext cx="7410630" cy="4940420"/>
          </a:xfrm>
          <a:ln w="63500">
            <a:solidFill>
              <a:srgbClr val="FFC000"/>
            </a:solidFill>
          </a:ln>
        </p:spPr>
      </p:pic>
    </p:spTree>
    <p:extLst>
      <p:ext uri="{BB962C8B-B14F-4D97-AF65-F5344CB8AC3E}">
        <p14:creationId xmlns:p14="http://schemas.microsoft.com/office/powerpoint/2010/main" val="2398566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A004D-ED94-436B-216E-209052F15936}"/>
              </a:ext>
            </a:extLst>
          </p:cNvPr>
          <p:cNvSpPr>
            <a:spLocks noGrp="1"/>
          </p:cNvSpPr>
          <p:nvPr>
            <p:ph type="title"/>
          </p:nvPr>
        </p:nvSpPr>
        <p:spPr/>
        <p:txBody>
          <a:bodyPr>
            <a:noAutofit/>
          </a:bodyPr>
          <a:lstStyle/>
          <a:p>
            <a:r>
              <a:rPr lang="en-US" sz="3200" i="1" dirty="0"/>
              <a:t>“For somewhere He has spoken about the seventh day in this way: </a:t>
            </a:r>
            <a:r>
              <a:rPr lang="en-US" sz="3200" i="1" u="sng" dirty="0"/>
              <a:t>And on the seventh day God rested from all His works.” </a:t>
            </a:r>
            <a:r>
              <a:rPr lang="en-US" sz="3200" dirty="0"/>
              <a:t>Hebrews 4:4 HCSB</a:t>
            </a:r>
          </a:p>
        </p:txBody>
      </p:sp>
      <p:sp>
        <p:nvSpPr>
          <p:cNvPr id="3" name="Content Placeholder 2">
            <a:extLst>
              <a:ext uri="{FF2B5EF4-FFF2-40B4-BE49-F238E27FC236}">
                <a16:creationId xmlns:a16="http://schemas.microsoft.com/office/drawing/2014/main" id="{2E0C8E1C-EB3B-DCA8-246C-789F8B313B97}"/>
              </a:ext>
            </a:extLst>
          </p:cNvPr>
          <p:cNvSpPr>
            <a:spLocks noGrp="1"/>
          </p:cNvSpPr>
          <p:nvPr>
            <p:ph idx="1"/>
          </p:nvPr>
        </p:nvSpPr>
        <p:spPr>
          <a:solidFill>
            <a:schemeClr val="accent2">
              <a:lumMod val="50000"/>
              <a:alpha val="70000"/>
            </a:schemeClr>
          </a:solidFill>
        </p:spPr>
        <p:txBody>
          <a:bodyPr>
            <a:normAutofit fontScale="92500" lnSpcReduction="20000"/>
          </a:bodyPr>
          <a:lstStyle/>
          <a:p>
            <a:pPr marL="0" indent="0">
              <a:buNone/>
            </a:pPr>
            <a:r>
              <a:rPr lang="en-US" dirty="0"/>
              <a:t>“But if God’s rest on the seventh day is a reference to the rule of what he has created, his people obviously cannot imitate that. Instead, the cessation of work on the seventh day of each week is an acknowledgment of the basic principle of Theology 101—that the Creator God is in control and we are not; that it is he who brings stability and order to our lives. ‘Sabbath is for recognizing that it is God who provides for us and who is the master of our lives and our world.’” </a:t>
            </a:r>
            <a:br>
              <a:rPr lang="en-US" dirty="0"/>
            </a:br>
            <a:r>
              <a:rPr lang="en-US" sz="3000" dirty="0" err="1"/>
              <a:t>Jobes</a:t>
            </a:r>
            <a:r>
              <a:rPr lang="en-US" sz="3000" dirty="0"/>
              <a:t>, Karen H. </a:t>
            </a:r>
            <a:r>
              <a:rPr lang="en-US" sz="3000" i="1" kern="100" dirty="0">
                <a:effectLst/>
                <a:latin typeface="Calibri" panose="020F0502020204030204" pitchFamily="34" charset="0"/>
                <a:ea typeface="Calibri" panose="020F0502020204030204" pitchFamily="34" charset="0"/>
                <a:cs typeface="Arial" panose="020B0604020202020204" pitchFamily="34" charset="0"/>
              </a:rPr>
              <a:t>Letters to the Church: A Survey of Hebrews and the General Epistles</a:t>
            </a:r>
            <a:r>
              <a:rPr lang="en-US" sz="3000" kern="100" dirty="0">
                <a:effectLst/>
                <a:latin typeface="Calibri" panose="020F0502020204030204" pitchFamily="34" charset="0"/>
                <a:ea typeface="Calibri" panose="020F0502020204030204" pitchFamily="34" charset="0"/>
                <a:cs typeface="Arial" panose="020B0604020202020204" pitchFamily="34" charset="0"/>
              </a:rPr>
              <a:t> (Grand Rapids, MI: Zondervan Academic Publishing, 2011), p. 130 [quoting Walton, John H. The Lost World of Genesis One: Ancient Cosmology and the Origins Debate (Downer’s Grove, IL: IVP Academic, 2009), p. 147.]</a:t>
            </a:r>
            <a:endParaRPr lang="en-US" sz="3000" dirty="0"/>
          </a:p>
        </p:txBody>
      </p:sp>
    </p:spTree>
    <p:extLst>
      <p:ext uri="{BB962C8B-B14F-4D97-AF65-F5344CB8AC3E}">
        <p14:creationId xmlns:p14="http://schemas.microsoft.com/office/powerpoint/2010/main" val="940139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673CCF-13B8-8413-FFD5-1068C0494C56}"/>
              </a:ext>
            </a:extLst>
          </p:cNvPr>
          <p:cNvSpPr>
            <a:spLocks noGrp="1"/>
          </p:cNvSpPr>
          <p:nvPr>
            <p:ph type="title"/>
          </p:nvPr>
        </p:nvSpPr>
        <p:spPr>
          <a:xfrm>
            <a:off x="641023" y="365125"/>
            <a:ext cx="10712777" cy="1325563"/>
          </a:xfrm>
        </p:spPr>
        <p:txBody>
          <a:bodyPr>
            <a:noAutofit/>
          </a:bodyPr>
          <a:lstStyle/>
          <a:p>
            <a:r>
              <a:rPr lang="en-US" sz="3600" dirty="0"/>
              <a:t>“pattern” Hebrews 8:5</a:t>
            </a:r>
            <a:br>
              <a:rPr lang="en-US" sz="3600" dirty="0"/>
            </a:br>
            <a:r>
              <a:rPr lang="en-US" sz="3600" dirty="0"/>
              <a:t>“imitation and representation of the universe”</a:t>
            </a:r>
            <a:br>
              <a:rPr lang="en-US" sz="3600" dirty="0"/>
            </a:br>
            <a:r>
              <a:rPr lang="en-US" sz="3600" dirty="0"/>
              <a:t>Josephus, F. </a:t>
            </a:r>
            <a:r>
              <a:rPr lang="en-US" sz="3600" i="1" dirty="0"/>
              <a:t>Antiquities of the Jews </a:t>
            </a:r>
            <a:r>
              <a:rPr lang="en-US" sz="3600" dirty="0"/>
              <a:t>3.7.7.180</a:t>
            </a:r>
          </a:p>
        </p:txBody>
      </p:sp>
      <p:pic>
        <p:nvPicPr>
          <p:cNvPr id="8" name="Content Placeholder 7" descr="A picture containing building, outdoor, stone, arch&#10;&#10;Description automatically generated">
            <a:extLst>
              <a:ext uri="{FF2B5EF4-FFF2-40B4-BE49-F238E27FC236}">
                <a16:creationId xmlns:a16="http://schemas.microsoft.com/office/drawing/2014/main" id="{975FA8DC-F2A5-DFA6-7E91-F51752E7925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25079" y="2543969"/>
            <a:ext cx="5181600" cy="2914650"/>
          </a:xfrm>
          <a:ln w="63500">
            <a:solidFill>
              <a:srgbClr val="FFC000"/>
            </a:solidFill>
          </a:ln>
        </p:spPr>
      </p:pic>
      <p:pic>
        <p:nvPicPr>
          <p:cNvPr id="12" name="Content Placeholder 11" descr="A person standing in front of an old building&#10;&#10;Description automatically generated with medium confidence">
            <a:extLst>
              <a:ext uri="{FF2B5EF4-FFF2-40B4-BE49-F238E27FC236}">
                <a16:creationId xmlns:a16="http://schemas.microsoft.com/office/drawing/2014/main" id="{C7DC7BCC-8C0E-FF58-B641-F83586AA1CD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543969"/>
            <a:ext cx="5181600" cy="2914650"/>
          </a:xfrm>
          <a:ln w="63500">
            <a:solidFill>
              <a:srgbClr val="FFC000"/>
            </a:solidFill>
          </a:ln>
        </p:spPr>
      </p:pic>
      <p:sp>
        <p:nvSpPr>
          <p:cNvPr id="13" name="TextBox 12">
            <a:extLst>
              <a:ext uri="{FF2B5EF4-FFF2-40B4-BE49-F238E27FC236}">
                <a16:creationId xmlns:a16="http://schemas.microsoft.com/office/drawing/2014/main" id="{C1F7003C-953C-CB2F-0306-E0E98A1E6265}"/>
              </a:ext>
            </a:extLst>
          </p:cNvPr>
          <p:cNvSpPr txBox="1"/>
          <p:nvPr/>
        </p:nvSpPr>
        <p:spPr>
          <a:xfrm rot="20695319">
            <a:off x="-1958534" y="2677023"/>
            <a:ext cx="15159977" cy="954107"/>
          </a:xfrm>
          <a:prstGeom prst="rect">
            <a:avLst/>
          </a:prstGeom>
          <a:solidFill>
            <a:srgbClr val="FFC000"/>
          </a:solidFill>
        </p:spPr>
        <p:txBody>
          <a:bodyPr wrap="square" rtlCol="0">
            <a:spAutoFit/>
          </a:bodyPr>
          <a:lstStyle/>
          <a:p>
            <a:pPr algn="ctr"/>
            <a:r>
              <a:rPr lang="en-US" sz="2800" b="1" dirty="0"/>
              <a:t>Application Question: Why might the temple have been so </a:t>
            </a:r>
            <a:br>
              <a:rPr lang="en-US" sz="2800" b="1" dirty="0"/>
            </a:br>
            <a:r>
              <a:rPr lang="en-US" sz="2800" b="1" dirty="0"/>
              <a:t>important to early Christians addressed in Hebrews?</a:t>
            </a:r>
          </a:p>
        </p:txBody>
      </p:sp>
    </p:spTree>
    <p:extLst>
      <p:ext uri="{BB962C8B-B14F-4D97-AF65-F5344CB8AC3E}">
        <p14:creationId xmlns:p14="http://schemas.microsoft.com/office/powerpoint/2010/main" val="44149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FE354-90B7-8423-6CF6-4B55979ABAE5}"/>
              </a:ext>
            </a:extLst>
          </p:cNvPr>
          <p:cNvSpPr>
            <a:spLocks noGrp="1"/>
          </p:cNvSpPr>
          <p:nvPr>
            <p:ph type="title"/>
          </p:nvPr>
        </p:nvSpPr>
        <p:spPr/>
        <p:txBody>
          <a:bodyPr/>
          <a:lstStyle/>
          <a:p>
            <a:r>
              <a:rPr lang="en-US" dirty="0"/>
              <a:t>Hebrews 4:8 = Joshua Imperfect</a:t>
            </a:r>
          </a:p>
        </p:txBody>
      </p:sp>
      <p:pic>
        <p:nvPicPr>
          <p:cNvPr id="6" name="Content Placeholder 5" descr="A picture containing text, book, fabric&#10;&#10;Description automatically generated">
            <a:extLst>
              <a:ext uri="{FF2B5EF4-FFF2-40B4-BE49-F238E27FC236}">
                <a16:creationId xmlns:a16="http://schemas.microsoft.com/office/drawing/2014/main" id="{DBC3D7C0-2486-C2D5-AF65-E041B4898BA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61534" y="1825625"/>
            <a:ext cx="4311903" cy="4886459"/>
          </a:xfrm>
          <a:ln w="63500">
            <a:solidFill>
              <a:srgbClr val="FFC000"/>
            </a:solidFill>
          </a:ln>
        </p:spPr>
      </p:pic>
      <p:sp>
        <p:nvSpPr>
          <p:cNvPr id="4" name="Content Placeholder 3">
            <a:extLst>
              <a:ext uri="{FF2B5EF4-FFF2-40B4-BE49-F238E27FC236}">
                <a16:creationId xmlns:a16="http://schemas.microsoft.com/office/drawing/2014/main" id="{E9714775-7DF3-ACA0-53A9-00C87856A895}"/>
              </a:ext>
            </a:extLst>
          </p:cNvPr>
          <p:cNvSpPr>
            <a:spLocks noGrp="1"/>
          </p:cNvSpPr>
          <p:nvPr>
            <p:ph sz="half" idx="2"/>
          </p:nvPr>
        </p:nvSpPr>
        <p:spPr>
          <a:xfrm>
            <a:off x="6172200" y="1825624"/>
            <a:ext cx="5181600" cy="4810846"/>
          </a:xfrm>
          <a:solidFill>
            <a:schemeClr val="accent2">
              <a:lumMod val="50000"/>
            </a:schemeClr>
          </a:solidFill>
        </p:spPr>
        <p:txBody>
          <a:bodyPr>
            <a:normAutofit/>
          </a:bodyPr>
          <a:lstStyle/>
          <a:p>
            <a:pPr marL="0" indent="0">
              <a:buNone/>
            </a:pPr>
            <a:r>
              <a:rPr lang="en-US" dirty="0">
                <a:effectLst/>
                <a:latin typeface="Calibri" panose="020F0502020204030204" pitchFamily="34" charset="0"/>
                <a:ea typeface="Calibri" panose="020F0502020204030204" pitchFamily="34" charset="0"/>
                <a:cs typeface="Arial" panose="020B0604020202020204" pitchFamily="34" charset="0"/>
              </a:rPr>
              <a:t>“A true fulfilment of the task of Joshua, as Ps. 95:5-7 ff. also demonstrates, v. 8, will take a different form from the historical. Since it is from God, it will and must bring a [rest] which corresponds to that of God Himself.” </a:t>
            </a:r>
            <a:r>
              <a:rPr lang="en-US" sz="2400" dirty="0">
                <a:effectLst/>
                <a:latin typeface="Calibri" panose="020F0502020204030204" pitchFamily="34" charset="0"/>
                <a:ea typeface="Calibri" panose="020F0502020204030204" pitchFamily="34" charset="0"/>
                <a:cs typeface="Arial" panose="020B0604020202020204" pitchFamily="34" charset="0"/>
              </a:rPr>
              <a:t>(</a:t>
            </a:r>
            <a:r>
              <a:rPr lang="en-US" sz="2400" dirty="0" err="1">
                <a:effectLst/>
                <a:latin typeface="Calibri" panose="020F0502020204030204" pitchFamily="34" charset="0"/>
                <a:ea typeface="Calibri" panose="020F0502020204030204" pitchFamily="34" charset="0"/>
                <a:cs typeface="Arial" panose="020B0604020202020204" pitchFamily="34" charset="0"/>
              </a:rPr>
              <a:t>Bauerfeind</a:t>
            </a:r>
            <a:r>
              <a:rPr lang="en-US" sz="2400" dirty="0">
                <a:effectLst/>
                <a:latin typeface="Calibri" panose="020F0502020204030204" pitchFamily="34" charset="0"/>
                <a:ea typeface="Calibri" panose="020F0502020204030204" pitchFamily="34" charset="0"/>
                <a:cs typeface="Arial" panose="020B0604020202020204" pitchFamily="34" charset="0"/>
              </a:rPr>
              <a:t>, Otto, </a:t>
            </a:r>
            <a:r>
              <a:rPr lang="en-US" sz="2400" i="1" dirty="0">
                <a:effectLst/>
                <a:latin typeface="Calibri" panose="020F0502020204030204" pitchFamily="34" charset="0"/>
                <a:ea typeface="Calibri" panose="020F0502020204030204" pitchFamily="34" charset="0"/>
                <a:cs typeface="Arial" panose="020B0604020202020204" pitchFamily="34" charset="0"/>
              </a:rPr>
              <a:t>Theological Dictionary of the New Testament: Volume III</a:t>
            </a:r>
            <a:r>
              <a:rPr lang="en-US" sz="2400" dirty="0">
                <a:effectLst/>
                <a:latin typeface="Calibri" panose="020F0502020204030204" pitchFamily="34" charset="0"/>
                <a:ea typeface="Calibri" panose="020F0502020204030204" pitchFamily="34" charset="0"/>
                <a:cs typeface="Arial" panose="020B0604020202020204" pitchFamily="34" charset="0"/>
              </a:rPr>
              <a:t>, p. 637)</a:t>
            </a:r>
            <a:endParaRPr lang="en-US" sz="2400" dirty="0"/>
          </a:p>
        </p:txBody>
      </p:sp>
    </p:spTree>
    <p:extLst>
      <p:ext uri="{BB962C8B-B14F-4D97-AF65-F5344CB8AC3E}">
        <p14:creationId xmlns:p14="http://schemas.microsoft.com/office/powerpoint/2010/main" val="1890877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75568-4665-5402-60D7-044EBAD0F243}"/>
              </a:ext>
            </a:extLst>
          </p:cNvPr>
          <p:cNvSpPr>
            <a:spLocks noGrp="1"/>
          </p:cNvSpPr>
          <p:nvPr>
            <p:ph type="title"/>
          </p:nvPr>
        </p:nvSpPr>
        <p:spPr/>
        <p:txBody>
          <a:bodyPr/>
          <a:lstStyle/>
          <a:p>
            <a:r>
              <a:rPr lang="en-US" dirty="0"/>
              <a:t>How Then Do We Succeed?</a:t>
            </a:r>
          </a:p>
        </p:txBody>
      </p:sp>
      <p:sp>
        <p:nvSpPr>
          <p:cNvPr id="3" name="Content Placeholder 2">
            <a:extLst>
              <a:ext uri="{FF2B5EF4-FFF2-40B4-BE49-F238E27FC236}">
                <a16:creationId xmlns:a16="http://schemas.microsoft.com/office/drawing/2014/main" id="{1F3CF1FC-DDDC-F528-5021-E18675C5CF60}"/>
              </a:ext>
            </a:extLst>
          </p:cNvPr>
          <p:cNvSpPr>
            <a:spLocks noGrp="1"/>
          </p:cNvSpPr>
          <p:nvPr>
            <p:ph sz="half" idx="1"/>
          </p:nvPr>
        </p:nvSpPr>
        <p:spPr>
          <a:solidFill>
            <a:schemeClr val="accent2">
              <a:lumMod val="50000"/>
              <a:alpha val="70000"/>
            </a:schemeClr>
          </a:solidFill>
          <a:ln>
            <a:solidFill>
              <a:srgbClr val="FFC000"/>
            </a:solidFill>
          </a:ln>
        </p:spPr>
        <p:txBody>
          <a:bodyPr>
            <a:normAutofit fontScale="92500" lnSpcReduction="10000"/>
          </a:bodyPr>
          <a:lstStyle/>
          <a:p>
            <a:pPr>
              <a:buFont typeface="Wingdings" panose="05000000000000000000" pitchFamily="2" charset="2"/>
              <a:buChar char="v"/>
            </a:pPr>
            <a:r>
              <a:rPr lang="en-US" dirty="0"/>
              <a:t>“What it ultimately divides is the world of life from the world of death, and this can be accomplished only by a language that escapes from argument and refutation. The language used in the Bible is the language of love, …” </a:t>
            </a:r>
            <a:r>
              <a:rPr lang="en-US" sz="2600" dirty="0"/>
              <a:t>Frye, Northrup. </a:t>
            </a:r>
            <a:r>
              <a:rPr lang="en-US" sz="2600" i="1" dirty="0"/>
              <a:t>The Great Code: The Bible and Literature </a:t>
            </a:r>
            <a:r>
              <a:rPr lang="en-US" sz="2600" dirty="0"/>
              <a:t>(New York: Harcourt &amp; Brace, 1982), p. 231</a:t>
            </a:r>
          </a:p>
        </p:txBody>
      </p:sp>
      <p:pic>
        <p:nvPicPr>
          <p:cNvPr id="6" name="Content Placeholder 5" descr="Text&#10;&#10;Description automatically generated">
            <a:extLst>
              <a:ext uri="{FF2B5EF4-FFF2-40B4-BE49-F238E27FC236}">
                <a16:creationId xmlns:a16="http://schemas.microsoft.com/office/drawing/2014/main" id="{C2F79C7E-CB3A-E0BC-0BD2-1C34416412D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81266" y="2469823"/>
            <a:ext cx="5072534" cy="2840619"/>
          </a:xfrm>
          <a:ln w="63500">
            <a:solidFill>
              <a:srgbClr val="FFC000"/>
            </a:solidFill>
          </a:ln>
        </p:spPr>
      </p:pic>
      <p:sp>
        <p:nvSpPr>
          <p:cNvPr id="7" name="TextBox 6">
            <a:extLst>
              <a:ext uri="{FF2B5EF4-FFF2-40B4-BE49-F238E27FC236}">
                <a16:creationId xmlns:a16="http://schemas.microsoft.com/office/drawing/2014/main" id="{B5616DFE-5CC7-8F67-C831-E48CAA195B19}"/>
              </a:ext>
            </a:extLst>
          </p:cNvPr>
          <p:cNvSpPr txBox="1"/>
          <p:nvPr/>
        </p:nvSpPr>
        <p:spPr>
          <a:xfrm rot="20822142">
            <a:off x="-1231188" y="2527132"/>
            <a:ext cx="13684083" cy="954107"/>
          </a:xfrm>
          <a:prstGeom prst="rect">
            <a:avLst/>
          </a:prstGeom>
          <a:solidFill>
            <a:srgbClr val="FFC000"/>
          </a:solidFill>
        </p:spPr>
        <p:txBody>
          <a:bodyPr wrap="square" rtlCol="0">
            <a:spAutoFit/>
          </a:bodyPr>
          <a:lstStyle/>
          <a:p>
            <a:pPr algn="ctr"/>
            <a:r>
              <a:rPr lang="en-US" sz="2800" b="1" dirty="0"/>
              <a:t>“…essential for cutting through all the confusions of experience and reshaping</a:t>
            </a:r>
            <a:br>
              <a:rPr lang="en-US" sz="2800" b="1" dirty="0"/>
            </a:br>
            <a:r>
              <a:rPr lang="en-US" sz="2800" b="1" dirty="0"/>
              <a:t>the structure of vision in the mind.” (Frye, p. 225)</a:t>
            </a:r>
          </a:p>
        </p:txBody>
      </p:sp>
    </p:spTree>
    <p:extLst>
      <p:ext uri="{BB962C8B-B14F-4D97-AF65-F5344CB8AC3E}">
        <p14:creationId xmlns:p14="http://schemas.microsoft.com/office/powerpoint/2010/main" val="335735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6A9CF1-7FC8-7F30-8019-D8A7DE20C405}"/>
              </a:ext>
            </a:extLst>
          </p:cNvPr>
          <p:cNvSpPr>
            <a:spLocks noGrp="1"/>
          </p:cNvSpPr>
          <p:nvPr>
            <p:ph type="title"/>
          </p:nvPr>
        </p:nvSpPr>
        <p:spPr/>
        <p:txBody>
          <a:bodyPr/>
          <a:lstStyle/>
          <a:p>
            <a:r>
              <a:rPr lang="en-US" dirty="0"/>
              <a:t>The High Priest as Mediator</a:t>
            </a:r>
          </a:p>
        </p:txBody>
      </p:sp>
      <p:pic>
        <p:nvPicPr>
          <p:cNvPr id="9" name="Content Placeholder 8" descr="A picture containing text, indoor, table&#10;&#10;Description automatically generated">
            <a:extLst>
              <a:ext uri="{FF2B5EF4-FFF2-40B4-BE49-F238E27FC236}">
                <a16:creationId xmlns:a16="http://schemas.microsoft.com/office/drawing/2014/main" id="{6ADFB506-44AA-39E4-FAED-3C61AA62460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200"/>
          </a:xfrm>
          <a:ln w="63500">
            <a:solidFill>
              <a:srgbClr val="FFC000"/>
            </a:solidFill>
          </a:ln>
        </p:spPr>
      </p:pic>
      <p:pic>
        <p:nvPicPr>
          <p:cNvPr id="11" name="Content Placeholder 10" descr="A picture containing person, indoor, person&#10;&#10;Description automatically generated">
            <a:extLst>
              <a:ext uri="{FF2B5EF4-FFF2-40B4-BE49-F238E27FC236}">
                <a16:creationId xmlns:a16="http://schemas.microsoft.com/office/drawing/2014/main" id="{91CD8A59-DDA8-588B-FEFE-66CB9D85970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275173"/>
            <a:ext cx="5181600" cy="3452241"/>
          </a:xfrm>
          <a:ln w="63500">
            <a:solidFill>
              <a:srgbClr val="FFC000"/>
            </a:solidFill>
          </a:ln>
        </p:spPr>
      </p:pic>
    </p:spTree>
    <p:extLst>
      <p:ext uri="{BB962C8B-B14F-4D97-AF65-F5344CB8AC3E}">
        <p14:creationId xmlns:p14="http://schemas.microsoft.com/office/powerpoint/2010/main" val="885280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253D-791F-3507-C5A1-4A3695EBE6B3}"/>
              </a:ext>
            </a:extLst>
          </p:cNvPr>
          <p:cNvSpPr>
            <a:spLocks noGrp="1"/>
          </p:cNvSpPr>
          <p:nvPr>
            <p:ph type="title"/>
          </p:nvPr>
        </p:nvSpPr>
        <p:spPr/>
        <p:txBody>
          <a:bodyPr/>
          <a:lstStyle/>
          <a:p>
            <a:r>
              <a:rPr lang="en-US" dirty="0"/>
              <a:t>30% of Exhortations in Hebrews in Chapter 4</a:t>
            </a:r>
          </a:p>
        </p:txBody>
      </p:sp>
      <p:sp>
        <p:nvSpPr>
          <p:cNvPr id="3" name="Content Placeholder 2">
            <a:extLst>
              <a:ext uri="{FF2B5EF4-FFF2-40B4-BE49-F238E27FC236}">
                <a16:creationId xmlns:a16="http://schemas.microsoft.com/office/drawing/2014/main" id="{6C117FF5-4C1B-CB21-BAD1-332D92C4E6B7}"/>
              </a:ext>
            </a:extLst>
          </p:cNvPr>
          <p:cNvSpPr>
            <a:spLocks noGrp="1"/>
          </p:cNvSpPr>
          <p:nvPr>
            <p:ph idx="1"/>
          </p:nvPr>
        </p:nvSpPr>
        <p:spPr>
          <a:xfrm>
            <a:off x="838200" y="2124362"/>
            <a:ext cx="10515600" cy="3230563"/>
          </a:xfrm>
          <a:solidFill>
            <a:schemeClr val="accent2">
              <a:lumMod val="50000"/>
              <a:alpha val="77000"/>
            </a:schemeClr>
          </a:solidFill>
        </p:spPr>
        <p:txBody>
          <a:bodyPr anchor="ctr">
            <a:normAutofit/>
          </a:bodyPr>
          <a:lstStyle/>
          <a:p>
            <a:pPr marL="114300" marR="0" indent="-342900">
              <a:lnSpc>
                <a:spcPct val="107000"/>
              </a:lnSpc>
              <a:spcBef>
                <a:spcPts val="0"/>
              </a:spcBef>
              <a:spcAft>
                <a:spcPts val="800"/>
              </a:spcAft>
              <a:buFont typeface="+mj-lt"/>
              <a:buAutoNum type="arabicPeriod"/>
            </a:pPr>
            <a:r>
              <a:rPr lang="en-US" kern="100" dirty="0">
                <a:effectLst/>
                <a:latin typeface="Calibri" panose="020F0502020204030204" pitchFamily="34" charset="0"/>
                <a:ea typeface="Calibri" panose="020F0502020204030204" pitchFamily="34" charset="0"/>
                <a:cs typeface="Arial" panose="020B0604020202020204" pitchFamily="34" charset="0"/>
              </a:rPr>
              <a:t>Let us fear lest any fail to reach God’s rest (4:1)</a:t>
            </a:r>
          </a:p>
          <a:p>
            <a:pPr marL="114300" marR="0" indent="-342900">
              <a:lnSpc>
                <a:spcPct val="107000"/>
              </a:lnSpc>
              <a:spcBef>
                <a:spcPts val="0"/>
              </a:spcBef>
              <a:spcAft>
                <a:spcPts val="800"/>
              </a:spcAft>
              <a:buFont typeface="+mj-lt"/>
              <a:buAutoNum type="arabicPeriod"/>
            </a:pPr>
            <a:r>
              <a:rPr lang="en-US" kern="100" dirty="0">
                <a:effectLst/>
                <a:latin typeface="Calibri" panose="020F0502020204030204" pitchFamily="34" charset="0"/>
                <a:ea typeface="Calibri" panose="020F0502020204030204" pitchFamily="34" charset="0"/>
                <a:cs typeface="Arial" panose="020B0604020202020204" pitchFamily="34" charset="0"/>
              </a:rPr>
              <a:t>Let us strive to enter that rest (4:11)</a:t>
            </a:r>
          </a:p>
          <a:p>
            <a:pPr marL="114300" marR="0" indent="-342900">
              <a:lnSpc>
                <a:spcPct val="107000"/>
              </a:lnSpc>
              <a:spcBef>
                <a:spcPts val="0"/>
              </a:spcBef>
              <a:spcAft>
                <a:spcPts val="800"/>
              </a:spcAft>
              <a:buFont typeface="+mj-lt"/>
              <a:buAutoNum type="arabicPeriod"/>
            </a:pPr>
            <a:r>
              <a:rPr lang="en-US" kern="100" dirty="0">
                <a:effectLst/>
                <a:latin typeface="Calibri" panose="020F0502020204030204" pitchFamily="34" charset="0"/>
                <a:ea typeface="Calibri" panose="020F0502020204030204" pitchFamily="34" charset="0"/>
                <a:cs typeface="Arial" panose="020B0604020202020204" pitchFamily="34" charset="0"/>
              </a:rPr>
              <a:t>Let us hang onto our confession (4:14)</a:t>
            </a:r>
          </a:p>
          <a:p>
            <a:pPr marL="114300" marR="0" indent="-342900">
              <a:lnSpc>
                <a:spcPct val="107000"/>
              </a:lnSpc>
              <a:spcBef>
                <a:spcPts val="0"/>
              </a:spcBef>
              <a:spcAft>
                <a:spcPts val="800"/>
              </a:spcAft>
              <a:buFont typeface="+mj-lt"/>
              <a:buAutoNum type="arabicPeriod"/>
            </a:pPr>
            <a:r>
              <a:rPr lang="en-US" kern="100" dirty="0">
                <a:effectLst/>
                <a:latin typeface="Calibri" panose="020F0502020204030204" pitchFamily="34" charset="0"/>
                <a:ea typeface="Calibri" panose="020F0502020204030204" pitchFamily="34" charset="0"/>
                <a:cs typeface="Arial" panose="020B0604020202020204" pitchFamily="34" charset="0"/>
              </a:rPr>
              <a:t>Let us approach the throne of grace with confidence (4:16)</a:t>
            </a:r>
          </a:p>
        </p:txBody>
      </p:sp>
      <p:sp>
        <p:nvSpPr>
          <p:cNvPr id="4" name="Oval 3">
            <a:extLst>
              <a:ext uri="{FF2B5EF4-FFF2-40B4-BE49-F238E27FC236}">
                <a16:creationId xmlns:a16="http://schemas.microsoft.com/office/drawing/2014/main" id="{4C66D3BF-A214-6FD3-A2E1-D2E72E97E334}"/>
              </a:ext>
            </a:extLst>
          </p:cNvPr>
          <p:cNvSpPr/>
          <p:nvPr/>
        </p:nvSpPr>
        <p:spPr>
          <a:xfrm>
            <a:off x="7550870" y="2582944"/>
            <a:ext cx="782425" cy="471341"/>
          </a:xfrm>
          <a:prstGeom prst="ellipse">
            <a:avLst/>
          </a:prstGeom>
          <a:noFill/>
          <a:ln w="38100">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3AE15C9-55D9-8A98-1497-87E7646F1367}"/>
              </a:ext>
            </a:extLst>
          </p:cNvPr>
          <p:cNvSpPr/>
          <p:nvPr/>
        </p:nvSpPr>
        <p:spPr>
          <a:xfrm>
            <a:off x="5523488" y="3208352"/>
            <a:ext cx="782425" cy="471341"/>
          </a:xfrm>
          <a:prstGeom prst="ellipse">
            <a:avLst/>
          </a:prstGeom>
          <a:noFill/>
          <a:ln w="38100">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CDE8092-F351-9DFD-2F79-213F951A365E}"/>
              </a:ext>
            </a:extLst>
          </p:cNvPr>
          <p:cNvSpPr/>
          <p:nvPr/>
        </p:nvSpPr>
        <p:spPr>
          <a:xfrm>
            <a:off x="4741063" y="3810297"/>
            <a:ext cx="2010719" cy="567739"/>
          </a:xfrm>
          <a:prstGeom prst="ellipse">
            <a:avLst/>
          </a:prstGeom>
          <a:noFill/>
          <a:ln w="38100">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B36967F-17B6-97E0-7939-80B8BCB04CF0}"/>
              </a:ext>
            </a:extLst>
          </p:cNvPr>
          <p:cNvSpPr/>
          <p:nvPr/>
        </p:nvSpPr>
        <p:spPr>
          <a:xfrm>
            <a:off x="2253815" y="4442691"/>
            <a:ext cx="1800949" cy="609599"/>
          </a:xfrm>
          <a:prstGeom prst="ellipse">
            <a:avLst/>
          </a:prstGeom>
          <a:noFill/>
          <a:ln w="38100">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627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par>
                          <p:cTn id="37" fill="hold">
                            <p:stCondLst>
                              <p:cond delay="500"/>
                            </p:stCondLst>
                            <p:childTnLst>
                              <p:par>
                                <p:cTn id="38" presetID="16" presetClass="entr" presetSubtype="21"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inVertical)">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B3CC8-8039-0768-001E-F2182054B87B}"/>
              </a:ext>
            </a:extLst>
          </p:cNvPr>
          <p:cNvSpPr>
            <a:spLocks noGrp="1"/>
          </p:cNvSpPr>
          <p:nvPr>
            <p:ph type="title"/>
          </p:nvPr>
        </p:nvSpPr>
        <p:spPr/>
        <p:txBody>
          <a:bodyPr>
            <a:normAutofit fontScale="90000"/>
          </a:bodyPr>
          <a:lstStyle/>
          <a:p>
            <a:r>
              <a:rPr lang="en-US" dirty="0"/>
              <a:t>Absalom B. Bruce – 1899</a:t>
            </a:r>
            <a:br>
              <a:rPr lang="en-US" dirty="0"/>
            </a:br>
            <a:r>
              <a:rPr lang="en-US" sz="2400" b="1" kern="100" dirty="0">
                <a:effectLst/>
                <a:latin typeface="Calibri" panose="020F0502020204030204" pitchFamily="34" charset="0"/>
                <a:ea typeface="Calibri" panose="020F0502020204030204" pitchFamily="34" charset="0"/>
                <a:cs typeface="Arial" panose="020B0604020202020204" pitchFamily="34" charset="0"/>
              </a:rPr>
              <a:t>[Bruce, A. B. </a:t>
            </a:r>
            <a:r>
              <a:rPr lang="en-US" sz="2400" b="1" i="1" kern="100" dirty="0">
                <a:solidFill>
                  <a:srgbClr val="FFC000"/>
                </a:solidFill>
                <a:effectLst/>
                <a:latin typeface="Calibri" panose="020F0502020204030204" pitchFamily="34" charset="0"/>
                <a:ea typeface="Calibri" panose="020F0502020204030204" pitchFamily="34" charset="0"/>
                <a:cs typeface="Arial" panose="020B0604020202020204" pitchFamily="34" charset="0"/>
              </a:rPr>
              <a:t>The Epistle to the Hebrews: The First Apology for Christianity: An Exegetical Study</a:t>
            </a:r>
            <a:r>
              <a:rPr lang="en-US" sz="2400" b="1" kern="100" dirty="0">
                <a:solidFill>
                  <a:srgbClr val="FFC000"/>
                </a:solidFill>
                <a:effectLst/>
                <a:latin typeface="Calibri" panose="020F0502020204030204" pitchFamily="34" charset="0"/>
                <a:ea typeface="Calibri" panose="020F0502020204030204" pitchFamily="34" charset="0"/>
                <a:cs typeface="Arial" panose="020B0604020202020204" pitchFamily="34" charset="0"/>
              </a:rPr>
              <a:t> </a:t>
            </a:r>
            <a:r>
              <a:rPr lang="en-US" sz="2400" b="1" kern="100" dirty="0">
                <a:effectLst/>
                <a:latin typeface="Calibri" panose="020F0502020204030204" pitchFamily="34" charset="0"/>
                <a:ea typeface="Calibri" panose="020F0502020204030204" pitchFamily="34" charset="0"/>
                <a:cs typeface="Arial" panose="020B0604020202020204" pitchFamily="34" charset="0"/>
              </a:rPr>
              <a:t>(New York: Charles Scribner’s Sons, 1899), p. xi.]</a:t>
            </a:r>
            <a:endParaRPr lang="en-US" sz="2400" b="1" dirty="0"/>
          </a:p>
        </p:txBody>
      </p:sp>
      <p:sp>
        <p:nvSpPr>
          <p:cNvPr id="3" name="Content Placeholder 2">
            <a:extLst>
              <a:ext uri="{FF2B5EF4-FFF2-40B4-BE49-F238E27FC236}">
                <a16:creationId xmlns:a16="http://schemas.microsoft.com/office/drawing/2014/main" id="{5968FCBB-753D-6F31-8BB5-195BC09DDBAB}"/>
              </a:ext>
            </a:extLst>
          </p:cNvPr>
          <p:cNvSpPr>
            <a:spLocks noGrp="1"/>
          </p:cNvSpPr>
          <p:nvPr>
            <p:ph idx="1"/>
          </p:nvPr>
        </p:nvSpPr>
        <p:spPr>
          <a:xfrm>
            <a:off x="838200" y="1825625"/>
            <a:ext cx="10515600" cy="3321410"/>
          </a:xfrm>
          <a:solidFill>
            <a:schemeClr val="accent2">
              <a:lumMod val="50000"/>
              <a:alpha val="70000"/>
            </a:schemeClr>
          </a:solidFill>
        </p:spPr>
        <p:txBody>
          <a:bodyPr>
            <a:normAutofit/>
          </a:bodyPr>
          <a:lstStyle/>
          <a:p>
            <a:pPr marL="571500" indent="-571500">
              <a:buAutoNum type="romanUcPeriod"/>
            </a:pPr>
            <a:r>
              <a:rPr lang="en-US" sz="3200" b="1" kern="100" dirty="0">
                <a:effectLst/>
                <a:latin typeface="Calibri" panose="020F0502020204030204" pitchFamily="34" charset="0"/>
                <a:ea typeface="Calibri" panose="020F0502020204030204" pitchFamily="34" charset="0"/>
                <a:cs typeface="Arial" panose="020B0604020202020204" pitchFamily="34" charset="0"/>
              </a:rPr>
              <a:t>Christ and the Prophets (1:1-4)</a:t>
            </a:r>
          </a:p>
          <a:p>
            <a:pPr marL="571500" indent="-571500">
              <a:buAutoNum type="romanUcPeriod"/>
            </a:pPr>
            <a:r>
              <a:rPr lang="en-US" sz="3200" b="1" kern="100" dirty="0">
                <a:effectLst/>
                <a:latin typeface="Calibri" panose="020F0502020204030204" pitchFamily="34" charset="0"/>
                <a:ea typeface="Calibri" panose="020F0502020204030204" pitchFamily="34" charset="0"/>
                <a:cs typeface="Arial" panose="020B0604020202020204" pitchFamily="34" charset="0"/>
              </a:rPr>
              <a:t>Christ and the Angels (1:5-14, 2:1-4)</a:t>
            </a:r>
          </a:p>
          <a:p>
            <a:pPr marL="571500" indent="-571500">
              <a:buAutoNum type="romanUcPeriod"/>
            </a:pPr>
            <a:r>
              <a:rPr lang="en-US" sz="3200" b="1" kern="100" dirty="0">
                <a:effectLst/>
                <a:latin typeface="Calibri" panose="020F0502020204030204" pitchFamily="34" charset="0"/>
                <a:ea typeface="Calibri" panose="020F0502020204030204" pitchFamily="34" charset="0"/>
                <a:cs typeface="Arial" panose="020B0604020202020204" pitchFamily="34" charset="0"/>
              </a:rPr>
              <a:t>The Humiliation of Christ and </a:t>
            </a:r>
            <a:br>
              <a:rPr lang="en-US" sz="3200" b="1" kern="100" dirty="0">
                <a:effectLst/>
                <a:latin typeface="Calibri" panose="020F0502020204030204" pitchFamily="34" charset="0"/>
                <a:ea typeface="Calibri" panose="020F0502020204030204" pitchFamily="34" charset="0"/>
                <a:cs typeface="Arial" panose="020B0604020202020204" pitchFamily="34" charset="0"/>
              </a:rPr>
            </a:br>
            <a:r>
              <a:rPr lang="en-US" sz="3200" b="1" kern="100" dirty="0">
                <a:effectLst/>
                <a:latin typeface="Calibri" panose="020F0502020204030204" pitchFamily="34" charset="0"/>
                <a:ea typeface="Calibri" panose="020F0502020204030204" pitchFamily="34" charset="0"/>
                <a:cs typeface="Arial" panose="020B0604020202020204" pitchFamily="34" charset="0"/>
              </a:rPr>
              <a:t>Its Rationale (2:5-18)</a:t>
            </a:r>
          </a:p>
          <a:p>
            <a:pPr marL="571500" indent="-571500">
              <a:buAutoNum type="romanUcPeriod"/>
            </a:pPr>
            <a:r>
              <a:rPr lang="en-US" sz="3200" b="1" kern="100" dirty="0">
                <a:effectLst/>
                <a:latin typeface="Calibri" panose="020F0502020204030204" pitchFamily="34" charset="0"/>
                <a:ea typeface="Calibri" panose="020F0502020204030204" pitchFamily="34" charset="0"/>
                <a:cs typeface="Arial" panose="020B0604020202020204" pitchFamily="34" charset="0"/>
              </a:rPr>
              <a:t>Christ and Moses (3:1-19) </a:t>
            </a:r>
          </a:p>
          <a:p>
            <a:pPr marL="571500" indent="-571500">
              <a:buAutoNum type="romanUcPeriod"/>
            </a:pPr>
            <a:r>
              <a:rPr lang="en-US" kern="100" dirty="0">
                <a:latin typeface="Calibri" panose="020F0502020204030204" pitchFamily="34" charset="0"/>
                <a:ea typeface="Calibri" panose="020F0502020204030204" pitchFamily="34" charset="0"/>
                <a:cs typeface="Arial" panose="020B0604020202020204" pitchFamily="34" charset="0"/>
              </a:rPr>
              <a:t>God’s Rest (4:1-16)</a:t>
            </a:r>
            <a:endParaRPr lang="en-US" sz="3200" b="1"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7235DBB2-E4D3-09FA-C39D-AEAEF81B4C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2100" y="3324225"/>
            <a:ext cx="4711700" cy="3533775"/>
          </a:xfrm>
          <a:prstGeom prst="rect">
            <a:avLst/>
          </a:prstGeom>
          <a:ln w="63500">
            <a:solidFill>
              <a:schemeClr val="accent4">
                <a:lumMod val="60000"/>
                <a:lumOff val="40000"/>
              </a:schemeClr>
            </a:solidFill>
          </a:ln>
        </p:spPr>
      </p:pic>
    </p:spTree>
    <p:extLst>
      <p:ext uri="{BB962C8B-B14F-4D97-AF65-F5344CB8AC3E}">
        <p14:creationId xmlns:p14="http://schemas.microsoft.com/office/powerpoint/2010/main" val="1651677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539AA-78C9-7255-FA45-EEA870F18A03}"/>
              </a:ext>
            </a:extLst>
          </p:cNvPr>
          <p:cNvSpPr>
            <a:spLocks noGrp="1"/>
          </p:cNvSpPr>
          <p:nvPr>
            <p:ph type="title"/>
          </p:nvPr>
        </p:nvSpPr>
        <p:spPr>
          <a:xfrm>
            <a:off x="342899" y="365126"/>
            <a:ext cx="11429999" cy="768350"/>
          </a:xfrm>
        </p:spPr>
        <p:txBody>
          <a:bodyPr>
            <a:normAutofit/>
          </a:bodyPr>
          <a:lstStyle/>
          <a:p>
            <a:r>
              <a:rPr lang="en-US" sz="2400" b="1" kern="100" dirty="0">
                <a:effectLst/>
                <a:latin typeface="Calibri" panose="020F0502020204030204" pitchFamily="34" charset="0"/>
                <a:ea typeface="Calibri" panose="020F0502020204030204" pitchFamily="34" charset="0"/>
                <a:cs typeface="Arial" panose="020B0604020202020204" pitchFamily="34" charset="0"/>
              </a:rPr>
              <a:t>[Bruce, F. F. </a:t>
            </a:r>
            <a:r>
              <a:rPr lang="en-US" sz="2400" b="1" i="1" kern="100" dirty="0">
                <a:solidFill>
                  <a:srgbClr val="FFC000"/>
                </a:solidFill>
                <a:effectLst/>
                <a:latin typeface="Calibri" panose="020F0502020204030204" pitchFamily="34" charset="0"/>
                <a:ea typeface="Calibri" panose="020F0502020204030204" pitchFamily="34" charset="0"/>
                <a:cs typeface="Arial" panose="020B0604020202020204" pitchFamily="34" charset="0"/>
              </a:rPr>
              <a:t>The New International Commentary on the New Testament: The Epistle to the Hebrews</a:t>
            </a:r>
            <a:r>
              <a:rPr lang="en-US" sz="2400" b="1" kern="100" dirty="0">
                <a:solidFill>
                  <a:srgbClr val="FFC000"/>
                </a:solidFill>
                <a:effectLst/>
                <a:latin typeface="Calibri" panose="020F0502020204030204" pitchFamily="34" charset="0"/>
                <a:ea typeface="Calibri" panose="020F0502020204030204" pitchFamily="34" charset="0"/>
                <a:cs typeface="Arial" panose="020B0604020202020204" pitchFamily="34" charset="0"/>
              </a:rPr>
              <a:t> </a:t>
            </a:r>
            <a:r>
              <a:rPr lang="en-US" sz="2400" b="1" kern="100" dirty="0">
                <a:effectLst/>
                <a:latin typeface="Calibri" panose="020F0502020204030204" pitchFamily="34" charset="0"/>
                <a:ea typeface="Calibri" panose="020F0502020204030204" pitchFamily="34" charset="0"/>
                <a:cs typeface="Arial" panose="020B0604020202020204" pitchFamily="34" charset="0"/>
              </a:rPr>
              <a:t>(Grand Rapids, MI: William B. Eerdmans, 1964), p. lxiii.]</a:t>
            </a:r>
            <a:endParaRPr lang="en-US" sz="2400" b="1" dirty="0"/>
          </a:p>
        </p:txBody>
      </p:sp>
      <p:sp>
        <p:nvSpPr>
          <p:cNvPr id="3" name="Content Placeholder 2">
            <a:extLst>
              <a:ext uri="{FF2B5EF4-FFF2-40B4-BE49-F238E27FC236}">
                <a16:creationId xmlns:a16="http://schemas.microsoft.com/office/drawing/2014/main" id="{B93590BB-E835-1681-B06D-1A22193C4F43}"/>
              </a:ext>
            </a:extLst>
          </p:cNvPr>
          <p:cNvSpPr>
            <a:spLocks noGrp="1"/>
          </p:cNvSpPr>
          <p:nvPr>
            <p:ph idx="1"/>
          </p:nvPr>
        </p:nvSpPr>
        <p:spPr>
          <a:xfrm>
            <a:off x="342900" y="1257300"/>
            <a:ext cx="11430000" cy="5753100"/>
          </a:xfrm>
          <a:solidFill>
            <a:schemeClr val="accent2">
              <a:lumMod val="50000"/>
              <a:alpha val="70000"/>
            </a:schemeClr>
          </a:solidFill>
        </p:spPr>
        <p:txBody>
          <a:bodyPr>
            <a:noAutofit/>
          </a:bodyPr>
          <a:lstStyle/>
          <a:p>
            <a:pPr marL="0" marR="0" indent="0">
              <a:lnSpc>
                <a:spcPct val="107000"/>
              </a:lnSpc>
              <a:spcBef>
                <a:spcPts val="0"/>
              </a:spcBef>
              <a:spcAft>
                <a:spcPts val="800"/>
              </a:spcAft>
              <a:buNone/>
            </a:pPr>
            <a:r>
              <a:rPr lang="en-US" b="1" kern="100" dirty="0">
                <a:effectLst/>
                <a:latin typeface="Calibri" panose="020F0502020204030204" pitchFamily="34" charset="0"/>
                <a:ea typeface="Calibri" panose="020F0502020204030204" pitchFamily="34" charset="0"/>
                <a:cs typeface="Arial" panose="020B0604020202020204" pitchFamily="34" charset="0"/>
              </a:rPr>
              <a:t>I. The Reality of Christianity (1:1-2:18)</a:t>
            </a:r>
            <a:br>
              <a:rPr lang="en-US" b="1" kern="100" dirty="0">
                <a:effectLst/>
                <a:latin typeface="Calibri" panose="020F0502020204030204" pitchFamily="34" charset="0"/>
                <a:ea typeface="Calibri" panose="020F0502020204030204" pitchFamily="34" charset="0"/>
                <a:cs typeface="Arial" panose="020B0604020202020204" pitchFamily="34" charset="0"/>
              </a:rPr>
            </a:br>
            <a:r>
              <a:rPr lang="en-US" b="1" kern="100" dirty="0">
                <a:effectLst/>
                <a:latin typeface="Calibri" panose="020F0502020204030204" pitchFamily="34" charset="0"/>
                <a:ea typeface="Calibri" panose="020F0502020204030204" pitchFamily="34" charset="0"/>
                <a:cs typeface="Arial" panose="020B0604020202020204" pitchFamily="34" charset="0"/>
              </a:rPr>
              <a:t>    (See last week’s slides)</a:t>
            </a:r>
          </a:p>
          <a:p>
            <a:pPr marL="0" marR="0" indent="0">
              <a:lnSpc>
                <a:spcPct val="107000"/>
              </a:lnSpc>
              <a:spcBef>
                <a:spcPts val="0"/>
              </a:spcBef>
              <a:spcAft>
                <a:spcPts val="800"/>
              </a:spcAft>
              <a:buNone/>
            </a:pPr>
            <a:r>
              <a:rPr lang="en-US" b="1" kern="100" dirty="0">
                <a:effectLst/>
                <a:latin typeface="Calibri" panose="020F0502020204030204" pitchFamily="34" charset="0"/>
                <a:ea typeface="Calibri" panose="020F0502020204030204" pitchFamily="34" charset="0"/>
                <a:cs typeface="Arial" panose="020B0604020202020204" pitchFamily="34" charset="0"/>
              </a:rPr>
              <a:t>II. The True Home of the People of God (3:1-4:13)</a:t>
            </a:r>
            <a:br>
              <a:rPr lang="en-US" b="1" kern="100" dirty="0">
                <a:effectLst/>
                <a:latin typeface="Calibri" panose="020F0502020204030204" pitchFamily="34" charset="0"/>
                <a:ea typeface="Calibri" panose="020F0502020204030204" pitchFamily="34" charset="0"/>
                <a:cs typeface="Arial" panose="020B0604020202020204" pitchFamily="34" charset="0"/>
              </a:rPr>
            </a:br>
            <a:r>
              <a:rPr lang="en-US" b="1" kern="100" dirty="0">
                <a:effectLst/>
                <a:latin typeface="Calibri" panose="020F0502020204030204" pitchFamily="34" charset="0"/>
                <a:ea typeface="Calibri" panose="020F0502020204030204" pitchFamily="34" charset="0"/>
                <a:cs typeface="Arial" panose="020B0604020202020204" pitchFamily="34" charset="0"/>
              </a:rPr>
              <a:t>     1. Jesus Greater Than Moses (3:1-6)</a:t>
            </a:r>
            <a:br>
              <a:rPr lang="en-US" b="1" kern="100" dirty="0">
                <a:effectLst/>
                <a:latin typeface="Calibri" panose="020F0502020204030204" pitchFamily="34" charset="0"/>
                <a:ea typeface="Calibri" panose="020F0502020204030204" pitchFamily="34" charset="0"/>
                <a:cs typeface="Arial" panose="020B0604020202020204" pitchFamily="34" charset="0"/>
              </a:rPr>
            </a:br>
            <a:r>
              <a:rPr lang="en-US" b="1" kern="100" dirty="0">
                <a:effectLst/>
                <a:latin typeface="Calibri" panose="020F0502020204030204" pitchFamily="34" charset="0"/>
                <a:ea typeface="Calibri" panose="020F0502020204030204" pitchFamily="34" charset="0"/>
                <a:cs typeface="Arial" panose="020B0604020202020204" pitchFamily="34" charset="0"/>
              </a:rPr>
              <a:t>     2. Second Admonition: The Rejection of Jesus More Serious</a:t>
            </a:r>
            <a:br>
              <a:rPr lang="en-US" b="1" kern="100" dirty="0">
                <a:effectLst/>
                <a:latin typeface="Calibri" panose="020F0502020204030204" pitchFamily="34" charset="0"/>
                <a:ea typeface="Calibri" panose="020F0502020204030204" pitchFamily="34" charset="0"/>
                <a:cs typeface="Arial" panose="020B0604020202020204" pitchFamily="34" charset="0"/>
              </a:rPr>
            </a:br>
            <a:r>
              <a:rPr lang="en-US" b="1" kern="100" dirty="0">
                <a:effectLst/>
                <a:latin typeface="Calibri" panose="020F0502020204030204" pitchFamily="34" charset="0"/>
                <a:ea typeface="Calibri" panose="020F0502020204030204" pitchFamily="34" charset="0"/>
                <a:cs typeface="Arial" panose="020B0604020202020204" pitchFamily="34" charset="0"/>
              </a:rPr>
              <a:t>                        Than the Rejection of Moses (3:7-19)</a:t>
            </a:r>
            <a:br>
              <a:rPr lang="en-US" b="1" kern="100" dirty="0">
                <a:effectLst/>
                <a:latin typeface="Calibri" panose="020F0502020204030204" pitchFamily="34" charset="0"/>
                <a:ea typeface="Calibri" panose="020F0502020204030204" pitchFamily="34" charset="0"/>
                <a:cs typeface="Arial" panose="020B0604020202020204" pitchFamily="34" charset="0"/>
              </a:rPr>
            </a:br>
            <a:r>
              <a:rPr lang="en-US" b="1" kern="100" dirty="0">
                <a:effectLst/>
                <a:latin typeface="Calibri" panose="020F0502020204030204" pitchFamily="34" charset="0"/>
                <a:ea typeface="Calibri" panose="020F0502020204030204" pitchFamily="34" charset="0"/>
                <a:cs typeface="Arial" panose="020B0604020202020204" pitchFamily="34" charset="0"/>
              </a:rPr>
              <a:t>     3. The True Rest of God May be Forfeited (4:1-10)</a:t>
            </a:r>
            <a:br>
              <a:rPr lang="en-US" b="1" kern="100" dirty="0">
                <a:effectLst/>
                <a:latin typeface="Calibri" panose="020F0502020204030204" pitchFamily="34" charset="0"/>
                <a:ea typeface="Calibri" panose="020F0502020204030204" pitchFamily="34" charset="0"/>
                <a:cs typeface="Arial" panose="020B0604020202020204" pitchFamily="34" charset="0"/>
              </a:rPr>
            </a:br>
            <a:r>
              <a:rPr lang="en-US" b="1" kern="100" dirty="0">
                <a:effectLst/>
                <a:latin typeface="Calibri" panose="020F0502020204030204" pitchFamily="34" charset="0"/>
                <a:ea typeface="Calibri" panose="020F0502020204030204" pitchFamily="34" charset="0"/>
                <a:cs typeface="Arial" panose="020B0604020202020204" pitchFamily="34" charset="0"/>
              </a:rPr>
              <a:t>     4. Exhortation to Attain God’s Rest (4:11-13)</a:t>
            </a:r>
          </a:p>
          <a:p>
            <a:pPr marL="0" marR="0" indent="0">
              <a:lnSpc>
                <a:spcPct val="107000"/>
              </a:lnSpc>
              <a:spcBef>
                <a:spcPts val="0"/>
              </a:spcBef>
              <a:spcAft>
                <a:spcPts val="800"/>
              </a:spcAft>
              <a:buNone/>
            </a:pPr>
            <a:r>
              <a:rPr lang="en-US" kern="100" dirty="0">
                <a:latin typeface="Calibri" panose="020F0502020204030204" pitchFamily="34" charset="0"/>
                <a:ea typeface="Calibri" panose="020F0502020204030204" pitchFamily="34" charset="0"/>
                <a:cs typeface="Arial" panose="020B0604020202020204" pitchFamily="34" charset="0"/>
              </a:rPr>
              <a:t>III. The High Priesthood of Jesus (4:14-6:20)</a:t>
            </a:r>
            <a:br>
              <a:rPr lang="en-US" kern="100" dirty="0">
                <a:latin typeface="Calibri" panose="020F0502020204030204" pitchFamily="34" charset="0"/>
                <a:ea typeface="Calibri" panose="020F0502020204030204" pitchFamily="34" charset="0"/>
                <a:cs typeface="Arial" panose="020B0604020202020204" pitchFamily="34" charset="0"/>
              </a:rPr>
            </a:br>
            <a:r>
              <a:rPr lang="en-US" kern="100" dirty="0">
                <a:latin typeface="Calibri" panose="020F0502020204030204" pitchFamily="34" charset="0"/>
                <a:ea typeface="Calibri" panose="020F0502020204030204" pitchFamily="34" charset="0"/>
                <a:cs typeface="Arial" panose="020B0604020202020204" pitchFamily="34" charset="0"/>
              </a:rPr>
              <a:t>      1. Christ’s High Priesthood, Encouragement (4:14-16)</a:t>
            </a:r>
            <a:endParaRPr lang="en-US" b="1"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00E72F5D-7C64-0C0B-B24E-6C9257D8D5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0621" y="755407"/>
            <a:ext cx="1946529" cy="2879481"/>
          </a:xfrm>
          <a:prstGeom prst="rect">
            <a:avLst/>
          </a:prstGeom>
        </p:spPr>
      </p:pic>
    </p:spTree>
    <p:extLst>
      <p:ext uri="{BB962C8B-B14F-4D97-AF65-F5344CB8AC3E}">
        <p14:creationId xmlns:p14="http://schemas.microsoft.com/office/powerpoint/2010/main" val="3979768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829F4-1321-BBB4-C968-691684A10C3C}"/>
              </a:ext>
            </a:extLst>
          </p:cNvPr>
          <p:cNvSpPr>
            <a:spLocks noGrp="1"/>
          </p:cNvSpPr>
          <p:nvPr>
            <p:ph type="title"/>
          </p:nvPr>
        </p:nvSpPr>
        <p:spPr/>
        <p:txBody>
          <a:bodyPr>
            <a:normAutofit/>
          </a:bodyPr>
          <a:lstStyle/>
          <a:p>
            <a:r>
              <a:rPr lang="en-US" sz="2800" b="1" kern="100" dirty="0">
                <a:effectLst/>
                <a:latin typeface="Calibri" panose="020F0502020204030204" pitchFamily="34" charset="0"/>
                <a:ea typeface="Calibri" panose="020F0502020204030204" pitchFamily="34" charset="0"/>
                <a:cs typeface="Arial" panose="020B0604020202020204" pitchFamily="34" charset="0"/>
              </a:rPr>
              <a:t>[DeSilva, David A. </a:t>
            </a:r>
            <a:r>
              <a:rPr lang="en-US" sz="2800" b="1" i="1" kern="100" dirty="0">
                <a:solidFill>
                  <a:srgbClr val="FFC000"/>
                </a:solidFill>
                <a:effectLst/>
                <a:latin typeface="Calibri" panose="020F0502020204030204" pitchFamily="34" charset="0"/>
                <a:ea typeface="Calibri" panose="020F0502020204030204" pitchFamily="34" charset="0"/>
                <a:cs typeface="Arial" panose="020B0604020202020204" pitchFamily="34" charset="0"/>
              </a:rPr>
              <a:t>Perseverance in Gratitude: A Socio-Rhetorical Commentary on the Epistle “to the Hebrews”</a:t>
            </a:r>
            <a:r>
              <a:rPr lang="en-US" sz="2800" b="1" kern="100" dirty="0">
                <a:solidFill>
                  <a:srgbClr val="FFC000"/>
                </a:solidFill>
                <a:effectLst/>
                <a:latin typeface="Calibri" panose="020F0502020204030204" pitchFamily="34" charset="0"/>
                <a:ea typeface="Calibri" panose="020F0502020204030204" pitchFamily="34" charset="0"/>
                <a:cs typeface="Arial" panose="020B0604020202020204" pitchFamily="34" charset="0"/>
              </a:rPr>
              <a:t> </a:t>
            </a:r>
            <a:r>
              <a:rPr lang="en-US" sz="2800" b="1" kern="100" dirty="0">
                <a:effectLst/>
                <a:latin typeface="Calibri" panose="020F0502020204030204" pitchFamily="34" charset="0"/>
                <a:ea typeface="Calibri" panose="020F0502020204030204" pitchFamily="34" charset="0"/>
                <a:cs typeface="Arial" panose="020B0604020202020204" pitchFamily="34" charset="0"/>
              </a:rPr>
              <a:t>(Grand Rapids, MI: William B. Eerdmans, 2000), p. 71.]  </a:t>
            </a:r>
            <a:endParaRPr lang="en-US" sz="2800" b="1" dirty="0"/>
          </a:p>
        </p:txBody>
      </p:sp>
      <p:sp>
        <p:nvSpPr>
          <p:cNvPr id="3" name="Content Placeholder 2">
            <a:extLst>
              <a:ext uri="{FF2B5EF4-FFF2-40B4-BE49-F238E27FC236}">
                <a16:creationId xmlns:a16="http://schemas.microsoft.com/office/drawing/2014/main" id="{9696B24A-1E12-69EA-C135-BEB555885BAC}"/>
              </a:ext>
            </a:extLst>
          </p:cNvPr>
          <p:cNvSpPr>
            <a:spLocks noGrp="1"/>
          </p:cNvSpPr>
          <p:nvPr>
            <p:ph idx="1"/>
          </p:nvPr>
        </p:nvSpPr>
        <p:spPr>
          <a:xfrm>
            <a:off x="838200" y="1825625"/>
            <a:ext cx="10515600" cy="4927600"/>
          </a:xfrm>
          <a:solidFill>
            <a:schemeClr val="accent2">
              <a:lumMod val="50000"/>
              <a:alpha val="69000"/>
            </a:schemeClr>
          </a:solidFill>
        </p:spPr>
        <p:txBody>
          <a:bodyPr>
            <a:normAutofit/>
          </a:bodyPr>
          <a:lstStyle/>
          <a:p>
            <a:pPr marL="0" indent="0">
              <a:buNone/>
            </a:pPr>
            <a:r>
              <a:rPr lang="en-US" b="1" kern="100" dirty="0">
                <a:effectLst/>
                <a:latin typeface="Calibri" panose="020F0502020204030204" pitchFamily="34" charset="0"/>
                <a:ea typeface="Calibri" panose="020F0502020204030204" pitchFamily="34" charset="0"/>
                <a:cs typeface="Arial" panose="020B0604020202020204" pitchFamily="34" charset="0"/>
              </a:rPr>
              <a:t>3:1-4:13   Second Appeal to Honor God’s Word Through Trust and Perseverance</a:t>
            </a:r>
            <a:br>
              <a:rPr lang="en-US" sz="1800" kern="100" dirty="0">
                <a:effectLst/>
                <a:latin typeface="Calibri" panose="020F0502020204030204" pitchFamily="34" charset="0"/>
                <a:ea typeface="Calibri" panose="020F0502020204030204" pitchFamily="34" charset="0"/>
                <a:cs typeface="Arial" panose="020B0604020202020204" pitchFamily="34" charset="0"/>
              </a:rPr>
            </a:br>
            <a:r>
              <a:rPr lang="en-US" sz="2400" b="1" kern="100" dirty="0">
                <a:effectLst/>
                <a:latin typeface="Calibri" panose="020F0502020204030204" pitchFamily="34" charset="0"/>
                <a:ea typeface="Calibri" panose="020F0502020204030204" pitchFamily="34" charset="0"/>
                <a:cs typeface="Arial" panose="020B0604020202020204" pitchFamily="34" charset="0"/>
              </a:rPr>
              <a:t>                  3:1-6         Jesus as Son over God’s House, has greater honor than Moses,</a:t>
            </a:r>
            <a:br>
              <a:rPr lang="en-US" sz="2400" b="1" kern="100" dirty="0">
                <a:effectLst/>
                <a:latin typeface="Calibri" panose="020F0502020204030204" pitchFamily="34" charset="0"/>
                <a:ea typeface="Calibri" panose="020F0502020204030204" pitchFamily="34" charset="0"/>
                <a:cs typeface="Arial" panose="020B0604020202020204" pitchFamily="34" charset="0"/>
              </a:rPr>
            </a:br>
            <a:r>
              <a:rPr lang="en-US" sz="2400" b="1" kern="100" dirty="0">
                <a:effectLst/>
                <a:latin typeface="Calibri" panose="020F0502020204030204" pitchFamily="34" charset="0"/>
                <a:ea typeface="Calibri" panose="020F0502020204030204" pitchFamily="34" charset="0"/>
                <a:cs typeface="Arial" panose="020B0604020202020204" pitchFamily="34" charset="0"/>
              </a:rPr>
              <a:t>                                    the servant in God’s House.</a:t>
            </a:r>
            <a:br>
              <a:rPr lang="en-US" sz="2400" b="1" kern="100" dirty="0">
                <a:effectLst/>
                <a:latin typeface="Calibri" panose="020F0502020204030204" pitchFamily="34" charset="0"/>
                <a:ea typeface="Calibri" panose="020F0502020204030204" pitchFamily="34" charset="0"/>
                <a:cs typeface="Arial" panose="020B0604020202020204" pitchFamily="34" charset="0"/>
              </a:rPr>
            </a:br>
            <a:r>
              <a:rPr lang="en-US" sz="2400" b="1" kern="100" dirty="0">
                <a:effectLst/>
                <a:latin typeface="Calibri" panose="020F0502020204030204" pitchFamily="34" charset="0"/>
                <a:ea typeface="Calibri" panose="020F0502020204030204" pitchFamily="34" charset="0"/>
                <a:cs typeface="Arial" panose="020B0604020202020204" pitchFamily="34" charset="0"/>
              </a:rPr>
              <a:t>                  3:7-4:13   Do not imitate those who rejected God’s patronage under the</a:t>
            </a:r>
            <a:br>
              <a:rPr lang="en-US" sz="2400" b="1" kern="100" dirty="0">
                <a:effectLst/>
                <a:latin typeface="Calibri" panose="020F0502020204030204" pitchFamily="34" charset="0"/>
                <a:ea typeface="Calibri" panose="020F0502020204030204" pitchFamily="34" charset="0"/>
                <a:cs typeface="Arial" panose="020B0604020202020204" pitchFamily="34" charset="0"/>
              </a:rPr>
            </a:br>
            <a:r>
              <a:rPr lang="en-US" sz="2400" b="1" kern="100" dirty="0">
                <a:effectLst/>
                <a:latin typeface="Calibri" panose="020F0502020204030204" pitchFamily="34" charset="0"/>
                <a:ea typeface="Calibri" panose="020F0502020204030204" pitchFamily="34" charset="0"/>
                <a:cs typeface="Arial" panose="020B0604020202020204" pitchFamily="34" charset="0"/>
              </a:rPr>
              <a:t>                                    servant Moses, for we would find ourselves similarly under</a:t>
            </a:r>
            <a:br>
              <a:rPr lang="en-US" sz="2400" b="1" kern="100" dirty="0">
                <a:effectLst/>
                <a:latin typeface="Calibri" panose="020F0502020204030204" pitchFamily="34" charset="0"/>
                <a:ea typeface="Calibri" panose="020F0502020204030204" pitchFamily="34" charset="0"/>
                <a:cs typeface="Arial" panose="020B0604020202020204" pitchFamily="34" charset="0"/>
              </a:rPr>
            </a:br>
            <a:r>
              <a:rPr lang="en-US" sz="2400" b="1" kern="100" dirty="0">
                <a:effectLst/>
                <a:latin typeface="Calibri" panose="020F0502020204030204" pitchFamily="34" charset="0"/>
                <a:ea typeface="Calibri" panose="020F0502020204030204" pitchFamily="34" charset="0"/>
                <a:cs typeface="Arial" panose="020B0604020202020204" pitchFamily="34" charset="0"/>
              </a:rPr>
              <a:t>                                    God’s judgment; rather, let us strive to enter the rest that</a:t>
            </a:r>
            <a:br>
              <a:rPr lang="en-US" sz="2400" b="1" kern="100" dirty="0">
                <a:effectLst/>
                <a:latin typeface="Calibri" panose="020F0502020204030204" pitchFamily="34" charset="0"/>
                <a:ea typeface="Calibri" panose="020F0502020204030204" pitchFamily="34" charset="0"/>
                <a:cs typeface="Arial" panose="020B0604020202020204" pitchFamily="34" charset="0"/>
              </a:rPr>
            </a:br>
            <a:r>
              <a:rPr lang="en-US" sz="2400" b="1" kern="100" dirty="0">
                <a:effectLst/>
                <a:latin typeface="Calibri" panose="020F0502020204030204" pitchFamily="34" charset="0"/>
                <a:ea typeface="Calibri" panose="020F0502020204030204" pitchFamily="34" charset="0"/>
                <a:cs typeface="Arial" panose="020B0604020202020204" pitchFamily="34" charset="0"/>
              </a:rPr>
              <a:t>                                    remains open to us.</a:t>
            </a:r>
          </a:p>
          <a:p>
            <a:pPr marL="0" indent="0">
              <a:buNone/>
            </a:pPr>
            <a:r>
              <a:rPr lang="en-US" kern="100" dirty="0">
                <a:latin typeface="Calibri" panose="020F0502020204030204" pitchFamily="34" charset="0"/>
                <a:ea typeface="Calibri" panose="020F0502020204030204" pitchFamily="34" charset="0"/>
                <a:cs typeface="Arial" panose="020B0604020202020204" pitchFamily="34" charset="0"/>
              </a:rPr>
              <a:t>4:14-10:18 Central Exposition: Long, Difficult Word</a:t>
            </a:r>
            <a:br>
              <a:rPr lang="en-US" kern="100" dirty="0">
                <a:latin typeface="Calibri" panose="020F0502020204030204" pitchFamily="34" charset="0"/>
                <a:ea typeface="Calibri" panose="020F0502020204030204" pitchFamily="34" charset="0"/>
                <a:cs typeface="Arial" panose="020B0604020202020204" pitchFamily="34" charset="0"/>
              </a:rPr>
            </a:br>
            <a:r>
              <a:rPr lang="en-US" kern="100" dirty="0">
                <a:latin typeface="Calibri" panose="020F0502020204030204" pitchFamily="34" charset="0"/>
                <a:ea typeface="Calibri" panose="020F0502020204030204" pitchFamily="34" charset="0"/>
                <a:cs typeface="Arial" panose="020B0604020202020204" pitchFamily="34" charset="0"/>
              </a:rPr>
              <a:t>              </a:t>
            </a:r>
            <a:r>
              <a:rPr lang="en-US" sz="2400" kern="100" dirty="0">
                <a:latin typeface="Calibri" panose="020F0502020204030204" pitchFamily="34" charset="0"/>
                <a:ea typeface="Calibri" panose="020F0502020204030204" pitchFamily="34" charset="0"/>
                <a:cs typeface="Arial" panose="020B0604020202020204" pitchFamily="34" charset="0"/>
              </a:rPr>
              <a:t>4:14-16    Exhortation: We have a high priest who has</a:t>
            </a:r>
            <a:br>
              <a:rPr lang="en-US" sz="2400" kern="100" dirty="0">
                <a:latin typeface="Calibri" panose="020F0502020204030204" pitchFamily="34" charset="0"/>
                <a:ea typeface="Calibri" panose="020F0502020204030204" pitchFamily="34" charset="0"/>
                <a:cs typeface="Arial" panose="020B0604020202020204" pitchFamily="34" charset="0"/>
              </a:rPr>
            </a:br>
            <a:r>
              <a:rPr lang="en-US" sz="2400" kern="100" dirty="0">
                <a:latin typeface="Calibri" panose="020F0502020204030204" pitchFamily="34" charset="0"/>
                <a:ea typeface="Calibri" panose="020F0502020204030204" pitchFamily="34" charset="0"/>
                <a:cs typeface="Arial" panose="020B0604020202020204" pitchFamily="34" charset="0"/>
              </a:rPr>
              <a:t>                                     secured and will maintain God’s favor toward</a:t>
            </a:r>
            <a:br>
              <a:rPr lang="en-US" sz="2400" kern="100" dirty="0">
                <a:latin typeface="Calibri" panose="020F0502020204030204" pitchFamily="34" charset="0"/>
                <a:ea typeface="Calibri" panose="020F0502020204030204" pitchFamily="34" charset="0"/>
                <a:cs typeface="Arial" panose="020B0604020202020204" pitchFamily="34" charset="0"/>
              </a:rPr>
            </a:br>
            <a:r>
              <a:rPr lang="en-US" sz="2400" kern="100" dirty="0">
                <a:latin typeface="Calibri" panose="020F0502020204030204" pitchFamily="34" charset="0"/>
                <a:ea typeface="Calibri" panose="020F0502020204030204" pitchFamily="34" charset="0"/>
                <a:cs typeface="Arial" panose="020B0604020202020204" pitchFamily="34" charset="0"/>
              </a:rPr>
              <a:t>                                     us, so let us draw near to God for sustaining help</a:t>
            </a:r>
            <a:endParaRPr lang="en-US" sz="2400" b="1"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Picture 5" descr="A picture containing text, ground, outdoor&#10;&#10;Description automatically generated">
            <a:extLst>
              <a:ext uri="{FF2B5EF4-FFF2-40B4-BE49-F238E27FC236}">
                <a16:creationId xmlns:a16="http://schemas.microsoft.com/office/drawing/2014/main" id="{AE9A9B70-720D-53BC-0634-05AF92B1D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1052" y="4621356"/>
            <a:ext cx="1462748" cy="2236644"/>
          </a:xfrm>
          <a:prstGeom prst="rect">
            <a:avLst/>
          </a:prstGeom>
        </p:spPr>
      </p:pic>
    </p:spTree>
    <p:extLst>
      <p:ext uri="{BB962C8B-B14F-4D97-AF65-F5344CB8AC3E}">
        <p14:creationId xmlns:p14="http://schemas.microsoft.com/office/powerpoint/2010/main" val="1381016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FC2A8-AC0B-C1C9-778E-4B0352584347}"/>
              </a:ext>
            </a:extLst>
          </p:cNvPr>
          <p:cNvSpPr>
            <a:spLocks noGrp="1"/>
          </p:cNvSpPr>
          <p:nvPr>
            <p:ph type="title"/>
          </p:nvPr>
        </p:nvSpPr>
        <p:spPr>
          <a:xfrm>
            <a:off x="695325" y="365125"/>
            <a:ext cx="10801349" cy="1325563"/>
          </a:xfrm>
        </p:spPr>
        <p:txBody>
          <a:bodyPr>
            <a:normAutofit/>
          </a:bodyPr>
          <a:lstStyle/>
          <a:p>
            <a:r>
              <a:rPr lang="en-US" sz="2800" b="1" kern="100" dirty="0">
                <a:effectLst/>
                <a:latin typeface="Calibri" panose="020F0502020204030204" pitchFamily="34" charset="0"/>
                <a:ea typeface="Calibri" panose="020F0502020204030204" pitchFamily="34" charset="0"/>
                <a:cs typeface="Arial" panose="020B0604020202020204" pitchFamily="34" charset="0"/>
              </a:rPr>
              <a:t>[Geisler, Norman L. </a:t>
            </a:r>
            <a:r>
              <a:rPr lang="en-US" sz="2800" b="1" i="1" kern="100" dirty="0">
                <a:solidFill>
                  <a:srgbClr val="FFC000"/>
                </a:solidFill>
                <a:effectLst/>
                <a:latin typeface="Calibri" panose="020F0502020204030204" pitchFamily="34" charset="0"/>
                <a:ea typeface="Calibri" panose="020F0502020204030204" pitchFamily="34" charset="0"/>
                <a:cs typeface="Arial" panose="020B0604020202020204" pitchFamily="34" charset="0"/>
              </a:rPr>
              <a:t>A Popular Survey of the New Testament</a:t>
            </a:r>
            <a:r>
              <a:rPr lang="en-US" sz="2800" b="1" kern="100" dirty="0">
                <a:solidFill>
                  <a:srgbClr val="FFC000"/>
                </a:solidFill>
                <a:effectLst/>
                <a:latin typeface="Calibri" panose="020F0502020204030204" pitchFamily="34" charset="0"/>
                <a:ea typeface="Calibri" panose="020F0502020204030204" pitchFamily="34" charset="0"/>
                <a:cs typeface="Arial" panose="020B0604020202020204" pitchFamily="34" charset="0"/>
              </a:rPr>
              <a:t> </a:t>
            </a:r>
            <a:br>
              <a:rPr lang="en-US" sz="2800" b="1" kern="100" dirty="0">
                <a:effectLst/>
                <a:latin typeface="Calibri" panose="020F0502020204030204" pitchFamily="34" charset="0"/>
                <a:ea typeface="Calibri" panose="020F0502020204030204" pitchFamily="34" charset="0"/>
                <a:cs typeface="Arial" panose="020B0604020202020204" pitchFamily="34" charset="0"/>
              </a:rPr>
            </a:br>
            <a:r>
              <a:rPr lang="en-US" sz="2800" b="1" kern="100" dirty="0">
                <a:effectLst/>
                <a:latin typeface="Calibri" panose="020F0502020204030204" pitchFamily="34" charset="0"/>
                <a:ea typeface="Calibri" panose="020F0502020204030204" pitchFamily="34" charset="0"/>
                <a:cs typeface="Arial" panose="020B0604020202020204" pitchFamily="34" charset="0"/>
              </a:rPr>
              <a:t>(Grand Rapids, MI: Baker Books, 2007), p. 256.]</a:t>
            </a:r>
            <a:endParaRPr lang="en-US" sz="2800" b="1" dirty="0"/>
          </a:p>
        </p:txBody>
      </p:sp>
      <p:sp>
        <p:nvSpPr>
          <p:cNvPr id="3" name="Content Placeholder 2">
            <a:extLst>
              <a:ext uri="{FF2B5EF4-FFF2-40B4-BE49-F238E27FC236}">
                <a16:creationId xmlns:a16="http://schemas.microsoft.com/office/drawing/2014/main" id="{4FE8A9F4-13EA-F152-F66B-5424E14B7F73}"/>
              </a:ext>
            </a:extLst>
          </p:cNvPr>
          <p:cNvSpPr>
            <a:spLocks noGrp="1"/>
          </p:cNvSpPr>
          <p:nvPr>
            <p:ph idx="1"/>
          </p:nvPr>
        </p:nvSpPr>
        <p:spPr>
          <a:xfrm>
            <a:off x="695325" y="1825625"/>
            <a:ext cx="10801349" cy="4351338"/>
          </a:xfrm>
          <a:solidFill>
            <a:schemeClr val="accent2">
              <a:lumMod val="50000"/>
              <a:alpha val="70000"/>
            </a:schemeClr>
          </a:solidFill>
        </p:spPr>
        <p:txBody>
          <a:bodyPr>
            <a:normAutofit/>
          </a:bodyPr>
          <a:lstStyle/>
          <a:p>
            <a:pPr marL="0" indent="0">
              <a:buNone/>
            </a:pPr>
            <a:r>
              <a:rPr lang="en-US" sz="3200" b="1" kern="100" dirty="0">
                <a:effectLst/>
                <a:latin typeface="Calibri" panose="020F0502020204030204" pitchFamily="34" charset="0"/>
                <a:ea typeface="Calibri" panose="020F0502020204030204" pitchFamily="34" charset="0"/>
                <a:cs typeface="Arial" panose="020B0604020202020204" pitchFamily="34" charset="0"/>
              </a:rPr>
              <a:t>I. Doctrinal—Christ is Better than Anything Else (Chapters 1-10)</a:t>
            </a:r>
            <a:br>
              <a:rPr lang="en-US" sz="3200" b="1" kern="100" dirty="0">
                <a:effectLst/>
                <a:latin typeface="Calibri" panose="020F0502020204030204" pitchFamily="34" charset="0"/>
                <a:ea typeface="Calibri" panose="020F0502020204030204" pitchFamily="34" charset="0"/>
                <a:cs typeface="Arial" panose="020B0604020202020204" pitchFamily="34" charset="0"/>
              </a:rPr>
            </a:br>
            <a:r>
              <a:rPr lang="en-US" sz="3200" b="1" kern="100" dirty="0">
                <a:effectLst/>
                <a:latin typeface="Calibri" panose="020F0502020204030204" pitchFamily="34" charset="0"/>
                <a:ea typeface="Calibri" panose="020F0502020204030204" pitchFamily="34" charset="0"/>
                <a:cs typeface="Arial" panose="020B0604020202020204" pitchFamily="34" charset="0"/>
              </a:rPr>
              <a:t>    A. Prophets (1:1-3)</a:t>
            </a:r>
            <a:br>
              <a:rPr lang="en-US" sz="3200" b="1" kern="100" dirty="0">
                <a:effectLst/>
                <a:latin typeface="Calibri" panose="020F0502020204030204" pitchFamily="34" charset="0"/>
                <a:ea typeface="Calibri" panose="020F0502020204030204" pitchFamily="34" charset="0"/>
                <a:cs typeface="Arial" panose="020B0604020202020204" pitchFamily="34" charset="0"/>
              </a:rPr>
            </a:br>
            <a:r>
              <a:rPr lang="en-US" sz="3200" b="1" kern="100" dirty="0">
                <a:effectLst/>
                <a:latin typeface="Calibri" panose="020F0502020204030204" pitchFamily="34" charset="0"/>
                <a:ea typeface="Calibri" panose="020F0502020204030204" pitchFamily="34" charset="0"/>
                <a:cs typeface="Arial" panose="020B0604020202020204" pitchFamily="34" charset="0"/>
              </a:rPr>
              <a:t>    B. Angels (1:4-2:18) with peril of drifting (2:1-4)</a:t>
            </a:r>
            <a:br>
              <a:rPr lang="en-US" sz="3200" b="1" kern="100" dirty="0">
                <a:effectLst/>
                <a:latin typeface="Calibri" panose="020F0502020204030204" pitchFamily="34" charset="0"/>
                <a:ea typeface="Calibri" panose="020F0502020204030204" pitchFamily="34" charset="0"/>
                <a:cs typeface="Arial" panose="020B0604020202020204" pitchFamily="34" charset="0"/>
              </a:rPr>
            </a:br>
            <a:r>
              <a:rPr lang="en-US" sz="3200" b="1" kern="100" dirty="0">
                <a:effectLst/>
                <a:latin typeface="Calibri" panose="020F0502020204030204" pitchFamily="34" charset="0"/>
                <a:ea typeface="Calibri" panose="020F0502020204030204" pitchFamily="34" charset="0"/>
                <a:cs typeface="Arial" panose="020B0604020202020204" pitchFamily="34" charset="0"/>
              </a:rPr>
              <a:t>    C. Moses (3:1-19) with peril of doubting (3:7-19)</a:t>
            </a:r>
            <a:br>
              <a:rPr lang="en-US" sz="3200" b="1" kern="100" dirty="0">
                <a:effectLst/>
                <a:latin typeface="Calibri" panose="020F0502020204030204" pitchFamily="34" charset="0"/>
                <a:ea typeface="Calibri" panose="020F0502020204030204" pitchFamily="34" charset="0"/>
                <a:cs typeface="Arial" panose="020B0604020202020204" pitchFamily="34" charset="0"/>
              </a:rPr>
            </a:br>
            <a:r>
              <a:rPr lang="en-US" sz="3200" b="1" kern="100" dirty="0">
                <a:effectLst/>
                <a:latin typeface="Calibri" panose="020F0502020204030204" pitchFamily="34" charset="0"/>
                <a:ea typeface="Calibri" panose="020F0502020204030204" pitchFamily="34" charset="0"/>
                <a:cs typeface="Arial" panose="020B0604020202020204" pitchFamily="34" charset="0"/>
              </a:rPr>
              <a:t>    D. Joshua (4:1-13)</a:t>
            </a:r>
            <a:br>
              <a:rPr lang="en-US" sz="3200" b="1" kern="100" dirty="0">
                <a:effectLst/>
                <a:latin typeface="Calibri" panose="020F0502020204030204" pitchFamily="34" charset="0"/>
                <a:ea typeface="Calibri" panose="020F0502020204030204" pitchFamily="34" charset="0"/>
                <a:cs typeface="Arial" panose="020B0604020202020204" pitchFamily="34" charset="0"/>
              </a:rPr>
            </a:br>
            <a:r>
              <a:rPr lang="en-US" sz="3200" b="1" kern="100" dirty="0">
                <a:effectLst/>
                <a:latin typeface="Calibri" panose="020F0502020204030204" pitchFamily="34" charset="0"/>
                <a:ea typeface="Calibri" panose="020F0502020204030204" pitchFamily="34" charset="0"/>
                <a:cs typeface="Arial" panose="020B0604020202020204" pitchFamily="34" charset="0"/>
              </a:rPr>
              <a:t>    E. Levitical Priests (4:14-7:28)</a:t>
            </a:r>
          </a:p>
        </p:txBody>
      </p:sp>
      <p:pic>
        <p:nvPicPr>
          <p:cNvPr id="5" name="Picture 4" descr="A picture containing text, people&#10;&#10;Description automatically generated">
            <a:extLst>
              <a:ext uri="{FF2B5EF4-FFF2-40B4-BE49-F238E27FC236}">
                <a16:creationId xmlns:a16="http://schemas.microsoft.com/office/drawing/2014/main" id="{FAA9BABF-AC8C-0752-3542-B49B0F676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4925" y="3657600"/>
            <a:ext cx="2244279" cy="3288322"/>
          </a:xfrm>
          <a:prstGeom prst="rect">
            <a:avLst/>
          </a:prstGeom>
        </p:spPr>
      </p:pic>
    </p:spTree>
    <p:extLst>
      <p:ext uri="{BB962C8B-B14F-4D97-AF65-F5344CB8AC3E}">
        <p14:creationId xmlns:p14="http://schemas.microsoft.com/office/powerpoint/2010/main" val="1684561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B8E0D-8C70-DE00-827E-7B1140C8B76A}"/>
              </a:ext>
            </a:extLst>
          </p:cNvPr>
          <p:cNvSpPr>
            <a:spLocks noGrp="1"/>
          </p:cNvSpPr>
          <p:nvPr>
            <p:ph type="title"/>
          </p:nvPr>
        </p:nvSpPr>
        <p:spPr/>
        <p:txBody>
          <a:bodyPr>
            <a:normAutofit/>
          </a:bodyPr>
          <a:lstStyle/>
          <a:p>
            <a:r>
              <a:rPr lang="en-US" sz="2400" kern="100" dirty="0" err="1">
                <a:effectLst/>
                <a:latin typeface="Calibri" panose="020F0502020204030204" pitchFamily="34" charset="0"/>
                <a:ea typeface="Calibri" panose="020F0502020204030204" pitchFamily="34" charset="0"/>
                <a:cs typeface="Arial" panose="020B0604020202020204" pitchFamily="34" charset="0"/>
              </a:rPr>
              <a:t>Jobes</a:t>
            </a:r>
            <a:r>
              <a:rPr lang="en-US" sz="2400" kern="100" dirty="0">
                <a:effectLst/>
                <a:latin typeface="Calibri" panose="020F0502020204030204" pitchFamily="34" charset="0"/>
                <a:ea typeface="Calibri" panose="020F0502020204030204" pitchFamily="34" charset="0"/>
                <a:cs typeface="Arial" panose="020B0604020202020204" pitchFamily="34" charset="0"/>
              </a:rPr>
              <a:t>, Karen H. </a:t>
            </a:r>
            <a:r>
              <a:rPr lang="en-US" sz="2400" i="1" kern="100" dirty="0">
                <a:solidFill>
                  <a:srgbClr val="FFC000"/>
                </a:solidFill>
                <a:effectLst/>
                <a:latin typeface="Calibri" panose="020F0502020204030204" pitchFamily="34" charset="0"/>
                <a:ea typeface="Calibri" panose="020F0502020204030204" pitchFamily="34" charset="0"/>
                <a:cs typeface="Arial" panose="020B0604020202020204" pitchFamily="34" charset="0"/>
              </a:rPr>
              <a:t>Letters to the Church: A Survey of Hebrews </a:t>
            </a:r>
            <a:br>
              <a:rPr lang="en-US" sz="2400" i="1" kern="100" dirty="0">
                <a:solidFill>
                  <a:srgbClr val="FFC000"/>
                </a:solidFill>
                <a:effectLst/>
                <a:latin typeface="Calibri" panose="020F0502020204030204" pitchFamily="34" charset="0"/>
                <a:ea typeface="Calibri" panose="020F0502020204030204" pitchFamily="34" charset="0"/>
                <a:cs typeface="Arial" panose="020B0604020202020204" pitchFamily="34" charset="0"/>
              </a:rPr>
            </a:br>
            <a:r>
              <a:rPr lang="en-US" sz="2400" i="1" kern="100" dirty="0">
                <a:solidFill>
                  <a:srgbClr val="FFC000"/>
                </a:solidFill>
                <a:effectLst/>
                <a:latin typeface="Calibri" panose="020F0502020204030204" pitchFamily="34" charset="0"/>
                <a:ea typeface="Calibri" panose="020F0502020204030204" pitchFamily="34" charset="0"/>
                <a:cs typeface="Arial" panose="020B0604020202020204" pitchFamily="34" charset="0"/>
              </a:rPr>
              <a:t>and the General Epistles</a:t>
            </a:r>
            <a:r>
              <a:rPr lang="en-US" sz="2400" kern="100" dirty="0">
                <a:solidFill>
                  <a:srgbClr val="FFC000"/>
                </a:solidFill>
                <a:effectLst/>
                <a:latin typeface="Calibri" panose="020F0502020204030204" pitchFamily="34" charset="0"/>
                <a:ea typeface="Calibri" panose="020F0502020204030204" pitchFamily="34" charset="0"/>
                <a:cs typeface="Arial" panose="020B0604020202020204" pitchFamily="34" charset="0"/>
              </a:rPr>
              <a:t> </a:t>
            </a:r>
            <a:r>
              <a:rPr lang="en-US" sz="2400" kern="100" dirty="0">
                <a:effectLst/>
                <a:latin typeface="Calibri" panose="020F0502020204030204" pitchFamily="34" charset="0"/>
                <a:ea typeface="Calibri" panose="020F0502020204030204" pitchFamily="34" charset="0"/>
                <a:cs typeface="Arial" panose="020B0604020202020204" pitchFamily="34" charset="0"/>
              </a:rPr>
              <a:t>(Grand Rapids, MI: Zondervan </a:t>
            </a:r>
            <a:br>
              <a:rPr lang="en-US" sz="2400" kern="100" dirty="0">
                <a:effectLst/>
                <a:latin typeface="Calibri" panose="020F0502020204030204" pitchFamily="34" charset="0"/>
                <a:ea typeface="Calibri" panose="020F0502020204030204" pitchFamily="34" charset="0"/>
                <a:cs typeface="Arial" panose="020B0604020202020204" pitchFamily="34" charset="0"/>
              </a:rPr>
            </a:br>
            <a:r>
              <a:rPr lang="en-US" sz="2400" kern="100" dirty="0">
                <a:effectLst/>
                <a:latin typeface="Calibri" panose="020F0502020204030204" pitchFamily="34" charset="0"/>
                <a:ea typeface="Calibri" panose="020F0502020204030204" pitchFamily="34" charset="0"/>
                <a:cs typeface="Arial" panose="020B0604020202020204" pitchFamily="34" charset="0"/>
              </a:rPr>
              <a:t>Academic Publishing, 2011), pp. 51-53.</a:t>
            </a:r>
            <a:endParaRPr lang="en-US" sz="2400" dirty="0"/>
          </a:p>
        </p:txBody>
      </p:sp>
      <p:sp>
        <p:nvSpPr>
          <p:cNvPr id="3" name="Content Placeholder 2">
            <a:extLst>
              <a:ext uri="{FF2B5EF4-FFF2-40B4-BE49-F238E27FC236}">
                <a16:creationId xmlns:a16="http://schemas.microsoft.com/office/drawing/2014/main" id="{FA80FE0F-8822-6A17-B3CB-EA808CD49B5B}"/>
              </a:ext>
            </a:extLst>
          </p:cNvPr>
          <p:cNvSpPr>
            <a:spLocks noGrp="1"/>
          </p:cNvSpPr>
          <p:nvPr>
            <p:ph idx="1"/>
          </p:nvPr>
        </p:nvSpPr>
        <p:spPr>
          <a:solidFill>
            <a:schemeClr val="accent2">
              <a:lumMod val="50000"/>
              <a:alpha val="70000"/>
            </a:schemeClr>
          </a:solidFill>
        </p:spPr>
        <p:txBody>
          <a:bodyPr>
            <a:normAutofit lnSpcReduction="10000"/>
          </a:bodyPr>
          <a:lstStyle/>
          <a:p>
            <a:pPr marL="0" indent="0">
              <a:buNone/>
            </a:pP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US" sz="2800" kern="100" dirty="0">
                <a:effectLst/>
                <a:latin typeface="Calibri" panose="020F0502020204030204" pitchFamily="34" charset="0"/>
                <a:ea typeface="Calibri" panose="020F0502020204030204" pitchFamily="34" charset="0"/>
                <a:cs typeface="Arial" panose="020B0604020202020204" pitchFamily="34" charset="0"/>
              </a:rPr>
              <a:t>     F. Warning Against Refusing the Ultimate Sabbath Rest (3:7-4:13)</a:t>
            </a:r>
            <a:br>
              <a:rPr lang="en-US" sz="2800" kern="100" dirty="0">
                <a:effectLst/>
                <a:latin typeface="Calibri" panose="020F0502020204030204" pitchFamily="34" charset="0"/>
                <a:ea typeface="Calibri" panose="020F0502020204030204" pitchFamily="34" charset="0"/>
                <a:cs typeface="Arial" panose="020B0604020202020204" pitchFamily="34" charset="0"/>
              </a:rPr>
            </a:br>
            <a:r>
              <a:rPr lang="en-US" sz="2800" kern="100" dirty="0">
                <a:effectLst/>
                <a:latin typeface="Calibri" panose="020F0502020204030204" pitchFamily="34" charset="0"/>
                <a:ea typeface="Calibri" panose="020F0502020204030204" pitchFamily="34" charset="0"/>
                <a:cs typeface="Arial" panose="020B0604020202020204" pitchFamily="34" charset="0"/>
              </a:rPr>
              <a:t>         1. The Failure of Moses’ generation (3:7-11)</a:t>
            </a:r>
            <a:br>
              <a:rPr lang="en-US" sz="2800" kern="100" dirty="0">
                <a:effectLst/>
                <a:latin typeface="Calibri" panose="020F0502020204030204" pitchFamily="34" charset="0"/>
                <a:ea typeface="Calibri" panose="020F0502020204030204" pitchFamily="34" charset="0"/>
                <a:cs typeface="Arial" panose="020B0604020202020204" pitchFamily="34" charset="0"/>
              </a:rPr>
            </a:br>
            <a:r>
              <a:rPr lang="en-US" sz="2800" kern="100" dirty="0">
                <a:effectLst/>
                <a:latin typeface="Calibri" panose="020F0502020204030204" pitchFamily="34" charset="0"/>
                <a:ea typeface="Calibri" panose="020F0502020204030204" pitchFamily="34" charset="0"/>
                <a:cs typeface="Arial" panose="020B0604020202020204" pitchFamily="34" charset="0"/>
              </a:rPr>
              <a:t>         2. Another Warning (3:12-15)</a:t>
            </a:r>
            <a:br>
              <a:rPr lang="en-US" sz="2800" kern="100" dirty="0">
                <a:effectLst/>
                <a:latin typeface="Calibri" panose="020F0502020204030204" pitchFamily="34" charset="0"/>
                <a:ea typeface="Calibri" panose="020F0502020204030204" pitchFamily="34" charset="0"/>
                <a:cs typeface="Arial" panose="020B0604020202020204" pitchFamily="34" charset="0"/>
              </a:rPr>
            </a:br>
            <a:r>
              <a:rPr lang="en-US" sz="2800" kern="100" dirty="0">
                <a:effectLst/>
                <a:latin typeface="Calibri" panose="020F0502020204030204" pitchFamily="34" charset="0"/>
                <a:ea typeface="Calibri" panose="020F0502020204030204" pitchFamily="34" charset="0"/>
                <a:cs typeface="Arial" panose="020B0604020202020204" pitchFamily="34" charset="0"/>
              </a:rPr>
              <a:t>         3. God Did Not Spare Moses’ generation (3:16-19)</a:t>
            </a:r>
            <a:br>
              <a:rPr lang="en-US" sz="2800" kern="100" dirty="0">
                <a:effectLst/>
                <a:latin typeface="Calibri" panose="020F0502020204030204" pitchFamily="34" charset="0"/>
                <a:ea typeface="Calibri" panose="020F0502020204030204" pitchFamily="34" charset="0"/>
                <a:cs typeface="Arial" panose="020B0604020202020204" pitchFamily="34" charset="0"/>
              </a:rPr>
            </a:br>
            <a:r>
              <a:rPr lang="en-US" sz="2800" kern="100" dirty="0">
                <a:effectLst/>
                <a:latin typeface="Calibri" panose="020F0502020204030204" pitchFamily="34" charset="0"/>
                <a:ea typeface="Calibri" panose="020F0502020204030204" pitchFamily="34" charset="0"/>
                <a:cs typeface="Arial" panose="020B0604020202020204" pitchFamily="34" charset="0"/>
              </a:rPr>
              <a:t>         4. The Sabbath of the New Covenant (4:1-11)</a:t>
            </a:r>
            <a:br>
              <a:rPr lang="en-US" sz="2800" kern="100" dirty="0">
                <a:effectLst/>
                <a:latin typeface="Calibri" panose="020F0502020204030204" pitchFamily="34" charset="0"/>
                <a:ea typeface="Calibri" panose="020F0502020204030204" pitchFamily="34" charset="0"/>
                <a:cs typeface="Arial" panose="020B0604020202020204" pitchFamily="34" charset="0"/>
              </a:rPr>
            </a:br>
            <a:r>
              <a:rPr lang="en-US" sz="2800" kern="100" dirty="0">
                <a:effectLst/>
                <a:latin typeface="Calibri" panose="020F0502020204030204" pitchFamily="34" charset="0"/>
                <a:ea typeface="Calibri" panose="020F0502020204030204" pitchFamily="34" charset="0"/>
                <a:cs typeface="Arial" panose="020B0604020202020204" pitchFamily="34" charset="0"/>
              </a:rPr>
              <a:t>         5. Warning That Nothing is Hidden from God (4:12-13)</a:t>
            </a:r>
            <a:br>
              <a:rPr lang="en-US" sz="2800" kern="100" dirty="0">
                <a:effectLst/>
                <a:latin typeface="Calibri" panose="020F0502020204030204" pitchFamily="34" charset="0"/>
                <a:ea typeface="Calibri" panose="020F0502020204030204" pitchFamily="34" charset="0"/>
                <a:cs typeface="Arial" panose="020B0604020202020204" pitchFamily="34" charset="0"/>
              </a:rPr>
            </a:br>
            <a:r>
              <a:rPr lang="en-US" sz="2800" kern="100" dirty="0">
                <a:effectLst/>
                <a:latin typeface="Calibri" panose="020F0502020204030204" pitchFamily="34" charset="0"/>
                <a:ea typeface="Calibri" panose="020F0502020204030204" pitchFamily="34" charset="0"/>
                <a:cs typeface="Arial" panose="020B0604020202020204" pitchFamily="34" charset="0"/>
              </a:rPr>
              <a:t>II. Jesus as High Priest (4:14-10:18)</a:t>
            </a:r>
            <a:br>
              <a:rPr lang="en-US" sz="2800" kern="100" dirty="0">
                <a:effectLst/>
                <a:latin typeface="Calibri" panose="020F0502020204030204" pitchFamily="34" charset="0"/>
                <a:ea typeface="Calibri" panose="020F0502020204030204" pitchFamily="34" charset="0"/>
                <a:cs typeface="Arial" panose="020B0604020202020204" pitchFamily="34" charset="0"/>
              </a:rPr>
            </a:br>
            <a:r>
              <a:rPr lang="en-US" sz="2800" kern="100" dirty="0">
                <a:effectLst/>
                <a:latin typeface="Calibri" panose="020F0502020204030204" pitchFamily="34" charset="0"/>
                <a:ea typeface="Calibri" panose="020F0502020204030204" pitchFamily="34" charset="0"/>
                <a:cs typeface="Arial" panose="020B0604020202020204" pitchFamily="34" charset="0"/>
              </a:rPr>
              <a:t>    A. Christological Claim: The Son is Our Great High Priest (4:14-5:10)</a:t>
            </a:r>
            <a:br>
              <a:rPr lang="en-US" sz="2800" kern="100" dirty="0">
                <a:effectLst/>
                <a:latin typeface="Calibri" panose="020F0502020204030204" pitchFamily="34" charset="0"/>
                <a:ea typeface="Calibri" panose="020F0502020204030204" pitchFamily="34" charset="0"/>
                <a:cs typeface="Arial" panose="020B0604020202020204" pitchFamily="34" charset="0"/>
              </a:rPr>
            </a:br>
            <a:r>
              <a:rPr lang="en-US" sz="2800" kern="100" dirty="0">
                <a:effectLst/>
                <a:latin typeface="Calibri" panose="020F0502020204030204" pitchFamily="34" charset="0"/>
                <a:ea typeface="Calibri" panose="020F0502020204030204" pitchFamily="34" charset="0"/>
                <a:cs typeface="Arial" panose="020B0604020202020204" pitchFamily="34" charset="0"/>
              </a:rPr>
              <a:t>         1. Exhortation to Approach God’s Throne with Confidence </a:t>
            </a:r>
            <a:br>
              <a:rPr lang="en-US" sz="2800" kern="100" dirty="0">
                <a:effectLst/>
                <a:latin typeface="Calibri" panose="020F0502020204030204" pitchFamily="34" charset="0"/>
                <a:ea typeface="Calibri" panose="020F0502020204030204" pitchFamily="34" charset="0"/>
                <a:cs typeface="Arial" panose="020B0604020202020204" pitchFamily="34" charset="0"/>
              </a:rPr>
            </a:br>
            <a:r>
              <a:rPr lang="en-US" sz="2800" kern="100" dirty="0">
                <a:effectLst/>
                <a:latin typeface="Calibri" panose="020F0502020204030204" pitchFamily="34" charset="0"/>
                <a:ea typeface="Calibri" panose="020F0502020204030204" pitchFamily="34" charset="0"/>
                <a:cs typeface="Arial" panose="020B0604020202020204" pitchFamily="34" charset="0"/>
              </a:rPr>
              <a:t>             (4:14-16)</a:t>
            </a:r>
            <a:endParaRPr lang="en-US" sz="2800" dirty="0"/>
          </a:p>
        </p:txBody>
      </p:sp>
    </p:spTree>
    <p:extLst>
      <p:ext uri="{BB962C8B-B14F-4D97-AF65-F5344CB8AC3E}">
        <p14:creationId xmlns:p14="http://schemas.microsoft.com/office/powerpoint/2010/main" val="509426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F3283-2616-FF66-4A88-75631D6F2BBD}"/>
              </a:ext>
            </a:extLst>
          </p:cNvPr>
          <p:cNvSpPr>
            <a:spLocks noGrp="1"/>
          </p:cNvSpPr>
          <p:nvPr>
            <p:ph type="title"/>
          </p:nvPr>
        </p:nvSpPr>
        <p:spPr/>
        <p:txBody>
          <a:bodyPr>
            <a:normAutofit/>
          </a:bodyPr>
          <a:lstStyle/>
          <a:p>
            <a:r>
              <a:rPr lang="en-US" sz="2800" b="1" dirty="0">
                <a:effectLst/>
                <a:latin typeface="Calibri" panose="020F0502020204030204" pitchFamily="34" charset="0"/>
                <a:ea typeface="Calibri" panose="020F0502020204030204" pitchFamily="34" charset="0"/>
                <a:cs typeface="Arial" panose="020B0604020202020204" pitchFamily="34" charset="0"/>
              </a:rPr>
              <a:t>Perkins, </a:t>
            </a:r>
            <a:r>
              <a:rPr lang="en-US" sz="2800" b="1" dirty="0" err="1">
                <a:effectLst/>
                <a:latin typeface="Calibri" panose="020F0502020204030204" pitchFamily="34" charset="0"/>
                <a:ea typeface="Calibri" panose="020F0502020204030204" pitchFamily="34" charset="0"/>
                <a:cs typeface="Arial" panose="020B0604020202020204" pitchFamily="34" charset="0"/>
              </a:rPr>
              <a:t>Pheme</a:t>
            </a:r>
            <a:r>
              <a:rPr lang="en-US" sz="2800" b="1" dirty="0">
                <a:effectLst/>
                <a:latin typeface="Calibri" panose="020F0502020204030204" pitchFamily="34" charset="0"/>
                <a:ea typeface="Calibri" panose="020F0502020204030204" pitchFamily="34" charset="0"/>
                <a:cs typeface="Arial" panose="020B0604020202020204" pitchFamily="34" charset="0"/>
              </a:rPr>
              <a:t>. </a:t>
            </a:r>
            <a:r>
              <a:rPr lang="en-US" sz="2800" b="1" i="1" dirty="0">
                <a:solidFill>
                  <a:srgbClr val="FFC000"/>
                </a:solidFill>
                <a:effectLst/>
                <a:latin typeface="Calibri" panose="020F0502020204030204" pitchFamily="34" charset="0"/>
                <a:ea typeface="Calibri" panose="020F0502020204030204" pitchFamily="34" charset="0"/>
                <a:cs typeface="Arial" panose="020B0604020202020204" pitchFamily="34" charset="0"/>
              </a:rPr>
              <a:t>Reading the New Testament: An Introduction: Third Edition</a:t>
            </a:r>
            <a:r>
              <a:rPr lang="en-US" sz="2800" b="1" dirty="0">
                <a:effectLst/>
                <a:latin typeface="Calibri" panose="020F0502020204030204" pitchFamily="34" charset="0"/>
                <a:ea typeface="Calibri" panose="020F0502020204030204" pitchFamily="34" charset="0"/>
                <a:cs typeface="Arial" panose="020B0604020202020204" pitchFamily="34" charset="0"/>
              </a:rPr>
              <a:t> (Mahwah, NJ: Paulist Press, 2012), p. 250.]</a:t>
            </a:r>
            <a:endParaRPr lang="en-US" sz="2800" b="1" dirty="0"/>
          </a:p>
        </p:txBody>
      </p:sp>
      <p:sp>
        <p:nvSpPr>
          <p:cNvPr id="3" name="Content Placeholder 2">
            <a:extLst>
              <a:ext uri="{FF2B5EF4-FFF2-40B4-BE49-F238E27FC236}">
                <a16:creationId xmlns:a16="http://schemas.microsoft.com/office/drawing/2014/main" id="{4A9F1BF0-A0B2-1306-30BD-96C7EE02DC00}"/>
              </a:ext>
            </a:extLst>
          </p:cNvPr>
          <p:cNvSpPr>
            <a:spLocks noGrp="1"/>
          </p:cNvSpPr>
          <p:nvPr>
            <p:ph idx="1"/>
          </p:nvPr>
        </p:nvSpPr>
        <p:spPr>
          <a:solidFill>
            <a:schemeClr val="accent2">
              <a:lumMod val="50000"/>
              <a:alpha val="70000"/>
            </a:schemeClr>
          </a:solidFill>
        </p:spPr>
        <p:txBody>
          <a:bodyPr>
            <a:normAutofit/>
          </a:bodyPr>
          <a:lstStyle/>
          <a:p>
            <a:pPr marL="0" indent="0">
              <a:buNone/>
            </a:pPr>
            <a:r>
              <a:rPr lang="en-US" b="1" kern="100" dirty="0">
                <a:effectLst/>
                <a:latin typeface="Calibri" panose="020F0502020204030204" pitchFamily="34" charset="0"/>
                <a:ea typeface="Calibri" panose="020F0502020204030204" pitchFamily="34" charset="0"/>
                <a:cs typeface="Arial" panose="020B0604020202020204" pitchFamily="34" charset="0"/>
              </a:rPr>
              <a:t>Prologue: God has spoken through His Son (1:1-4)</a:t>
            </a:r>
            <a:br>
              <a:rPr lang="en-US" b="1" kern="100" dirty="0">
                <a:effectLst/>
                <a:latin typeface="Calibri" panose="020F0502020204030204" pitchFamily="34" charset="0"/>
                <a:ea typeface="Calibri" panose="020F0502020204030204" pitchFamily="34" charset="0"/>
                <a:cs typeface="Arial" panose="020B0604020202020204" pitchFamily="34" charset="0"/>
              </a:rPr>
            </a:br>
            <a:r>
              <a:rPr lang="en-US" b="1" kern="100" dirty="0">
                <a:effectLst/>
                <a:latin typeface="Calibri" panose="020F0502020204030204" pitchFamily="34" charset="0"/>
                <a:ea typeface="Calibri" panose="020F0502020204030204" pitchFamily="34" charset="0"/>
                <a:cs typeface="Arial" panose="020B0604020202020204" pitchFamily="34" charset="0"/>
              </a:rPr>
              <a:t>The Son’s superiority to the angels (1:5-14)</a:t>
            </a:r>
            <a:br>
              <a:rPr lang="en-US" b="1" kern="100" dirty="0">
                <a:effectLst/>
                <a:latin typeface="Calibri" panose="020F0502020204030204" pitchFamily="34" charset="0"/>
                <a:ea typeface="Calibri" panose="020F0502020204030204" pitchFamily="34" charset="0"/>
                <a:cs typeface="Arial" panose="020B0604020202020204" pitchFamily="34" charset="0"/>
              </a:rPr>
            </a:br>
            <a:r>
              <a:rPr lang="en-US" b="1" kern="100" dirty="0">
                <a:effectLst/>
                <a:latin typeface="Calibri" panose="020F0502020204030204" pitchFamily="34" charset="0"/>
                <a:ea typeface="Calibri" panose="020F0502020204030204" pitchFamily="34" charset="0"/>
                <a:cs typeface="Arial" panose="020B0604020202020204" pitchFamily="34" charset="0"/>
              </a:rPr>
              <a:t>Exhortation: Do not drift away from such a salvation (2:1-4)</a:t>
            </a:r>
            <a:br>
              <a:rPr lang="en-US" b="1" kern="100" dirty="0">
                <a:effectLst/>
                <a:latin typeface="Calibri" panose="020F0502020204030204" pitchFamily="34" charset="0"/>
                <a:ea typeface="Calibri" panose="020F0502020204030204" pitchFamily="34" charset="0"/>
                <a:cs typeface="Arial" panose="020B0604020202020204" pitchFamily="34" charset="0"/>
              </a:rPr>
            </a:br>
            <a:r>
              <a:rPr lang="en-US" b="1" kern="100" dirty="0">
                <a:effectLst/>
                <a:latin typeface="Calibri" panose="020F0502020204030204" pitchFamily="34" charset="0"/>
                <a:ea typeface="Calibri" panose="020F0502020204030204" pitchFamily="34" charset="0"/>
                <a:cs typeface="Arial" panose="020B0604020202020204" pitchFamily="34" charset="0"/>
              </a:rPr>
              <a:t>By suffering, the Son brings many to salvation (2:5-18)</a:t>
            </a:r>
            <a:br>
              <a:rPr lang="en-US" b="1" kern="100" dirty="0">
                <a:effectLst/>
                <a:latin typeface="Calibri" panose="020F0502020204030204" pitchFamily="34" charset="0"/>
                <a:ea typeface="Calibri" panose="020F0502020204030204" pitchFamily="34" charset="0"/>
                <a:cs typeface="Arial" panose="020B0604020202020204" pitchFamily="34" charset="0"/>
              </a:rPr>
            </a:br>
            <a:r>
              <a:rPr lang="en-US" b="1" kern="100" dirty="0">
                <a:effectLst/>
                <a:latin typeface="Calibri" panose="020F0502020204030204" pitchFamily="34" charset="0"/>
                <a:ea typeface="Calibri" panose="020F0502020204030204" pitchFamily="34" charset="0"/>
                <a:cs typeface="Arial" panose="020B0604020202020204" pitchFamily="34" charset="0"/>
              </a:rPr>
              <a:t>Jesus is greater than Moses (3:1-6)</a:t>
            </a:r>
            <a:br>
              <a:rPr lang="en-US" b="1" kern="100" dirty="0">
                <a:effectLst/>
                <a:latin typeface="Calibri" panose="020F0502020204030204" pitchFamily="34" charset="0"/>
                <a:ea typeface="Calibri" panose="020F0502020204030204" pitchFamily="34" charset="0"/>
                <a:cs typeface="Arial" panose="020B0604020202020204" pitchFamily="34" charset="0"/>
              </a:rPr>
            </a:br>
            <a:r>
              <a:rPr lang="en-US" b="1" kern="100" dirty="0">
                <a:effectLst/>
                <a:latin typeface="Calibri" panose="020F0502020204030204" pitchFamily="34" charset="0"/>
                <a:ea typeface="Calibri" panose="020F0502020204030204" pitchFamily="34" charset="0"/>
                <a:cs typeface="Arial" panose="020B0604020202020204" pitchFamily="34" charset="0"/>
              </a:rPr>
              <a:t>Exhortation: Do not fall away like Israel in the </a:t>
            </a:r>
            <a:br>
              <a:rPr lang="en-US" b="1" kern="100" dirty="0">
                <a:effectLst/>
                <a:latin typeface="Calibri" panose="020F0502020204030204" pitchFamily="34" charset="0"/>
                <a:ea typeface="Calibri" panose="020F0502020204030204" pitchFamily="34" charset="0"/>
                <a:cs typeface="Arial" panose="020B0604020202020204" pitchFamily="34" charset="0"/>
              </a:rPr>
            </a:br>
            <a:r>
              <a:rPr lang="en-US" b="1" kern="100" dirty="0">
                <a:effectLst/>
                <a:latin typeface="Calibri" panose="020F0502020204030204" pitchFamily="34" charset="0"/>
                <a:ea typeface="Calibri" panose="020F0502020204030204" pitchFamily="34" charset="0"/>
                <a:cs typeface="Arial" panose="020B0604020202020204" pitchFamily="34" charset="0"/>
              </a:rPr>
              <a:t>                        wilderness (3:7-4:13)</a:t>
            </a:r>
            <a:br>
              <a:rPr lang="en-US" b="1" kern="100" dirty="0">
                <a:effectLst/>
                <a:latin typeface="Calibri" panose="020F0502020204030204" pitchFamily="34" charset="0"/>
                <a:ea typeface="Calibri" panose="020F0502020204030204" pitchFamily="34" charset="0"/>
                <a:cs typeface="Arial" panose="020B0604020202020204" pitchFamily="34" charset="0"/>
              </a:rPr>
            </a:br>
            <a:r>
              <a:rPr lang="en-US" b="1" kern="100" dirty="0">
                <a:effectLst/>
                <a:latin typeface="Calibri" panose="020F0502020204030204" pitchFamily="34" charset="0"/>
                <a:ea typeface="Calibri" panose="020F0502020204030204" pitchFamily="34" charset="0"/>
                <a:cs typeface="Arial" panose="020B0604020202020204" pitchFamily="34" charset="0"/>
              </a:rPr>
              <a:t>Jesus is the sympathetic high priest (4:14-5:10)</a:t>
            </a:r>
          </a:p>
        </p:txBody>
      </p:sp>
      <p:pic>
        <p:nvPicPr>
          <p:cNvPr id="5" name="Picture 4" descr="Text, letter&#10;&#10;Description automatically generated">
            <a:extLst>
              <a:ext uri="{FF2B5EF4-FFF2-40B4-BE49-F238E27FC236}">
                <a16:creationId xmlns:a16="http://schemas.microsoft.com/office/drawing/2014/main" id="{10ABCC64-FEC9-EEA7-667A-AA908CEE9A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251" y="3730527"/>
            <a:ext cx="1847850" cy="2762348"/>
          </a:xfrm>
          <a:prstGeom prst="rect">
            <a:avLst/>
          </a:prstGeom>
        </p:spPr>
      </p:pic>
    </p:spTree>
    <p:extLst>
      <p:ext uri="{BB962C8B-B14F-4D97-AF65-F5344CB8AC3E}">
        <p14:creationId xmlns:p14="http://schemas.microsoft.com/office/powerpoint/2010/main" val="3208983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73B72-37F5-B908-FB4C-FA5310944E41}"/>
              </a:ext>
            </a:extLst>
          </p:cNvPr>
          <p:cNvSpPr>
            <a:spLocks noGrp="1"/>
          </p:cNvSpPr>
          <p:nvPr>
            <p:ph type="title"/>
          </p:nvPr>
        </p:nvSpPr>
        <p:spPr/>
        <p:txBody>
          <a:bodyPr>
            <a:noAutofit/>
          </a:bodyPr>
          <a:lstStyle/>
          <a:p>
            <a:r>
              <a:rPr lang="en-US" sz="3200" i="1" dirty="0"/>
              <a:t>“Therefore, while the promise remains of entering into His rest, let us fear so that none of you should miss it.” </a:t>
            </a:r>
            <a:br>
              <a:rPr lang="en-US" sz="3200" dirty="0"/>
            </a:br>
            <a:r>
              <a:rPr lang="en-US" sz="3200" dirty="0"/>
              <a:t>Hebrews 4:1 HCSB</a:t>
            </a:r>
          </a:p>
        </p:txBody>
      </p:sp>
      <p:pic>
        <p:nvPicPr>
          <p:cNvPr id="6" name="Content Placeholder 5" descr="Graphical user interface, application, Word&#10;&#10;Description automatically generated">
            <a:extLst>
              <a:ext uri="{FF2B5EF4-FFF2-40B4-BE49-F238E27FC236}">
                <a16:creationId xmlns:a16="http://schemas.microsoft.com/office/drawing/2014/main" id="{4DD475C2-B6ED-2D18-6259-2EB475F4186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92090" y="1825625"/>
            <a:ext cx="1992074" cy="4351338"/>
          </a:xfrm>
          <a:ln w="63500">
            <a:solidFill>
              <a:srgbClr val="FFC000"/>
            </a:solidFill>
          </a:ln>
        </p:spPr>
      </p:pic>
      <p:sp>
        <p:nvSpPr>
          <p:cNvPr id="4" name="Content Placeholder 3">
            <a:extLst>
              <a:ext uri="{FF2B5EF4-FFF2-40B4-BE49-F238E27FC236}">
                <a16:creationId xmlns:a16="http://schemas.microsoft.com/office/drawing/2014/main" id="{EBE58CB4-701E-E070-6CC4-66FFFC5AB384}"/>
              </a:ext>
            </a:extLst>
          </p:cNvPr>
          <p:cNvSpPr>
            <a:spLocks noGrp="1"/>
          </p:cNvSpPr>
          <p:nvPr>
            <p:ph sz="half" idx="2"/>
          </p:nvPr>
        </p:nvSpPr>
        <p:spPr>
          <a:xfrm>
            <a:off x="3352800" y="1825625"/>
            <a:ext cx="8001000" cy="4351338"/>
          </a:xfrm>
          <a:solidFill>
            <a:schemeClr val="accent2">
              <a:lumMod val="50000"/>
              <a:alpha val="70000"/>
            </a:schemeClr>
          </a:solidFill>
        </p:spPr>
        <p:txBody>
          <a:bodyPr>
            <a:normAutofit fontScale="92500" lnSpcReduction="10000"/>
          </a:bodyPr>
          <a:lstStyle/>
          <a:p>
            <a:pPr>
              <a:buFont typeface="Wingdings" panose="05000000000000000000" pitchFamily="2" charset="2"/>
              <a:buChar char="q"/>
            </a:pPr>
            <a:r>
              <a:rPr lang="en-US" dirty="0"/>
              <a:t>“Let us fear, therefore, lest haply, a promise being left open of entering into his rest, any one of you should seem to have come short of it.” F. F. Bruce’s translation, p. 70.</a:t>
            </a:r>
          </a:p>
          <a:p>
            <a:pPr algn="l">
              <a:buFont typeface="Wingdings" panose="05000000000000000000" pitchFamily="2" charset="2"/>
              <a:buChar char="q"/>
            </a:pPr>
            <a:r>
              <a:rPr lang="en-US" dirty="0"/>
              <a:t>“</a:t>
            </a:r>
            <a:r>
              <a:rPr lang="en-US" sz="3000" i="0" u="none" strike="noStrike" baseline="0" dirty="0"/>
              <a:t>the Christian salvation is here presented under a third aspect as a rest, a </a:t>
            </a:r>
            <a:r>
              <a:rPr lang="en-US" sz="3000" i="0" u="none" strike="noStrike" baseline="0" dirty="0" err="1"/>
              <a:t>sabbatism</a:t>
            </a:r>
            <a:r>
              <a:rPr lang="en-US" sz="3000" i="0" u="none" strike="noStrike" baseline="0" dirty="0"/>
              <a:t>, a participation in the rest of God ; the new view, like the two preceding, in which the great salvation was identified with lordship in the world to come and with deliverance from the power of the devil and the fear of death, …” A. B. Bruce, p. 151</a:t>
            </a:r>
            <a:endParaRPr lang="en-US" sz="3000" dirty="0"/>
          </a:p>
        </p:txBody>
      </p:sp>
    </p:spTree>
    <p:extLst>
      <p:ext uri="{BB962C8B-B14F-4D97-AF65-F5344CB8AC3E}">
        <p14:creationId xmlns:p14="http://schemas.microsoft.com/office/powerpoint/2010/main" val="413727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6272436-F181-4802-96A3-297EFB5FAE12}" vid="{336C4AF5-FCE6-4B9D-A3EC-AFD997530B84}"/>
    </a:ext>
  </a:extLst>
</a:theme>
</file>

<file path=docProps/app.xml><?xml version="1.0" encoding="utf-8"?>
<Properties xmlns="http://schemas.openxmlformats.org/officeDocument/2006/extended-properties" xmlns:vt="http://schemas.openxmlformats.org/officeDocument/2006/docPropsVTypes">
  <Template>Sinai_background</Template>
  <TotalTime>750</TotalTime>
  <Words>1603</Words>
  <Application>Microsoft Office PowerPoint</Application>
  <PresentationFormat>Widescreen</PresentationFormat>
  <Paragraphs>56</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Wingdings</vt:lpstr>
      <vt:lpstr>Office Theme</vt:lpstr>
      <vt:lpstr>Preparing to Teach Hebrews Part III</vt:lpstr>
      <vt:lpstr>30% of Exhortations in Hebrews in Chapter 4</vt:lpstr>
      <vt:lpstr>Absalom B. Bruce – 1899 [Bruce, A. B. The Epistle to the Hebrews: The First Apology for Christianity: An Exegetical Study (New York: Charles Scribner’s Sons, 1899), p. xi.]</vt:lpstr>
      <vt:lpstr>[Bruce, F. F. The New International Commentary on the New Testament: The Epistle to the Hebrews (Grand Rapids, MI: William B. Eerdmans, 1964), p. lxiii.]</vt:lpstr>
      <vt:lpstr>[DeSilva, David A. Perseverance in Gratitude: A Socio-Rhetorical Commentary on the Epistle “to the Hebrews” (Grand Rapids, MI: William B. Eerdmans, 2000), p. 71.]  </vt:lpstr>
      <vt:lpstr>[Geisler, Norman L. A Popular Survey of the New Testament  (Grand Rapids, MI: Baker Books, 2007), p. 256.]</vt:lpstr>
      <vt:lpstr>Jobes, Karen H. Letters to the Church: A Survey of Hebrews  and the General Epistles (Grand Rapids, MI: Zondervan  Academic Publishing, 2011), pp. 51-53.</vt:lpstr>
      <vt:lpstr>Perkins, Pheme. Reading the New Testament: An Introduction: Third Edition (Mahwah, NJ: Paulist Press, 2012), p. 250.]</vt:lpstr>
      <vt:lpstr>“Therefore, while the promise remains of entering into His rest, let us fear so that none of you should miss it.”  Hebrews 4:1 HCSB</vt:lpstr>
      <vt:lpstr>Some Interpretations of “Rest”</vt:lpstr>
      <vt:lpstr>Rest Tied to Promise and Presence</vt:lpstr>
      <vt:lpstr>Numbers 13 and 14</vt:lpstr>
      <vt:lpstr>Relationships from Numbers 14 to Hebrews</vt:lpstr>
      <vt:lpstr>“For we also have received the good news just as they did; but the message they heard did not benefit them, since they were not united with those who heard it in faith…” Hebrews 4:2 HCSB</vt:lpstr>
      <vt:lpstr>“For somewhere He has spoken about the seventh day in this way: And on the seventh day God rested from all His works.” Hebrews 4:4 HCSB</vt:lpstr>
      <vt:lpstr>“pattern” Hebrews 8:5 “imitation and representation of the universe” Josephus, F. Antiquities of the Jews 3.7.7.180</vt:lpstr>
      <vt:lpstr>Hebrews 4:8 = Joshua Imperfect</vt:lpstr>
      <vt:lpstr>How Then Do We Succeed?</vt:lpstr>
      <vt:lpstr>The High Priest as Mediator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to Teach Hebrews Part III</dc:title>
  <dc:creator>Johnny Wilson</dc:creator>
  <cp:lastModifiedBy>Johnny Wilson</cp:lastModifiedBy>
  <cp:revision>15</cp:revision>
  <dcterms:created xsi:type="dcterms:W3CDTF">2023-03-28T18:56:08Z</dcterms:created>
  <dcterms:modified xsi:type="dcterms:W3CDTF">2023-03-30T20:11:26Z</dcterms:modified>
</cp:coreProperties>
</file>