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9" r:id="rId4"/>
    <p:sldId id="280" r:id="rId5"/>
    <p:sldId id="292" r:id="rId6"/>
    <p:sldId id="293" r:id="rId7"/>
    <p:sldId id="291" r:id="rId8"/>
    <p:sldId id="257" r:id="rId9"/>
    <p:sldId id="294" r:id="rId10"/>
    <p:sldId id="295" r:id="rId11"/>
    <p:sldId id="296" r:id="rId12"/>
    <p:sldId id="297" r:id="rId13"/>
    <p:sldId id="298" r:id="rId14"/>
    <p:sldId id="420" r:id="rId15"/>
    <p:sldId id="426" r:id="rId16"/>
    <p:sldId id="427" r:id="rId17"/>
    <p:sldId id="4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96CD-CCB2-45B0-9217-994B28046091}"/>
              </a:ext>
            </a:extLst>
          </p:cNvPr>
          <p:cNvSpPr>
            <a:spLocks noGrp="1"/>
          </p:cNvSpPr>
          <p:nvPr>
            <p:ph type="ctrTitle"/>
          </p:nvPr>
        </p:nvSpPr>
        <p:spPr>
          <a:xfrm>
            <a:off x="1524000" y="1122363"/>
            <a:ext cx="9144000" cy="2387600"/>
          </a:xfrm>
          <a:solidFill>
            <a:schemeClr val="accent6">
              <a:lumMod val="75000"/>
              <a:alpha val="78000"/>
            </a:schemeClr>
          </a:solidFill>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E9B7-A26D-4836-AA7D-326201DC1B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094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FA1E-E3D7-43BB-8DF9-41CA4D00CF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E82BD-7734-4F70-9BA3-F2FEA7ED6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196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7951E4-C011-4786-8387-8B4E62F8DB58}"/>
              </a:ext>
            </a:extLst>
          </p:cNvPr>
          <p:cNvSpPr>
            <a:spLocks noGrp="1"/>
          </p:cNvSpPr>
          <p:nvPr>
            <p:ph type="title" orient="vert"/>
          </p:nvPr>
        </p:nvSpPr>
        <p:spPr>
          <a:xfrm>
            <a:off x="8724900" y="365125"/>
            <a:ext cx="2628900" cy="5811838"/>
          </a:xfrm>
          <a:solidFill>
            <a:schemeClr val="accent6">
              <a:lumMod val="75000"/>
              <a:alpha val="81000"/>
            </a:schemeClr>
          </a:solidFill>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9F7EFB-3EEC-49BF-A269-BF2D244BB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62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022B2-39C1-4E7A-A7CA-406620851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52373-E9A0-4031-8546-3F00E57EEA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26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CCAC-BFF5-48DB-A0FD-BE287CC612E9}"/>
              </a:ext>
            </a:extLst>
          </p:cNvPr>
          <p:cNvSpPr>
            <a:spLocks noGrp="1"/>
          </p:cNvSpPr>
          <p:nvPr>
            <p:ph type="title"/>
          </p:nvPr>
        </p:nvSpPr>
        <p:spPr>
          <a:xfrm>
            <a:off x="831850" y="1709738"/>
            <a:ext cx="10515600" cy="2852737"/>
          </a:xfrm>
          <a:solidFill>
            <a:schemeClr val="accent6">
              <a:lumMod val="75000"/>
              <a:alpha val="85000"/>
            </a:schemeClr>
          </a:solidFill>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A379B-C683-4E6A-AF0B-53331FEFA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562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D297-75E3-4760-A599-E1ABABF63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D49F8D-291E-4402-B2BB-BA88172944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9F1078-1CEF-4846-A740-587C2A0EA0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94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6ABD-A07D-4AB4-94DD-C980BFB34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3DED31-2F52-4B39-B379-F1154B9E54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9DAC0-D754-4A76-9816-E0E6F87F49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2547A8-A6EC-4F88-B945-B98EFD83A4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72C285-1412-4740-8987-C1DD7417A9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48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2604-E1F9-4068-95D9-1556EDDA32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842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5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6CAF-5F9E-46DC-A3EA-C99378FD5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87957F-B865-4363-B5FC-BD5742B9E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7CD7EA-C0ED-4B67-9EC7-59834F137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726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F114-999E-421D-AADA-E20698617B23}"/>
              </a:ext>
            </a:extLst>
          </p:cNvPr>
          <p:cNvSpPr>
            <a:spLocks noGrp="1"/>
          </p:cNvSpPr>
          <p:nvPr>
            <p:ph type="title"/>
          </p:nvPr>
        </p:nvSpPr>
        <p:spPr>
          <a:xfrm>
            <a:off x="839788" y="457200"/>
            <a:ext cx="3932237" cy="1600200"/>
          </a:xfrm>
          <a:solidFill>
            <a:schemeClr val="accent6">
              <a:lumMod val="75000"/>
              <a:alpha val="84000"/>
            </a:schemeClr>
          </a:solidFill>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EE545D-4D49-4928-A03F-3E869C73F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53DE94-D095-4F1A-90EA-4EB0B263B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67875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ree, outdoor, grass, ground&#10;&#10;Description automatically generated">
            <a:extLst>
              <a:ext uri="{FF2B5EF4-FFF2-40B4-BE49-F238E27FC236}">
                <a16:creationId xmlns:a16="http://schemas.microsoft.com/office/drawing/2014/main" id="{BBE461D2-61DD-4E52-AA8B-47A0516D9C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1BC6BDC-911A-4D82-8513-EBFC07B62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52B9B0-B21E-48AE-840D-8576056E4018}"/>
              </a:ext>
            </a:extLst>
          </p:cNvPr>
          <p:cNvSpPr>
            <a:spLocks noGrp="1"/>
          </p:cNvSpPr>
          <p:nvPr>
            <p:ph type="body" idx="1"/>
          </p:nvPr>
        </p:nvSpPr>
        <p:spPr>
          <a:xfrm>
            <a:off x="838200" y="1825625"/>
            <a:ext cx="10515600" cy="4351338"/>
          </a:xfrm>
          <a:prstGeom prst="rect">
            <a:avLst/>
          </a:prstGeom>
          <a:solidFill>
            <a:schemeClr val="accent6">
              <a:lumMod val="50000"/>
              <a:alpha val="77000"/>
            </a:schemeClr>
          </a:solid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7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211D-AFBA-4184-A8D2-81030392AC3A}"/>
              </a:ext>
            </a:extLst>
          </p:cNvPr>
          <p:cNvSpPr>
            <a:spLocks noGrp="1"/>
          </p:cNvSpPr>
          <p:nvPr>
            <p:ph type="ctrTitle"/>
          </p:nvPr>
        </p:nvSpPr>
        <p:spPr/>
        <p:txBody>
          <a:bodyPr/>
          <a:lstStyle/>
          <a:p>
            <a:r>
              <a:rPr lang="en-US" dirty="0"/>
              <a:t>Preparing to Teach Hebrews</a:t>
            </a:r>
            <a:br>
              <a:rPr lang="en-US" dirty="0"/>
            </a:br>
            <a:r>
              <a:rPr lang="en-US" dirty="0"/>
              <a:t>Part IV</a:t>
            </a:r>
          </a:p>
        </p:txBody>
      </p:sp>
      <p:sp>
        <p:nvSpPr>
          <p:cNvPr id="3" name="Subtitle 2">
            <a:extLst>
              <a:ext uri="{FF2B5EF4-FFF2-40B4-BE49-F238E27FC236}">
                <a16:creationId xmlns:a16="http://schemas.microsoft.com/office/drawing/2014/main" id="{72A60A07-A189-4CBB-9314-B1049E9F7E49}"/>
              </a:ext>
            </a:extLst>
          </p:cNvPr>
          <p:cNvSpPr>
            <a:spLocks noGrp="1"/>
          </p:cNvSpPr>
          <p:nvPr>
            <p:ph type="subTitle" idx="1"/>
          </p:nvPr>
        </p:nvSpPr>
        <p:spPr/>
        <p:txBody>
          <a:bodyPr/>
          <a:lstStyle/>
          <a:p>
            <a:r>
              <a:rPr lang="en-US" dirty="0"/>
              <a:t>Hebrews 5:1-6:20</a:t>
            </a:r>
          </a:p>
        </p:txBody>
      </p:sp>
    </p:spTree>
    <p:extLst>
      <p:ext uri="{BB962C8B-B14F-4D97-AF65-F5344CB8AC3E}">
        <p14:creationId xmlns:p14="http://schemas.microsoft.com/office/powerpoint/2010/main" val="414653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ECFCC6-A21B-7D13-BED0-3725BF2DCF3E}"/>
              </a:ext>
            </a:extLst>
          </p:cNvPr>
          <p:cNvSpPr>
            <a:spLocks noGrp="1"/>
          </p:cNvSpPr>
          <p:nvPr>
            <p:ph type="title"/>
          </p:nvPr>
        </p:nvSpPr>
        <p:spPr>
          <a:solidFill>
            <a:schemeClr val="accent6">
              <a:lumMod val="50000"/>
              <a:alpha val="83000"/>
            </a:schemeClr>
          </a:solidFill>
        </p:spPr>
        <p:txBody>
          <a:bodyPr/>
          <a:lstStyle/>
          <a:p>
            <a:pPr algn="ctr"/>
            <a:r>
              <a:rPr lang="en-US" dirty="0"/>
              <a:t>Is Melchizedek Identical to Jesus?</a:t>
            </a:r>
          </a:p>
        </p:txBody>
      </p:sp>
      <p:pic>
        <p:nvPicPr>
          <p:cNvPr id="11" name="Content Placeholder 10" descr="A picture containing text&#10;&#10;Description automatically generated">
            <a:extLst>
              <a:ext uri="{FF2B5EF4-FFF2-40B4-BE49-F238E27FC236}">
                <a16:creationId xmlns:a16="http://schemas.microsoft.com/office/drawing/2014/main" id="{4B96638E-FA32-7825-86DC-6B86231EC9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40922"/>
            <a:ext cx="5181600" cy="3920744"/>
          </a:xfrm>
          <a:ln w="63500">
            <a:solidFill>
              <a:srgbClr val="FFC000"/>
            </a:solidFill>
          </a:ln>
        </p:spPr>
      </p:pic>
      <p:sp>
        <p:nvSpPr>
          <p:cNvPr id="9" name="Content Placeholder 8">
            <a:extLst>
              <a:ext uri="{FF2B5EF4-FFF2-40B4-BE49-F238E27FC236}">
                <a16:creationId xmlns:a16="http://schemas.microsoft.com/office/drawing/2014/main" id="{8E6504E9-944C-B4FB-49C3-BC9D2E86FEC4}"/>
              </a:ext>
            </a:extLst>
          </p:cNvPr>
          <p:cNvSpPr>
            <a:spLocks noGrp="1"/>
          </p:cNvSpPr>
          <p:nvPr>
            <p:ph sz="half" idx="2"/>
          </p:nvPr>
        </p:nvSpPr>
        <p:spPr>
          <a:xfrm>
            <a:off x="6172200" y="1825625"/>
            <a:ext cx="5181600" cy="4667250"/>
          </a:xfrm>
        </p:spPr>
        <p:txBody>
          <a:bodyPr>
            <a:normAutofit lnSpcReduction="10000"/>
          </a:bodyPr>
          <a:lstStyle/>
          <a:p>
            <a:r>
              <a:rPr lang="he-IL" dirty="0"/>
              <a:t>מלכי־צדך</a:t>
            </a:r>
            <a:r>
              <a:rPr lang="en-US" dirty="0"/>
              <a:t> = “King of Righteousness”</a:t>
            </a:r>
          </a:p>
          <a:p>
            <a:r>
              <a:rPr lang="he-IL" dirty="0"/>
              <a:t>שלם</a:t>
            </a:r>
            <a:r>
              <a:rPr lang="en-US" dirty="0"/>
              <a:t> </a:t>
            </a:r>
            <a:r>
              <a:rPr lang="he-IL" dirty="0"/>
              <a:t>מלך</a:t>
            </a:r>
            <a:r>
              <a:rPr lang="en-US" dirty="0"/>
              <a:t> = “King of Peace”</a:t>
            </a:r>
          </a:p>
          <a:p>
            <a:r>
              <a:rPr lang="en-US" dirty="0"/>
              <a:t>“priest of Highest God”</a:t>
            </a:r>
          </a:p>
          <a:p>
            <a:r>
              <a:rPr lang="en-US" dirty="0"/>
              <a:t>“bread and wine”</a:t>
            </a:r>
          </a:p>
          <a:p>
            <a:r>
              <a:rPr lang="en-US" dirty="0"/>
              <a:t>“received tithe”</a:t>
            </a:r>
          </a:p>
          <a:p>
            <a:r>
              <a:rPr lang="en-US" dirty="0"/>
              <a:t>gave blessing</a:t>
            </a:r>
          </a:p>
          <a:p>
            <a:r>
              <a:rPr lang="en-US" dirty="0"/>
              <a:t>But Jesus is King, Priest, AND</a:t>
            </a:r>
            <a:br>
              <a:rPr lang="en-US" dirty="0"/>
            </a:br>
            <a:r>
              <a:rPr lang="en-US" dirty="0"/>
              <a:t>Son of God (Hebrews 5:5-6)</a:t>
            </a:r>
            <a:br>
              <a:rPr lang="en-US" dirty="0"/>
            </a:br>
            <a:r>
              <a:rPr lang="en-US" dirty="0"/>
              <a:t>quoting Psalm 2:7, 110:4 </a:t>
            </a:r>
          </a:p>
        </p:txBody>
      </p:sp>
    </p:spTree>
    <p:extLst>
      <p:ext uri="{BB962C8B-B14F-4D97-AF65-F5344CB8AC3E}">
        <p14:creationId xmlns:p14="http://schemas.microsoft.com/office/powerpoint/2010/main" val="255186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additive="base">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 calcmode="lin" valueType="num">
                                      <p:cBhvr additive="base">
                                        <p:cTn id="2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 calcmode="lin" valueType="num">
                                      <p:cBhvr additive="base">
                                        <p:cTn id="3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 calcmode="lin" valueType="num">
                                      <p:cBhvr additive="base">
                                        <p:cTn id="38"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 calcmode="lin" valueType="num">
                                      <p:cBhvr additive="base">
                                        <p:cTn id="44"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xEl>
                                              <p:pRg st="6" end="6"/>
                                            </p:txEl>
                                          </p:spTgt>
                                        </p:tgtEl>
                                        <p:attrNameLst>
                                          <p:attrName>style.visibility</p:attrName>
                                        </p:attrNameLst>
                                      </p:cBhvr>
                                      <p:to>
                                        <p:strVal val="visible"/>
                                      </p:to>
                                    </p:set>
                                    <p:anim calcmode="lin" valueType="num">
                                      <p:cBhvr additive="base">
                                        <p:cTn id="50"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nature, spring&#10;&#10;Description automatically generated">
            <a:extLst>
              <a:ext uri="{FF2B5EF4-FFF2-40B4-BE49-F238E27FC236}">
                <a16:creationId xmlns:a16="http://schemas.microsoft.com/office/drawing/2014/main" id="{71A66AAA-362A-14EB-C956-5ECE67AFBA7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8574" y="1738266"/>
            <a:ext cx="5523448" cy="3684760"/>
          </a:xfrm>
          <a:ln w="63500">
            <a:solidFill>
              <a:srgbClr val="FFC000"/>
            </a:solidFill>
          </a:ln>
        </p:spPr>
      </p:pic>
      <p:sp>
        <p:nvSpPr>
          <p:cNvPr id="4" name="Content Placeholder 3">
            <a:extLst>
              <a:ext uri="{FF2B5EF4-FFF2-40B4-BE49-F238E27FC236}">
                <a16:creationId xmlns:a16="http://schemas.microsoft.com/office/drawing/2014/main" id="{D128BA13-36C6-F8C9-290F-684CF710EEDF}"/>
              </a:ext>
            </a:extLst>
          </p:cNvPr>
          <p:cNvSpPr>
            <a:spLocks noGrp="1"/>
          </p:cNvSpPr>
          <p:nvPr>
            <p:ph sz="half" idx="2"/>
          </p:nvPr>
        </p:nvSpPr>
        <p:spPr>
          <a:xfrm>
            <a:off x="6172200" y="353085"/>
            <a:ext cx="5181600" cy="5823878"/>
          </a:xfrm>
        </p:spPr>
        <p:txBody>
          <a:bodyPr anchor="ctr"/>
          <a:lstStyle/>
          <a:p>
            <a:pPr marL="0" indent="0">
              <a:buNone/>
            </a:pPr>
            <a:r>
              <a:rPr lang="en-US" i="1" dirty="0"/>
              <a:t>7) Who, in the days of His physical body offered prayers and pleas with loud cries and tears to the One able to rescue Him from death, and He was heard from His authentic fear.</a:t>
            </a:r>
          </a:p>
          <a:p>
            <a:pPr marL="0" indent="0">
              <a:buNone/>
            </a:pPr>
            <a:r>
              <a:rPr lang="en-US" i="1" dirty="0"/>
              <a:t>8) Even though He was a Son, He learned obedience from what He suffered</a:t>
            </a:r>
          </a:p>
          <a:p>
            <a:pPr marL="0" indent="0">
              <a:buNone/>
            </a:pPr>
            <a:r>
              <a:rPr lang="en-US" i="1" dirty="0"/>
              <a:t>9) And became complete, becoming the source of eternal salvation to all who obey Him.</a:t>
            </a:r>
            <a:br>
              <a:rPr lang="en-US" dirty="0"/>
            </a:br>
            <a:r>
              <a:rPr lang="en-US" dirty="0"/>
              <a:t>(Hebrews 5:7-9 PJT)</a:t>
            </a:r>
          </a:p>
        </p:txBody>
      </p:sp>
    </p:spTree>
    <p:extLst>
      <p:ext uri="{BB962C8B-B14F-4D97-AF65-F5344CB8AC3E}">
        <p14:creationId xmlns:p14="http://schemas.microsoft.com/office/powerpoint/2010/main" val="140012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32E758-AE76-A767-1F16-701C1155A590}"/>
              </a:ext>
            </a:extLst>
          </p:cNvPr>
          <p:cNvSpPr>
            <a:spLocks noGrp="1"/>
          </p:cNvSpPr>
          <p:nvPr>
            <p:ph type="title"/>
          </p:nvPr>
        </p:nvSpPr>
        <p:spPr>
          <a:xfrm>
            <a:off x="838200" y="485480"/>
            <a:ext cx="10515600" cy="917690"/>
          </a:xfrm>
          <a:solidFill>
            <a:schemeClr val="accent6">
              <a:lumMod val="50000"/>
              <a:alpha val="83000"/>
            </a:schemeClr>
          </a:solidFill>
        </p:spPr>
        <p:txBody>
          <a:bodyPr/>
          <a:lstStyle/>
          <a:p>
            <a:pPr algn="ctr"/>
            <a:r>
              <a:rPr lang="en-US" dirty="0"/>
              <a:t>Observations on Hebrews 5:8-9</a:t>
            </a:r>
          </a:p>
        </p:txBody>
      </p:sp>
      <p:sp>
        <p:nvSpPr>
          <p:cNvPr id="6" name="Content Placeholder 5">
            <a:extLst>
              <a:ext uri="{FF2B5EF4-FFF2-40B4-BE49-F238E27FC236}">
                <a16:creationId xmlns:a16="http://schemas.microsoft.com/office/drawing/2014/main" id="{960FCA0B-FE03-C3A3-6B38-BF3DB828F72F}"/>
              </a:ext>
            </a:extLst>
          </p:cNvPr>
          <p:cNvSpPr>
            <a:spLocks noGrp="1"/>
          </p:cNvSpPr>
          <p:nvPr>
            <p:ph idx="1"/>
          </p:nvPr>
        </p:nvSpPr>
        <p:spPr>
          <a:xfrm>
            <a:off x="838200" y="1690688"/>
            <a:ext cx="10515600" cy="4681832"/>
          </a:xfrm>
        </p:spPr>
        <p:txBody>
          <a:bodyPr>
            <a:normAutofit/>
          </a:bodyPr>
          <a:lstStyle/>
          <a:p>
            <a:pPr marL="0" indent="0">
              <a:buNone/>
            </a:pPr>
            <a:r>
              <a:rPr lang="en-US" sz="3200" kern="100" dirty="0">
                <a:effectLst/>
                <a:latin typeface="Calibri" panose="020F0502020204030204" pitchFamily="34" charset="0"/>
                <a:ea typeface="Calibri" panose="020F0502020204030204" pitchFamily="34" charset="0"/>
                <a:cs typeface="Calibri" panose="020F0502020204030204" pitchFamily="34" charset="0"/>
              </a:rPr>
              <a:t>“At any rate, the status of sonship and obedience to the Father go together. Obedient subordination to the Father characterizes Jesus as the Son. As Paul puts it, he lets himself be guided by the Spirit of God (Romans 8:14). His obedience, then, is not the alien obedience of the slave. It is an expression of his free agreement with the Father. By this Spirit, he has in himself the eternal life that shows him to be the living and incorruptible Christ in his resurrection from the dead.” </a:t>
            </a:r>
            <a:r>
              <a:rPr lang="en-US" sz="2400" kern="100" dirty="0">
                <a:effectLst/>
                <a:latin typeface="Calibri" panose="020F0502020204030204" pitchFamily="34" charset="0"/>
                <a:ea typeface="Calibri" panose="020F0502020204030204" pitchFamily="34" charset="0"/>
                <a:cs typeface="Calibri" panose="020F0502020204030204" pitchFamily="34" charset="0"/>
              </a:rPr>
              <a:t>[</a:t>
            </a:r>
            <a:r>
              <a:rPr lang="en-US" sz="2400" kern="100" dirty="0" err="1">
                <a:effectLst/>
                <a:latin typeface="Calibri" panose="020F0502020204030204" pitchFamily="34" charset="0"/>
                <a:ea typeface="Calibri" panose="020F0502020204030204" pitchFamily="34" charset="0"/>
                <a:cs typeface="Calibri" panose="020F0502020204030204" pitchFamily="34" charset="0"/>
              </a:rPr>
              <a:t>Pannenberg</a:t>
            </a:r>
            <a:r>
              <a:rPr lang="en-US" sz="2400" kern="100" dirty="0">
                <a:effectLst/>
                <a:latin typeface="Calibri" panose="020F0502020204030204" pitchFamily="34" charset="0"/>
                <a:ea typeface="Calibri" panose="020F0502020204030204" pitchFamily="34" charset="0"/>
                <a:cs typeface="Calibri" panose="020F0502020204030204" pitchFamily="34" charset="0"/>
              </a:rPr>
              <a:t>, </a:t>
            </a:r>
            <a:r>
              <a:rPr lang="en-US" sz="2400" kern="100" dirty="0" err="1">
                <a:effectLst/>
                <a:latin typeface="Calibri" panose="020F0502020204030204" pitchFamily="34" charset="0"/>
                <a:ea typeface="Calibri" panose="020F0502020204030204" pitchFamily="34" charset="0"/>
                <a:cs typeface="Calibri" panose="020F0502020204030204" pitchFamily="34" charset="0"/>
              </a:rPr>
              <a:t>Wolfhart</a:t>
            </a:r>
            <a:r>
              <a:rPr lang="en-US" sz="2400" kern="100" dirty="0">
                <a:effectLst/>
                <a:latin typeface="Calibri" panose="020F0502020204030204" pitchFamily="34" charset="0"/>
                <a:ea typeface="Calibri" panose="020F0502020204030204" pitchFamily="34" charset="0"/>
                <a:cs typeface="Calibri" panose="020F0502020204030204" pitchFamily="34" charset="0"/>
              </a:rPr>
              <a:t>. </a:t>
            </a:r>
            <a:r>
              <a:rPr lang="en-US" sz="2400" i="1" kern="1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Systematic Theology: Volume 2</a:t>
            </a:r>
            <a:r>
              <a:rPr lang="en-US" sz="2400" kern="1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 </a:t>
            </a:r>
            <a:br>
              <a:rPr lang="en-US" sz="2400" kern="10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br>
            <a:r>
              <a:rPr lang="en-US" sz="2400" kern="100" dirty="0">
                <a:effectLst/>
                <a:latin typeface="Calibri" panose="020F0502020204030204" pitchFamily="34" charset="0"/>
                <a:ea typeface="Calibri" panose="020F0502020204030204" pitchFamily="34" charset="0"/>
                <a:cs typeface="Calibri" panose="020F0502020204030204" pitchFamily="34" charset="0"/>
              </a:rPr>
              <a:t>(Grand Rapids, MI: William B. Eerdmans, 1994), p. 316.]</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8818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1E5362-5B1C-7781-19AE-D49523BF29CD}"/>
              </a:ext>
            </a:extLst>
          </p:cNvPr>
          <p:cNvSpPr>
            <a:spLocks noGrp="1"/>
          </p:cNvSpPr>
          <p:nvPr>
            <p:ph type="title"/>
          </p:nvPr>
        </p:nvSpPr>
        <p:spPr>
          <a:solidFill>
            <a:schemeClr val="accent6">
              <a:lumMod val="50000"/>
              <a:alpha val="83000"/>
            </a:schemeClr>
          </a:solidFill>
        </p:spPr>
        <p:txBody>
          <a:bodyPr/>
          <a:lstStyle/>
          <a:p>
            <a:pPr algn="ctr"/>
            <a:r>
              <a:rPr lang="en-US" dirty="0"/>
              <a:t>Warning Against Complacency (vv. 11-14)</a:t>
            </a:r>
          </a:p>
        </p:txBody>
      </p:sp>
      <p:pic>
        <p:nvPicPr>
          <p:cNvPr id="8" name="Content Placeholder 7" descr="A couple of white birds&#10;&#10;Description automatically generated with low confidence">
            <a:extLst>
              <a:ext uri="{FF2B5EF4-FFF2-40B4-BE49-F238E27FC236}">
                <a16:creationId xmlns:a16="http://schemas.microsoft.com/office/drawing/2014/main" id="{ED45C558-F09E-64D8-AFFB-35DD4C0D57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24726"/>
            <a:ext cx="4777681" cy="3139126"/>
          </a:xfrm>
          <a:ln w="63500">
            <a:solidFill>
              <a:srgbClr val="FFC000"/>
            </a:solidFill>
          </a:ln>
        </p:spPr>
      </p:pic>
      <p:sp>
        <p:nvSpPr>
          <p:cNvPr id="6" name="Content Placeholder 5">
            <a:extLst>
              <a:ext uri="{FF2B5EF4-FFF2-40B4-BE49-F238E27FC236}">
                <a16:creationId xmlns:a16="http://schemas.microsoft.com/office/drawing/2014/main" id="{5C9BC1A5-6FD2-1EAB-B91A-04A1481FFB60}"/>
              </a:ext>
            </a:extLst>
          </p:cNvPr>
          <p:cNvSpPr>
            <a:spLocks noGrp="1"/>
          </p:cNvSpPr>
          <p:nvPr>
            <p:ph sz="half" idx="2"/>
          </p:nvPr>
        </p:nvSpPr>
        <p:spPr/>
        <p:txBody>
          <a:bodyPr/>
          <a:lstStyle/>
          <a:p>
            <a:r>
              <a:rPr lang="en-US" dirty="0"/>
              <a:t>Difficult interpretation (v. 11)</a:t>
            </a:r>
            <a:br>
              <a:rPr lang="en-US" dirty="0"/>
            </a:br>
            <a:r>
              <a:rPr lang="en-US" dirty="0"/>
              <a:t>(usually used by philosophers)</a:t>
            </a:r>
          </a:p>
          <a:p>
            <a:r>
              <a:rPr lang="en-US" dirty="0"/>
              <a:t>Complacency (v. 11)</a:t>
            </a:r>
          </a:p>
          <a:p>
            <a:r>
              <a:rPr lang="en-US" dirty="0"/>
              <a:t>Obligated to be teaching (v. 12)</a:t>
            </a:r>
          </a:p>
          <a:p>
            <a:r>
              <a:rPr lang="en-US" dirty="0"/>
              <a:t>Settling for easy lessons (milk)</a:t>
            </a:r>
            <a:br>
              <a:rPr lang="en-US" dirty="0"/>
            </a:br>
            <a:r>
              <a:rPr lang="en-US" dirty="0"/>
              <a:t>makes one less qualified to act as God wants (v. 13)</a:t>
            </a:r>
          </a:p>
          <a:p>
            <a:r>
              <a:rPr lang="en-US" dirty="0"/>
              <a:t>Solid food is for the mature</a:t>
            </a:r>
            <a:br>
              <a:rPr lang="en-US" dirty="0"/>
            </a:br>
            <a:r>
              <a:rPr lang="en-US" dirty="0"/>
              <a:t>(complete – v. 14)</a:t>
            </a:r>
          </a:p>
        </p:txBody>
      </p:sp>
    </p:spTree>
    <p:extLst>
      <p:ext uri="{BB962C8B-B14F-4D97-AF65-F5344CB8AC3E}">
        <p14:creationId xmlns:p14="http://schemas.microsoft.com/office/powerpoint/2010/main" val="370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6B44-A44E-3549-50A2-F3F43B91CD16}"/>
              </a:ext>
            </a:extLst>
          </p:cNvPr>
          <p:cNvSpPr>
            <a:spLocks noGrp="1"/>
          </p:cNvSpPr>
          <p:nvPr>
            <p:ph type="title"/>
          </p:nvPr>
        </p:nvSpPr>
        <p:spPr>
          <a:xfrm>
            <a:off x="622169" y="365125"/>
            <a:ext cx="10731631" cy="1325563"/>
          </a:xfrm>
          <a:solidFill>
            <a:schemeClr val="accent6">
              <a:lumMod val="50000"/>
              <a:alpha val="80000"/>
            </a:schemeClr>
          </a:solidFill>
        </p:spPr>
        <p:txBody>
          <a:bodyPr/>
          <a:lstStyle/>
          <a:p>
            <a:r>
              <a:rPr lang="en-US" dirty="0"/>
              <a:t>Hebrews 6:1-3 /</a:t>
            </a:r>
            <a:r>
              <a:rPr lang="ja-JP" altLang="en-US" dirty="0">
                <a:solidFill>
                  <a:schemeClr val="accent6">
                    <a:lumMod val="20000"/>
                    <a:lumOff val="80000"/>
                  </a:schemeClr>
                </a:solidFill>
                <a:latin typeface="system-ui"/>
              </a:rPr>
              <a:t> </a:t>
            </a:r>
            <a:r>
              <a:rPr lang="en-US" altLang="ja-JP" dirty="0">
                <a:solidFill>
                  <a:schemeClr val="accent6">
                    <a:lumMod val="20000"/>
                    <a:lumOff val="80000"/>
                  </a:schemeClr>
                </a:solidFill>
                <a:latin typeface="system-ui"/>
              </a:rPr>
              <a:t>“driven like the wind”</a:t>
            </a:r>
            <a:endParaRPr lang="en-US" dirty="0"/>
          </a:p>
        </p:txBody>
      </p:sp>
      <p:sp>
        <p:nvSpPr>
          <p:cNvPr id="3" name="Content Placeholder 2">
            <a:extLst>
              <a:ext uri="{FF2B5EF4-FFF2-40B4-BE49-F238E27FC236}">
                <a16:creationId xmlns:a16="http://schemas.microsoft.com/office/drawing/2014/main" id="{EDBE6E0B-66AD-0DD0-320E-348168999F74}"/>
              </a:ext>
            </a:extLst>
          </p:cNvPr>
          <p:cNvSpPr>
            <a:spLocks noGrp="1"/>
          </p:cNvSpPr>
          <p:nvPr>
            <p:ph sz="half" idx="1"/>
          </p:nvPr>
        </p:nvSpPr>
        <p:spPr>
          <a:xfrm>
            <a:off x="622169" y="1825624"/>
            <a:ext cx="5397631" cy="4763711"/>
          </a:xfrm>
        </p:spPr>
        <p:txBody>
          <a:bodyPr>
            <a:noAutofit/>
          </a:bodyPr>
          <a:lstStyle/>
          <a:p>
            <a:pPr marL="0" indent="0">
              <a:buNone/>
            </a:pPr>
            <a:r>
              <a:rPr lang="en-US" dirty="0">
                <a:effectLst/>
                <a:latin typeface="Calibri" panose="020F0502020204030204" pitchFamily="34" charset="0"/>
                <a:ea typeface="Calibri" panose="020F0502020204030204" pitchFamily="34" charset="0"/>
                <a:cs typeface="Arial" panose="020B0604020202020204" pitchFamily="34" charset="0"/>
              </a:rPr>
              <a:t>1) Therefore, let us leave behind the initial teaching [lit. “word”] concerning Christ, being driven like the wind toward the goal line, not laying again the foundation of repentance from dead works and so, faith in God, 2) of baptismal catechism, of laying on of hands, of resurrection of the dead, and eternal punishment, 3) but these things we will do only if God permits, [PJT]</a:t>
            </a:r>
          </a:p>
        </p:txBody>
      </p:sp>
      <p:pic>
        <p:nvPicPr>
          <p:cNvPr id="8" name="Content Placeholder 7" descr="A picture containing water sport, sport, surfing&#10;&#10;Description automatically generated">
            <a:extLst>
              <a:ext uri="{FF2B5EF4-FFF2-40B4-BE49-F238E27FC236}">
                <a16:creationId xmlns:a16="http://schemas.microsoft.com/office/drawing/2014/main" id="{6BF9F731-59DD-0D41-049C-865BCE02C6C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410328"/>
            <a:ext cx="5181600" cy="3453536"/>
          </a:xfrm>
          <a:ln w="63500">
            <a:solidFill>
              <a:srgbClr val="FFC000"/>
            </a:solidFill>
          </a:ln>
        </p:spPr>
      </p:pic>
    </p:spTree>
    <p:extLst>
      <p:ext uri="{BB962C8B-B14F-4D97-AF65-F5344CB8AC3E}">
        <p14:creationId xmlns:p14="http://schemas.microsoft.com/office/powerpoint/2010/main" val="1188673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BFF7-5957-954A-AD93-4E22862A26F3}"/>
              </a:ext>
            </a:extLst>
          </p:cNvPr>
          <p:cNvSpPr>
            <a:spLocks noGrp="1"/>
          </p:cNvSpPr>
          <p:nvPr>
            <p:ph type="title"/>
          </p:nvPr>
        </p:nvSpPr>
        <p:spPr>
          <a:xfrm>
            <a:off x="543208" y="365126"/>
            <a:ext cx="10810592" cy="935774"/>
          </a:xfrm>
          <a:solidFill>
            <a:schemeClr val="accent6">
              <a:lumMod val="50000"/>
            </a:schemeClr>
          </a:solidFill>
        </p:spPr>
        <p:txBody>
          <a:bodyPr>
            <a:normAutofit/>
          </a:bodyPr>
          <a:lstStyle/>
          <a:p>
            <a:r>
              <a:rPr lang="en-US" dirty="0"/>
              <a:t>Hebrews 6:4-6 [PJT] /</a:t>
            </a:r>
            <a:r>
              <a:rPr lang="ja-JP" altLang="en-US" dirty="0">
                <a:solidFill>
                  <a:schemeClr val="accent6">
                    <a:lumMod val="20000"/>
                    <a:lumOff val="80000"/>
                  </a:schemeClr>
                </a:solidFill>
                <a:latin typeface="system-ui"/>
              </a:rPr>
              <a:t> </a:t>
            </a:r>
            <a:r>
              <a:rPr lang="en-US" altLang="ja-JP" dirty="0">
                <a:solidFill>
                  <a:schemeClr val="accent6">
                    <a:lumMod val="20000"/>
                    <a:lumOff val="80000"/>
                  </a:schemeClr>
                </a:solidFill>
                <a:latin typeface="system-ui"/>
              </a:rPr>
              <a:t>Inoculation?</a:t>
            </a:r>
            <a:r>
              <a:rPr lang="en-US" dirty="0"/>
              <a:t> </a:t>
            </a:r>
          </a:p>
        </p:txBody>
      </p:sp>
      <p:sp>
        <p:nvSpPr>
          <p:cNvPr id="4" name="Content Placeholder 3">
            <a:extLst>
              <a:ext uri="{FF2B5EF4-FFF2-40B4-BE49-F238E27FC236}">
                <a16:creationId xmlns:a16="http://schemas.microsoft.com/office/drawing/2014/main" id="{53029932-A3D8-2625-94C9-CCD8E57E1C06}"/>
              </a:ext>
            </a:extLst>
          </p:cNvPr>
          <p:cNvSpPr>
            <a:spLocks noGrp="1"/>
          </p:cNvSpPr>
          <p:nvPr>
            <p:ph sz="half" idx="1"/>
          </p:nvPr>
        </p:nvSpPr>
        <p:spPr>
          <a:xfrm>
            <a:off x="479834" y="1466661"/>
            <a:ext cx="5539966" cy="4710302"/>
          </a:xfrm>
        </p:spPr>
        <p:txBody>
          <a:bodyPr>
            <a:noAutofit/>
          </a:bodyPr>
          <a:lstStyle/>
          <a:p>
            <a:pPr marL="0" indent="0">
              <a:buNone/>
            </a:pPr>
            <a:r>
              <a:rPr lang="en-US" dirty="0">
                <a:effectLst/>
                <a:latin typeface="Calibri" panose="020F0502020204030204" pitchFamily="34" charset="0"/>
                <a:ea typeface="Calibri" panose="020F0502020204030204" pitchFamily="34" charset="0"/>
                <a:cs typeface="Arial" panose="020B0604020202020204" pitchFamily="34" charset="0"/>
              </a:rPr>
              <a:t>4) Since, it cannot be done that those who were once enlightened, those tasting of the heavenly gift, becoming partners with the Holy Spirit, 5) even tasting of the good word of God and the power of the coming age, 6) and then, fall away, to be restored again for the purpose of repentance, since [so doing] they re-crucify the Son of God for themselves [on their own account], exposing Him to public ridicule.</a:t>
            </a:r>
          </a:p>
        </p:txBody>
      </p:sp>
      <p:pic>
        <p:nvPicPr>
          <p:cNvPr id="8" name="Content Placeholder 7" descr="A close-up of a syringe&#10;&#10;Description automatically generated">
            <a:extLst>
              <a:ext uri="{FF2B5EF4-FFF2-40B4-BE49-F238E27FC236}">
                <a16:creationId xmlns:a16="http://schemas.microsoft.com/office/drawing/2014/main" id="{6409809B-F812-6493-B1F5-6DFFA728FE8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67245" y="1646142"/>
            <a:ext cx="4741225" cy="4493223"/>
          </a:xfrm>
          <a:ln w="63500">
            <a:solidFill>
              <a:srgbClr val="FFC000"/>
            </a:solidFill>
          </a:ln>
        </p:spPr>
      </p:pic>
      <p:sp>
        <p:nvSpPr>
          <p:cNvPr id="9" name="TextBox 8">
            <a:extLst>
              <a:ext uri="{FF2B5EF4-FFF2-40B4-BE49-F238E27FC236}">
                <a16:creationId xmlns:a16="http://schemas.microsoft.com/office/drawing/2014/main" id="{1628EE3B-147D-F6F4-5DF2-5B6FAA1CC830}"/>
              </a:ext>
            </a:extLst>
          </p:cNvPr>
          <p:cNvSpPr txBox="1"/>
          <p:nvPr/>
        </p:nvSpPr>
        <p:spPr>
          <a:xfrm>
            <a:off x="6542202" y="1646143"/>
            <a:ext cx="4559710" cy="4524315"/>
          </a:xfrm>
          <a:prstGeom prst="rect">
            <a:avLst/>
          </a:prstGeom>
          <a:noFill/>
        </p:spPr>
        <p:txBody>
          <a:bodyPr wrap="none" rtlCol="0">
            <a:sp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“This may be perhaps because they have </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believed just enough, just long enough to be</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                  inoculated, so to speak, </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                        against the gospel, and </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                             tragically will never again </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                                    desire to be reconciled to </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                                         God in Christ.” </a:t>
            </a:r>
            <a:br>
              <a:rPr lang="en-US" sz="1800" b="1" dirty="0">
                <a:effectLst/>
                <a:latin typeface="Calibri" panose="020F0502020204030204" pitchFamily="34" charset="0"/>
                <a:ea typeface="Calibri" panose="020F0502020204030204" pitchFamily="34" charset="0"/>
                <a:cs typeface="Arial" panose="020B0604020202020204" pitchFamily="34" charset="0"/>
              </a:rPr>
            </a:br>
            <a:br>
              <a:rPr lang="en-US" sz="1800" b="1" dirty="0">
                <a:effectLst/>
                <a:latin typeface="Calibri" panose="020F0502020204030204" pitchFamily="34" charset="0"/>
                <a:ea typeface="Calibri" panose="020F0502020204030204" pitchFamily="34" charset="0"/>
                <a:cs typeface="Arial" panose="020B0604020202020204" pitchFamily="34" charset="0"/>
              </a:rPr>
            </a:br>
            <a:br>
              <a:rPr lang="en-US" sz="1800" b="1" dirty="0">
                <a:effectLst/>
                <a:latin typeface="Calibri" panose="020F0502020204030204" pitchFamily="34" charset="0"/>
                <a:ea typeface="Calibri" panose="020F0502020204030204" pitchFamily="34" charset="0"/>
                <a:cs typeface="Arial" panose="020B0604020202020204" pitchFamily="34" charset="0"/>
              </a:rPr>
            </a:br>
            <a:br>
              <a:rPr lang="en-US" sz="1800" b="1" dirty="0">
                <a:effectLst/>
                <a:latin typeface="Calibri" panose="020F0502020204030204" pitchFamily="34" charset="0"/>
                <a:ea typeface="Calibri" panose="020F0502020204030204" pitchFamily="34" charset="0"/>
                <a:cs typeface="Arial" panose="020B0604020202020204" pitchFamily="34" charset="0"/>
              </a:rPr>
            </a:br>
            <a:br>
              <a:rPr lang="en-US" sz="1800" b="1" dirty="0">
                <a:effectLst/>
                <a:latin typeface="Calibri" panose="020F0502020204030204" pitchFamily="34" charset="0"/>
                <a:ea typeface="Calibri" panose="020F0502020204030204" pitchFamily="34" charset="0"/>
                <a:cs typeface="Arial" panose="020B0604020202020204" pitchFamily="34" charset="0"/>
              </a:rPr>
            </a:b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a:t>
            </a:r>
            <a:r>
              <a:rPr lang="en-US" sz="1800" b="1" dirty="0" err="1">
                <a:effectLst/>
                <a:latin typeface="Calibri" panose="020F0502020204030204" pitchFamily="34" charset="0"/>
                <a:ea typeface="Calibri" panose="020F0502020204030204" pitchFamily="34" charset="0"/>
                <a:cs typeface="Arial" panose="020B0604020202020204" pitchFamily="34" charset="0"/>
              </a:rPr>
              <a:t>Jobes</a:t>
            </a:r>
            <a:r>
              <a:rPr lang="en-US" sz="1800" b="1" dirty="0">
                <a:effectLst/>
                <a:latin typeface="Calibri" panose="020F0502020204030204" pitchFamily="34" charset="0"/>
                <a:ea typeface="Calibri" panose="020F0502020204030204" pitchFamily="34" charset="0"/>
                <a:cs typeface="Arial" panose="020B0604020202020204" pitchFamily="34" charset="0"/>
              </a:rPr>
              <a:t>, Karen H</a:t>
            </a:r>
            <a:r>
              <a:rPr lang="en-US" sz="1800" b="1" i="1" dirty="0">
                <a:effectLst/>
                <a:latin typeface="Calibri" panose="020F0502020204030204" pitchFamily="34" charset="0"/>
                <a:ea typeface="Calibri" panose="020F0502020204030204" pitchFamily="34" charset="0"/>
                <a:cs typeface="Arial" panose="020B0604020202020204" pitchFamily="34" charset="0"/>
              </a:rPr>
              <a:t>., Letters to </a:t>
            </a:r>
            <a:br>
              <a:rPr lang="en-US" sz="1800" b="1" i="1" dirty="0">
                <a:effectLst/>
                <a:latin typeface="Calibri" panose="020F0502020204030204" pitchFamily="34" charset="0"/>
                <a:ea typeface="Calibri" panose="020F0502020204030204" pitchFamily="34" charset="0"/>
                <a:cs typeface="Arial" panose="020B0604020202020204" pitchFamily="34" charset="0"/>
              </a:rPr>
            </a:br>
            <a:r>
              <a:rPr lang="en-US" sz="1800" b="1" i="1" dirty="0">
                <a:effectLst/>
                <a:latin typeface="Calibri" panose="020F0502020204030204" pitchFamily="34" charset="0"/>
                <a:ea typeface="Calibri" panose="020F0502020204030204" pitchFamily="34" charset="0"/>
                <a:cs typeface="Arial" panose="020B0604020202020204" pitchFamily="34" charset="0"/>
              </a:rPr>
              <a:t>the Church: A Survey of Hebrews and the </a:t>
            </a:r>
            <a:br>
              <a:rPr lang="en-US" sz="1800" b="1" i="1" dirty="0">
                <a:effectLst/>
                <a:latin typeface="Calibri" panose="020F0502020204030204" pitchFamily="34" charset="0"/>
                <a:ea typeface="Calibri" panose="020F0502020204030204" pitchFamily="34" charset="0"/>
                <a:cs typeface="Arial" panose="020B0604020202020204" pitchFamily="34" charset="0"/>
              </a:rPr>
            </a:br>
            <a:r>
              <a:rPr lang="en-US" sz="1800" b="1" i="1" dirty="0">
                <a:effectLst/>
                <a:latin typeface="Calibri" panose="020F0502020204030204" pitchFamily="34" charset="0"/>
                <a:ea typeface="Calibri" panose="020F0502020204030204" pitchFamily="34" charset="0"/>
                <a:cs typeface="Arial" panose="020B0604020202020204" pitchFamily="34" charset="0"/>
              </a:rPr>
              <a:t>General Epistles</a:t>
            </a:r>
            <a:r>
              <a:rPr lang="en-US" sz="1800" b="1" dirty="0">
                <a:effectLst/>
                <a:latin typeface="Calibri" panose="020F0502020204030204" pitchFamily="34" charset="0"/>
                <a:ea typeface="Calibri" panose="020F0502020204030204" pitchFamily="34" charset="0"/>
                <a:cs typeface="Arial" panose="020B0604020202020204" pitchFamily="34" charset="0"/>
              </a:rPr>
              <a:t> (Grand Rapids, </a:t>
            </a:r>
            <a:br>
              <a:rPr lang="en-US" sz="1800" b="1" dirty="0">
                <a:effectLst/>
                <a:latin typeface="Calibri" panose="020F0502020204030204" pitchFamily="34" charset="0"/>
                <a:ea typeface="Calibri" panose="020F0502020204030204" pitchFamily="34" charset="0"/>
                <a:cs typeface="Arial" panose="020B0604020202020204" pitchFamily="34" charset="0"/>
              </a:rPr>
            </a:br>
            <a:r>
              <a:rPr lang="en-US" sz="1800" b="1" dirty="0">
                <a:effectLst/>
                <a:latin typeface="Calibri" panose="020F0502020204030204" pitchFamily="34" charset="0"/>
                <a:ea typeface="Calibri" panose="020F0502020204030204" pitchFamily="34" charset="0"/>
                <a:cs typeface="Arial" panose="020B0604020202020204" pitchFamily="34" charset="0"/>
              </a:rPr>
              <a:t>MI: Zondervan Academic, 2011), p. 140.] </a:t>
            </a:r>
            <a:endParaRPr lang="en-US" b="1" dirty="0"/>
          </a:p>
        </p:txBody>
      </p:sp>
    </p:spTree>
    <p:extLst>
      <p:ext uri="{BB962C8B-B14F-4D97-AF65-F5344CB8AC3E}">
        <p14:creationId xmlns:p14="http://schemas.microsoft.com/office/powerpoint/2010/main" val="2281617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08EFED-8566-2965-D24B-CEAA10EC6259}"/>
              </a:ext>
            </a:extLst>
          </p:cNvPr>
          <p:cNvSpPr>
            <a:spLocks noGrp="1"/>
          </p:cNvSpPr>
          <p:nvPr>
            <p:ph type="title"/>
          </p:nvPr>
        </p:nvSpPr>
        <p:spPr>
          <a:solidFill>
            <a:schemeClr val="accent6">
              <a:lumMod val="50000"/>
              <a:alpha val="83000"/>
            </a:schemeClr>
          </a:solidFill>
        </p:spPr>
        <p:txBody>
          <a:bodyPr>
            <a:normAutofit/>
          </a:bodyPr>
          <a:lstStyle/>
          <a:p>
            <a:r>
              <a:rPr lang="en-US" sz="3200" i="1" dirty="0">
                <a:latin typeface="+mn-lt"/>
              </a:rPr>
              <a:t>8) But the one bearing thorns and thistles is of no value and near to being cursed; its end is burning. </a:t>
            </a:r>
            <a:r>
              <a:rPr lang="en-US" sz="3200" dirty="0">
                <a:latin typeface="+mn-lt"/>
              </a:rPr>
              <a:t>[PJT]</a:t>
            </a:r>
          </a:p>
        </p:txBody>
      </p:sp>
      <p:pic>
        <p:nvPicPr>
          <p:cNvPr id="8" name="Content Placeholder 7" descr="A picture containing grass, outdoor, plant&#10;&#10;Description automatically generated">
            <a:extLst>
              <a:ext uri="{FF2B5EF4-FFF2-40B4-BE49-F238E27FC236}">
                <a16:creationId xmlns:a16="http://schemas.microsoft.com/office/drawing/2014/main" id="{6708DB1C-676B-F83A-1E2C-7F83CECA25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3298" y="1611408"/>
            <a:ext cx="7318541" cy="4881467"/>
          </a:xfrm>
          <a:ln w="63500">
            <a:solidFill>
              <a:srgbClr val="FFC000"/>
            </a:solidFill>
          </a:ln>
        </p:spPr>
      </p:pic>
    </p:spTree>
    <p:extLst>
      <p:ext uri="{BB962C8B-B14F-4D97-AF65-F5344CB8AC3E}">
        <p14:creationId xmlns:p14="http://schemas.microsoft.com/office/powerpoint/2010/main" val="147430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106D72-D025-5FA7-BE95-5742D766CB23}"/>
              </a:ext>
            </a:extLst>
          </p:cNvPr>
          <p:cNvSpPr txBox="1"/>
          <p:nvPr/>
        </p:nvSpPr>
        <p:spPr>
          <a:xfrm>
            <a:off x="948374" y="1872435"/>
            <a:ext cx="6385594" cy="4585871"/>
          </a:xfrm>
          <a:prstGeom prst="rect">
            <a:avLst/>
          </a:prstGeom>
          <a:solidFill>
            <a:schemeClr val="accent6">
              <a:lumMod val="50000"/>
            </a:schemeClr>
          </a:solidFill>
        </p:spPr>
        <p:txBody>
          <a:bodyPr wrap="none" rtlCol="0">
            <a:spAutoFit/>
          </a:bodyPr>
          <a:lstStyle/>
          <a:p>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“The author’s purpose is in the first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place to show, by Abraham’s example,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how surely faith and patience will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find their reward—how certain they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are to obtain the promises; and in the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next place to remind his readers on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what a strong foundation their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Christian hope, as formerly that of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Abraham, is now established.” </a:t>
            </a:r>
            <a:br>
              <a:rPr lang="en-US" sz="28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0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a:t>
            </a:r>
            <a:r>
              <a:rPr lang="en-US" sz="20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Delitzsch</a:t>
            </a:r>
            <a:r>
              <a:rPr lang="en-US" sz="20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Franz, </a:t>
            </a:r>
            <a:r>
              <a:rPr lang="en-US" sz="2000" b="1" i="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Delitzsch’s</a:t>
            </a:r>
            <a:r>
              <a:rPr lang="en-US" sz="20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 Commentary on the </a:t>
            </a:r>
            <a:br>
              <a:rPr lang="en-US" sz="20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2000" b="1" i="1" dirty="0">
                <a:solidFill>
                  <a:schemeClr val="bg1"/>
                </a:solidFill>
                <a:effectLst/>
                <a:latin typeface="Calibri" panose="020F0502020204030204" pitchFamily="34" charset="0"/>
                <a:ea typeface="Calibri" panose="020F0502020204030204" pitchFamily="34" charset="0"/>
                <a:cs typeface="Arial" panose="020B0604020202020204" pitchFamily="34" charset="0"/>
              </a:rPr>
              <a:t>Hebrews: Volume 1</a:t>
            </a:r>
            <a:r>
              <a:rPr lang="en-US" sz="20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(Edinburgh: T &amp; T Clark, 1868), p. 305.]</a:t>
            </a:r>
            <a:endParaRPr lang="en-US" sz="2000" b="1" dirty="0">
              <a:solidFill>
                <a:schemeClr val="bg1"/>
              </a:solidFill>
            </a:endParaRPr>
          </a:p>
        </p:txBody>
      </p:sp>
      <p:sp>
        <p:nvSpPr>
          <p:cNvPr id="4" name="Title 3">
            <a:extLst>
              <a:ext uri="{FF2B5EF4-FFF2-40B4-BE49-F238E27FC236}">
                <a16:creationId xmlns:a16="http://schemas.microsoft.com/office/drawing/2014/main" id="{EBCF9A8F-A17D-8199-40EB-C346865C8412}"/>
              </a:ext>
            </a:extLst>
          </p:cNvPr>
          <p:cNvSpPr>
            <a:spLocks noGrp="1"/>
          </p:cNvSpPr>
          <p:nvPr>
            <p:ph type="title"/>
          </p:nvPr>
        </p:nvSpPr>
        <p:spPr>
          <a:solidFill>
            <a:schemeClr val="accent6">
              <a:lumMod val="50000"/>
              <a:alpha val="83000"/>
            </a:schemeClr>
          </a:solidFill>
        </p:spPr>
        <p:txBody>
          <a:bodyPr/>
          <a:lstStyle/>
          <a:p>
            <a:r>
              <a:rPr lang="en-US" dirty="0"/>
              <a:t>Reviews and Previews</a:t>
            </a:r>
            <a:br>
              <a:rPr lang="en-US" dirty="0"/>
            </a:br>
            <a:r>
              <a:rPr lang="el-GR" dirty="0"/>
              <a:t>μακρθυμήσας</a:t>
            </a:r>
            <a:endParaRPr lang="en-US" dirty="0"/>
          </a:p>
        </p:txBody>
      </p:sp>
      <p:pic>
        <p:nvPicPr>
          <p:cNvPr id="8" name="Content Placeholder 7">
            <a:extLst>
              <a:ext uri="{FF2B5EF4-FFF2-40B4-BE49-F238E27FC236}">
                <a16:creationId xmlns:a16="http://schemas.microsoft.com/office/drawing/2014/main" id="{F9032EAF-EA0C-92EF-A08A-5F48DAD73F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0975" y="1939516"/>
            <a:ext cx="8318483" cy="4419194"/>
          </a:xfrm>
          <a:ln w="63500">
            <a:solidFill>
              <a:srgbClr val="FFC000"/>
            </a:solidFill>
          </a:ln>
        </p:spPr>
      </p:pic>
      <p:pic>
        <p:nvPicPr>
          <p:cNvPr id="14" name="Content Placeholder 13" descr="A picture containing text, indoor, painting, old&#10;&#10;Description automatically generated">
            <a:extLst>
              <a:ext uri="{FF2B5EF4-FFF2-40B4-BE49-F238E27FC236}">
                <a16:creationId xmlns:a16="http://schemas.microsoft.com/office/drawing/2014/main" id="{610297C2-3F36-78BD-C953-41B21DA5036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33968" y="1198729"/>
            <a:ext cx="4528693" cy="5530495"/>
          </a:xfrm>
        </p:spPr>
      </p:pic>
    </p:spTree>
    <p:extLst>
      <p:ext uri="{BB962C8B-B14F-4D97-AF65-F5344CB8AC3E}">
        <p14:creationId xmlns:p14="http://schemas.microsoft.com/office/powerpoint/2010/main" val="14166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3590BB-E835-1681-B06D-1A22193C4F43}"/>
              </a:ext>
            </a:extLst>
          </p:cNvPr>
          <p:cNvSpPr>
            <a:spLocks noGrp="1"/>
          </p:cNvSpPr>
          <p:nvPr>
            <p:ph idx="1"/>
          </p:nvPr>
        </p:nvSpPr>
        <p:spPr>
          <a:xfrm>
            <a:off x="342900" y="1257300"/>
            <a:ext cx="11430000" cy="5753100"/>
          </a:xfrm>
          <a:solidFill>
            <a:schemeClr val="accent6">
              <a:lumMod val="50000"/>
              <a:alpha val="70000"/>
            </a:schemeClr>
          </a:solidFill>
        </p:spPr>
        <p:txBody>
          <a:bodyPr>
            <a:noAutofit/>
          </a:bodyPr>
          <a:lstStyle/>
          <a:p>
            <a:pPr marL="0" marR="0" indent="0">
              <a:lnSpc>
                <a:spcPct val="107000"/>
              </a:lnSpc>
              <a:spcBef>
                <a:spcPts val="0"/>
              </a:spcBef>
              <a:spcAft>
                <a:spcPts val="800"/>
              </a:spcAft>
              <a:buNone/>
            </a:pPr>
            <a:r>
              <a:rPr lang="en-US" kern="100" dirty="0">
                <a:latin typeface="Calibri" panose="020F0502020204030204" pitchFamily="34" charset="0"/>
                <a:ea typeface="Calibri" panose="020F0502020204030204" pitchFamily="34" charset="0"/>
                <a:cs typeface="Arial" panose="020B0604020202020204" pitchFamily="34" charset="0"/>
              </a:rPr>
              <a:t>III. The High Priesthood of Jesus (4:14-6:20)</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1. Christ’s High Priesthood, Encouragement (4:14-16)</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2.  Qualifications for High Priesthood (5:1-4)</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3.  Christ’s qualifications (5:5-10)</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4.  3</a:t>
            </a:r>
            <a:r>
              <a:rPr lang="en-US" kern="100" baseline="30000" dirty="0">
                <a:latin typeface="Calibri" panose="020F0502020204030204" pitchFamily="34" charset="0"/>
                <a:ea typeface="Calibri" panose="020F0502020204030204" pitchFamily="34" charset="0"/>
                <a:cs typeface="Arial" panose="020B0604020202020204" pitchFamily="34" charset="0"/>
              </a:rPr>
              <a:t>rd</a:t>
            </a:r>
            <a:r>
              <a:rPr lang="en-US" kern="100" dirty="0">
                <a:latin typeface="Calibri" panose="020F0502020204030204" pitchFamily="34" charset="0"/>
                <a:ea typeface="Calibri" panose="020F0502020204030204" pitchFamily="34" charset="0"/>
                <a:cs typeface="Arial" panose="020B0604020202020204" pitchFamily="34" charset="0"/>
              </a:rPr>
              <a:t> Admonition: Spiritual Immaturity (5:11-14)</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5.  No Second Beginning Possible (6:1-8)</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6.  Encouragement to Persevere (6:9-12)</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7.  The Steadfastness of God’s Promise (6:13-20)</a:t>
            </a:r>
            <a:br>
              <a:rPr lang="en-US" kern="100" dirty="0">
                <a:latin typeface="Calibri" panose="020F0502020204030204" pitchFamily="34" charset="0"/>
                <a:ea typeface="Calibri" panose="020F0502020204030204" pitchFamily="34" charset="0"/>
                <a:cs typeface="Arial" panose="020B0604020202020204" pitchFamily="34" charset="0"/>
              </a:rPr>
            </a:b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00E72F5D-7C64-0C0B-B24E-6C9257D8D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621" y="755407"/>
            <a:ext cx="1946529" cy="2879481"/>
          </a:xfrm>
          <a:prstGeom prst="rect">
            <a:avLst/>
          </a:prstGeom>
          <a:ln w="63500">
            <a:solidFill>
              <a:schemeClr val="accent4"/>
            </a:solidFill>
          </a:ln>
        </p:spPr>
      </p:pic>
      <p:sp>
        <p:nvSpPr>
          <p:cNvPr id="2" name="Title 1">
            <a:extLst>
              <a:ext uri="{FF2B5EF4-FFF2-40B4-BE49-F238E27FC236}">
                <a16:creationId xmlns:a16="http://schemas.microsoft.com/office/drawing/2014/main" id="{86C539AA-78C9-7255-FA45-EEA870F18A03}"/>
              </a:ext>
            </a:extLst>
          </p:cNvPr>
          <p:cNvSpPr>
            <a:spLocks noGrp="1"/>
          </p:cNvSpPr>
          <p:nvPr>
            <p:ph type="title"/>
          </p:nvPr>
        </p:nvSpPr>
        <p:spPr>
          <a:xfrm>
            <a:off x="419101" y="5005929"/>
            <a:ext cx="11429999" cy="768350"/>
          </a:xfrm>
        </p:spPr>
        <p:txBody>
          <a:bodyPr>
            <a:normAutofit/>
          </a:bodyPr>
          <a:lstStyle/>
          <a:p>
            <a:r>
              <a:rPr lang="en-US" sz="2000" b="1" kern="100" dirty="0">
                <a:effectLst/>
                <a:latin typeface="Calibri" panose="020F0502020204030204" pitchFamily="34" charset="0"/>
                <a:ea typeface="Calibri" panose="020F0502020204030204" pitchFamily="34" charset="0"/>
                <a:cs typeface="Arial" panose="020B0604020202020204" pitchFamily="34" charset="0"/>
              </a:rPr>
              <a:t>[Bruce, F. F. </a:t>
            </a:r>
            <a:r>
              <a:rPr lang="en-US" sz="2000" b="1" i="1"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The New International Commentary on the New Testament:</a:t>
            </a:r>
            <a:br>
              <a:rPr lang="en-US" sz="2000" b="1" i="1"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br>
            <a:r>
              <a:rPr lang="en-US" sz="2000" b="1" i="1"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The Epistle to the Hebrews</a:t>
            </a:r>
            <a:r>
              <a:rPr lang="en-US" sz="2000" b="1" kern="1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a:t>
            </a:r>
            <a:r>
              <a:rPr lang="en-US" sz="2000" b="1" kern="100" dirty="0">
                <a:effectLst/>
                <a:latin typeface="Calibri" panose="020F0502020204030204" pitchFamily="34" charset="0"/>
                <a:ea typeface="Calibri" panose="020F0502020204030204" pitchFamily="34" charset="0"/>
                <a:cs typeface="Arial" panose="020B0604020202020204" pitchFamily="34" charset="0"/>
              </a:rPr>
              <a:t>(Grand Rapids, MI: William B. Eerdmans, 1964), p. lxiii.]</a:t>
            </a:r>
            <a:endParaRPr lang="en-US" sz="2000" b="1" dirty="0"/>
          </a:p>
        </p:txBody>
      </p:sp>
    </p:spTree>
    <p:extLst>
      <p:ext uri="{BB962C8B-B14F-4D97-AF65-F5344CB8AC3E}">
        <p14:creationId xmlns:p14="http://schemas.microsoft.com/office/powerpoint/2010/main" val="3979768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29F4-1321-BBB4-C968-691684A10C3C}"/>
              </a:ext>
            </a:extLst>
          </p:cNvPr>
          <p:cNvSpPr>
            <a:spLocks noGrp="1"/>
          </p:cNvSpPr>
          <p:nvPr>
            <p:ph type="title"/>
          </p:nvPr>
        </p:nvSpPr>
        <p:spPr>
          <a:solidFill>
            <a:schemeClr val="accent6">
              <a:lumMod val="50000"/>
              <a:alpha val="75000"/>
            </a:schemeClr>
          </a:solidFill>
        </p:spPr>
        <p:txBody>
          <a:bodyPr>
            <a:normAutofit/>
          </a:bodyPr>
          <a:lstStyle/>
          <a:p>
            <a:r>
              <a:rPr lang="en-US" sz="2800" b="1" kern="100" dirty="0">
                <a:effectLst/>
                <a:latin typeface="Calibri" panose="020F0502020204030204" pitchFamily="34" charset="0"/>
                <a:ea typeface="Calibri" panose="020F0502020204030204" pitchFamily="34" charset="0"/>
                <a:cs typeface="Arial" panose="020B0604020202020204" pitchFamily="34" charset="0"/>
              </a:rPr>
              <a:t>[DeSilva, David A. </a:t>
            </a:r>
            <a:r>
              <a:rPr lang="en-US" sz="28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Perseverance in Gratitude: A Socio-Rhetorical Commentary on the Epistle “to the Hebrews”</a:t>
            </a:r>
            <a:r>
              <a:rPr lang="en-US" sz="28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r>
              <a:rPr lang="en-US" sz="2800" b="1" kern="100" dirty="0">
                <a:effectLst/>
                <a:latin typeface="Calibri" panose="020F0502020204030204" pitchFamily="34" charset="0"/>
                <a:ea typeface="Calibri" panose="020F0502020204030204" pitchFamily="34" charset="0"/>
                <a:cs typeface="Arial" panose="020B0604020202020204" pitchFamily="34" charset="0"/>
              </a:rPr>
              <a:t>(Grand Rapids, MI: William B. Eerdmans, 2000), p. 71.]  </a:t>
            </a:r>
            <a:endParaRPr lang="en-US" sz="2800" b="1" dirty="0"/>
          </a:p>
        </p:txBody>
      </p:sp>
      <p:sp>
        <p:nvSpPr>
          <p:cNvPr id="3" name="Content Placeholder 2">
            <a:extLst>
              <a:ext uri="{FF2B5EF4-FFF2-40B4-BE49-F238E27FC236}">
                <a16:creationId xmlns:a16="http://schemas.microsoft.com/office/drawing/2014/main" id="{9696B24A-1E12-69EA-C135-BEB555885BAC}"/>
              </a:ext>
            </a:extLst>
          </p:cNvPr>
          <p:cNvSpPr>
            <a:spLocks noGrp="1"/>
          </p:cNvSpPr>
          <p:nvPr>
            <p:ph idx="1"/>
          </p:nvPr>
        </p:nvSpPr>
        <p:spPr>
          <a:xfrm>
            <a:off x="838200" y="1825625"/>
            <a:ext cx="10515600" cy="4927600"/>
          </a:xfrm>
          <a:solidFill>
            <a:schemeClr val="accent6">
              <a:lumMod val="50000"/>
              <a:alpha val="69000"/>
            </a:schemeClr>
          </a:solidFill>
        </p:spPr>
        <p:txBody>
          <a:bodyPr>
            <a:normAutofit/>
          </a:bodyPr>
          <a:lstStyle/>
          <a:p>
            <a:pPr marL="0" indent="0">
              <a:buNone/>
            </a:pPr>
            <a:r>
              <a:rPr lang="en-US" kern="100" dirty="0">
                <a:latin typeface="Calibri" panose="020F0502020204030204" pitchFamily="34" charset="0"/>
                <a:ea typeface="Calibri" panose="020F0502020204030204" pitchFamily="34" charset="0"/>
                <a:cs typeface="Arial" panose="020B0604020202020204" pitchFamily="34" charset="0"/>
              </a:rPr>
              <a:t>4:14-10:18 Central Exposition: Long, Difficult Word</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a:t>
            </a:r>
            <a:r>
              <a:rPr lang="en-US" sz="2400" kern="100" dirty="0">
                <a:latin typeface="Calibri" panose="020F0502020204030204" pitchFamily="34" charset="0"/>
                <a:ea typeface="Calibri" panose="020F0502020204030204" pitchFamily="34" charset="0"/>
                <a:cs typeface="Arial" panose="020B0604020202020204" pitchFamily="34" charset="0"/>
              </a:rPr>
              <a:t>4:14-16    Exhortation: We have a high priest who has</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secured and will maintain God’s favor toward</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us, so let us draw near to God for sustaining help</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5:1-10      Argument: Jesus’ appointment as High Priest</a:t>
            </a:r>
          </a:p>
          <a:p>
            <a:pPr marL="0" indent="0">
              <a:buNone/>
            </a:pPr>
            <a:r>
              <a:rPr lang="en-US" kern="100" dirty="0">
                <a:latin typeface="Calibri" panose="020F0502020204030204" pitchFamily="34" charset="0"/>
                <a:ea typeface="Calibri" panose="020F0502020204030204" pitchFamily="34" charset="0"/>
                <a:cs typeface="Arial" panose="020B0604020202020204" pitchFamily="34" charset="0"/>
              </a:rPr>
              <a:t>5:11-6:20    Digression (Guide to Gaining God’s Pleasure)</a:t>
            </a:r>
            <a:br>
              <a:rPr lang="en-US" kern="100" dirty="0">
                <a:latin typeface="Calibri" panose="020F0502020204030204" pitchFamily="34" charset="0"/>
                <a:ea typeface="Calibri" panose="020F0502020204030204" pitchFamily="34" charset="0"/>
                <a:cs typeface="Arial" panose="020B0604020202020204" pitchFamily="34" charset="0"/>
              </a:rPr>
            </a:br>
            <a:r>
              <a:rPr lang="en-US" kern="100" dirty="0">
                <a:latin typeface="Calibri" panose="020F0502020204030204" pitchFamily="34" charset="0"/>
                <a:ea typeface="Calibri" panose="020F0502020204030204" pitchFamily="34" charset="0"/>
                <a:cs typeface="Arial" panose="020B0604020202020204" pitchFamily="34" charset="0"/>
              </a:rPr>
              <a:t>               </a:t>
            </a:r>
            <a:r>
              <a:rPr lang="en-US" sz="2400" kern="100" dirty="0">
                <a:latin typeface="Calibri" panose="020F0502020204030204" pitchFamily="34" charset="0"/>
                <a:ea typeface="Calibri" panose="020F0502020204030204" pitchFamily="34" charset="0"/>
                <a:cs typeface="Arial" panose="020B0604020202020204" pitchFamily="34" charset="0"/>
              </a:rPr>
              <a:t>5:11-14    Interruption and appeal for attentive hearing</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6:1-3        Exhortation to move forward, not fall away</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6:4-8        Those who fall away resent God and God’s gifts</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6:9-12      Palliation: We expect YOU to continue your</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efforts and are confident of the outcome</a:t>
            </a:r>
            <a:br>
              <a:rPr lang="en-US" sz="2400" kern="100" dirty="0">
                <a:latin typeface="Calibri" panose="020F0502020204030204" pitchFamily="34" charset="0"/>
                <a:ea typeface="Calibri" panose="020F0502020204030204" pitchFamily="34" charset="0"/>
                <a:cs typeface="Arial" panose="020B0604020202020204" pitchFamily="34" charset="0"/>
              </a:rPr>
            </a:br>
            <a:r>
              <a:rPr lang="en-US" sz="2400" kern="100" dirty="0">
                <a:latin typeface="Calibri" panose="020F0502020204030204" pitchFamily="34" charset="0"/>
                <a:ea typeface="Calibri" panose="020F0502020204030204" pitchFamily="34" charset="0"/>
                <a:cs typeface="Arial" panose="020B0604020202020204" pitchFamily="34" charset="0"/>
              </a:rPr>
              <a:t>                  6:13-20    WHY we are confident of the outcome: perseverance </a:t>
            </a:r>
            <a:endParaRPr lang="en-US"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A picture containing text, ground, outdoor&#10;&#10;Description automatically generated">
            <a:extLst>
              <a:ext uri="{FF2B5EF4-FFF2-40B4-BE49-F238E27FC236}">
                <a16:creationId xmlns:a16="http://schemas.microsoft.com/office/drawing/2014/main" id="{AE9A9B70-720D-53BC-0634-05AF92B1D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3745" y="2418329"/>
            <a:ext cx="1683328" cy="2573926"/>
          </a:xfrm>
          <a:prstGeom prst="rect">
            <a:avLst/>
          </a:prstGeom>
          <a:ln w="63500">
            <a:solidFill>
              <a:schemeClr val="accent4"/>
            </a:solidFill>
          </a:ln>
        </p:spPr>
      </p:pic>
    </p:spTree>
    <p:extLst>
      <p:ext uri="{BB962C8B-B14F-4D97-AF65-F5344CB8AC3E}">
        <p14:creationId xmlns:p14="http://schemas.microsoft.com/office/powerpoint/2010/main" val="138101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E8A9F4-13EA-F152-F66B-5424E14B7F73}"/>
              </a:ext>
            </a:extLst>
          </p:cNvPr>
          <p:cNvSpPr>
            <a:spLocks noGrp="1"/>
          </p:cNvSpPr>
          <p:nvPr>
            <p:ph idx="1"/>
          </p:nvPr>
        </p:nvSpPr>
        <p:spPr>
          <a:xfrm>
            <a:off x="509973" y="717261"/>
            <a:ext cx="11172054" cy="5459702"/>
          </a:xfrm>
          <a:solidFill>
            <a:schemeClr val="accent6">
              <a:lumMod val="50000"/>
              <a:alpha val="70000"/>
            </a:schemeClr>
          </a:solidFill>
        </p:spPr>
        <p:txBody>
          <a:bodyPr>
            <a:normAutofit lnSpcReduction="10000"/>
          </a:bodyPr>
          <a:lstStyle/>
          <a:p>
            <a:pPr marL="0" indent="0">
              <a:buNone/>
            </a:pP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I. Doctrinal—Christ is Better than Anything Else (Chapters 1-10)</a:t>
            </a:r>
            <a:br>
              <a:rPr lang="en-US" sz="3200" b="1" kern="100" dirty="0">
                <a:effectLst/>
                <a:latin typeface="Calibri" panose="020F0502020204030204" pitchFamily="34" charset="0"/>
                <a:ea typeface="Calibri" panose="020F0502020204030204" pitchFamily="34" charset="0"/>
                <a:cs typeface="Arial" panose="020B0604020202020204" pitchFamily="34" charset="0"/>
              </a:rPr>
            </a:br>
            <a:r>
              <a:rPr lang="en-US" sz="3200" b="1" kern="100" dirty="0">
                <a:effectLst/>
                <a:latin typeface="Calibri" panose="020F0502020204030204" pitchFamily="34" charset="0"/>
                <a:ea typeface="Calibri" panose="020F0502020204030204" pitchFamily="34" charset="0"/>
                <a:cs typeface="Arial" panose="020B0604020202020204" pitchFamily="34" charset="0"/>
              </a:rPr>
              <a:t>                        E. Levitical Priests (4:14-7:28)</a:t>
            </a:r>
          </a:p>
          <a:p>
            <a:pPr marL="0" indent="0">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[Geisler, Norman L. </a:t>
            </a:r>
            <a:r>
              <a:rPr lang="en-US" sz="2400" b="1" i="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A Popular Survey of the New Testament</a:t>
            </a:r>
            <a:r>
              <a:rPr lang="en-US" sz="2400" b="1" kern="100" dirty="0">
                <a:solidFill>
                  <a:srgbClr val="FFC000"/>
                </a:solidFill>
                <a:effectLst/>
                <a:latin typeface="Calibri" panose="020F0502020204030204" pitchFamily="34" charset="0"/>
                <a:ea typeface="Calibri" panose="020F0502020204030204" pitchFamily="34" charset="0"/>
                <a:cs typeface="Arial" panose="020B0604020202020204" pitchFamily="34" charset="0"/>
              </a:rPr>
              <a:t>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r>
              <a:rPr lang="en-US" sz="2400" b="1" kern="100" dirty="0">
                <a:effectLst/>
                <a:latin typeface="Calibri" panose="020F0502020204030204" pitchFamily="34" charset="0"/>
                <a:ea typeface="Calibri" panose="020F0502020204030204" pitchFamily="34" charset="0"/>
                <a:cs typeface="Arial" panose="020B0604020202020204" pitchFamily="34" charset="0"/>
              </a:rPr>
              <a:t>(Grand Rapids, MI: Baker Books, 2007), p. 256.]</a:t>
            </a:r>
            <a:endParaRPr lang="en-US" sz="2400" kern="1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3600" b="1"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2400" b="1" dirty="0">
                <a:effectLst/>
                <a:latin typeface="Calibri" panose="020F0502020204030204" pitchFamily="34" charset="0"/>
                <a:ea typeface="Calibri" panose="020F0502020204030204" pitchFamily="34" charset="0"/>
                <a:cs typeface="Arial" panose="020B0604020202020204" pitchFamily="34" charset="0"/>
              </a:rPr>
              <a:t>              Perkins, </a:t>
            </a:r>
            <a:r>
              <a:rPr lang="en-US" sz="2400" b="1" dirty="0" err="1">
                <a:effectLst/>
                <a:latin typeface="Calibri" panose="020F0502020204030204" pitchFamily="34" charset="0"/>
                <a:ea typeface="Calibri" panose="020F0502020204030204" pitchFamily="34" charset="0"/>
                <a:cs typeface="Arial" panose="020B0604020202020204" pitchFamily="34" charset="0"/>
              </a:rPr>
              <a:t>Pheme</a:t>
            </a:r>
            <a:r>
              <a:rPr lang="en-US" sz="2400" b="1" dirty="0">
                <a:effectLst/>
                <a:latin typeface="Calibri" panose="020F0502020204030204" pitchFamily="34" charset="0"/>
                <a:ea typeface="Calibri" panose="020F0502020204030204" pitchFamily="34" charset="0"/>
                <a:cs typeface="Arial" panose="020B0604020202020204" pitchFamily="34" charset="0"/>
              </a:rPr>
              <a:t>. </a:t>
            </a:r>
            <a:r>
              <a:rPr lang="en-US" sz="2400" b="1" i="1" dirty="0">
                <a:solidFill>
                  <a:srgbClr val="FFC000"/>
                </a:solidFill>
                <a:effectLst/>
                <a:latin typeface="Calibri" panose="020F0502020204030204" pitchFamily="34" charset="0"/>
                <a:ea typeface="Calibri" panose="020F0502020204030204" pitchFamily="34" charset="0"/>
                <a:cs typeface="Arial" panose="020B0604020202020204" pitchFamily="34" charset="0"/>
              </a:rPr>
              <a:t>Reading the New Testament: An Introduction: </a:t>
            </a:r>
            <a:br>
              <a:rPr lang="en-US" sz="2400" b="1" i="1" dirty="0">
                <a:solidFill>
                  <a:srgbClr val="FFC000"/>
                </a:solidFill>
                <a:effectLst/>
                <a:latin typeface="Calibri" panose="020F0502020204030204" pitchFamily="34" charset="0"/>
                <a:ea typeface="Calibri" panose="020F0502020204030204" pitchFamily="34" charset="0"/>
                <a:cs typeface="Arial" panose="020B0604020202020204" pitchFamily="34" charset="0"/>
              </a:rPr>
            </a:br>
            <a:r>
              <a:rPr lang="en-US" sz="2400" b="1" i="1" dirty="0">
                <a:solidFill>
                  <a:srgbClr val="FFC000"/>
                </a:solidFill>
                <a:effectLst/>
                <a:latin typeface="Calibri" panose="020F0502020204030204" pitchFamily="34" charset="0"/>
                <a:ea typeface="Calibri" panose="020F0502020204030204" pitchFamily="34" charset="0"/>
                <a:cs typeface="Arial" panose="020B0604020202020204" pitchFamily="34" charset="0"/>
              </a:rPr>
              <a:t>                             Third Edition</a:t>
            </a:r>
            <a:r>
              <a:rPr lang="en-US" sz="2400" b="1" dirty="0">
                <a:effectLst/>
                <a:latin typeface="Calibri" panose="020F0502020204030204" pitchFamily="34" charset="0"/>
                <a:ea typeface="Calibri" panose="020F0502020204030204" pitchFamily="34" charset="0"/>
                <a:cs typeface="Arial" panose="020B0604020202020204" pitchFamily="34" charset="0"/>
              </a:rPr>
              <a:t> (Mahwah, NJ: Paulist Press, 2012), p. 250.]</a:t>
            </a: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3600" kern="100" dirty="0">
                <a:latin typeface="Calibri" panose="020F0502020204030204" pitchFamily="34" charset="0"/>
                <a:ea typeface="Calibri" panose="020F0502020204030204" pitchFamily="34" charset="0"/>
                <a:cs typeface="Arial" panose="020B0604020202020204" pitchFamily="34" charset="0"/>
              </a:rPr>
              <a:t>         </a:t>
            </a:r>
            <a:r>
              <a:rPr lang="en-US" sz="3600" b="1" kern="100" dirty="0">
                <a:effectLst/>
                <a:latin typeface="Calibri" panose="020F0502020204030204" pitchFamily="34" charset="0"/>
                <a:ea typeface="Calibri" panose="020F0502020204030204" pitchFamily="34" charset="0"/>
                <a:cs typeface="Arial" panose="020B0604020202020204" pitchFamily="34" charset="0"/>
              </a:rPr>
              <a:t>Jesus is the sympathetic high priest (4:14-5:10)</a:t>
            </a:r>
          </a:p>
          <a:p>
            <a:pPr marL="0" indent="0">
              <a:buNone/>
            </a:pPr>
            <a:r>
              <a:rPr lang="en-US" sz="3600" kern="100" dirty="0">
                <a:latin typeface="Calibri" panose="020F0502020204030204" pitchFamily="34" charset="0"/>
                <a:ea typeface="Calibri" panose="020F0502020204030204" pitchFamily="34" charset="0"/>
                <a:cs typeface="Arial" panose="020B0604020202020204" pitchFamily="34" charset="0"/>
              </a:rPr>
              <a:t>         Exhortation: Don’t be Immature in Faith (5:11-6:12)</a:t>
            </a:r>
          </a:p>
          <a:p>
            <a:pPr marL="0" indent="0">
              <a:buNone/>
            </a:pPr>
            <a:r>
              <a:rPr lang="en-US" sz="3600" b="1" kern="100" dirty="0">
                <a:effectLst/>
                <a:latin typeface="Calibri" panose="020F0502020204030204" pitchFamily="34" charset="0"/>
                <a:ea typeface="Calibri" panose="020F0502020204030204" pitchFamily="34" charset="0"/>
                <a:cs typeface="Arial" panose="020B0604020202020204" pitchFamily="34" charset="0"/>
              </a:rPr>
              <a:t>         God’s Promises Confirmed by an Oath (6:13-20)</a:t>
            </a:r>
            <a:endParaRPr lang="en-US" sz="32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A picture containing text, people&#10;&#10;Description automatically generated">
            <a:extLst>
              <a:ext uri="{FF2B5EF4-FFF2-40B4-BE49-F238E27FC236}">
                <a16:creationId xmlns:a16="http://schemas.microsoft.com/office/drawing/2014/main" id="{FAA9BABF-AC8C-0752-3542-B49B0F676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398" y="1733261"/>
            <a:ext cx="1231411" cy="1804266"/>
          </a:xfrm>
          <a:prstGeom prst="rect">
            <a:avLst/>
          </a:prstGeom>
          <a:ln w="63500">
            <a:solidFill>
              <a:schemeClr val="accent4"/>
            </a:solidFill>
          </a:ln>
        </p:spPr>
      </p:pic>
      <p:pic>
        <p:nvPicPr>
          <p:cNvPr id="7" name="Picture 6" descr="Text, letter&#10;&#10;Description automatically generated">
            <a:extLst>
              <a:ext uri="{FF2B5EF4-FFF2-40B4-BE49-F238E27FC236}">
                <a16:creationId xmlns:a16="http://schemas.microsoft.com/office/drawing/2014/main" id="{52991600-7C58-6C85-49B4-06312DF17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5" y="2963908"/>
            <a:ext cx="1231411" cy="1840834"/>
          </a:xfrm>
          <a:prstGeom prst="rect">
            <a:avLst/>
          </a:prstGeom>
          <a:ln w="63500">
            <a:solidFill>
              <a:schemeClr val="accent4"/>
            </a:solidFill>
          </a:ln>
        </p:spPr>
      </p:pic>
    </p:spTree>
    <p:extLst>
      <p:ext uri="{BB962C8B-B14F-4D97-AF65-F5344CB8AC3E}">
        <p14:creationId xmlns:p14="http://schemas.microsoft.com/office/powerpoint/2010/main" val="168456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2000"/>
                                        <p:tgtEl>
                                          <p:spTgt spid="3">
                                            <p:txEl>
                                              <p:pRg st="3" end="3"/>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ox(in)">
                                      <p:cBhvr>
                                        <p:cTn id="15" dur="2000"/>
                                        <p:tgtEl>
                                          <p:spTgt spid="3">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ox(in)">
                                      <p:cBhvr>
                                        <p:cTn id="18" dur="2000"/>
                                        <p:tgtEl>
                                          <p:spTgt spid="3">
                                            <p:txEl>
                                              <p:pRg st="5" end="5"/>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ox(in)">
                                      <p:cBhvr>
                                        <p:cTn id="2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569EC-6AD6-D44C-E4A6-E09C52BED35E}"/>
              </a:ext>
            </a:extLst>
          </p:cNvPr>
          <p:cNvSpPr>
            <a:spLocks noGrp="1"/>
          </p:cNvSpPr>
          <p:nvPr>
            <p:ph idx="1"/>
          </p:nvPr>
        </p:nvSpPr>
        <p:spPr>
          <a:xfrm>
            <a:off x="838200" y="358219"/>
            <a:ext cx="10515600" cy="6193410"/>
          </a:xfrm>
        </p:spPr>
        <p:txBody>
          <a:bodyPr/>
          <a:lstStyle/>
          <a:p>
            <a:pPr marL="0" indent="0">
              <a:buNone/>
            </a:pPr>
            <a:r>
              <a:rPr lang="en-US" dirty="0"/>
              <a:t>III. Our Great High Priest (4:14-5:10)</a:t>
            </a:r>
            <a:br>
              <a:rPr lang="en-US" dirty="0"/>
            </a:br>
            <a:r>
              <a:rPr lang="en-US" dirty="0"/>
              <a:t>      1. Nature of the High Priest (4:14-16)</a:t>
            </a:r>
            <a:br>
              <a:rPr lang="en-US" dirty="0"/>
            </a:br>
            <a:r>
              <a:rPr lang="en-US" dirty="0"/>
              <a:t>      2. Qualifications of the High Priest (5:1-10)</a:t>
            </a:r>
            <a:br>
              <a:rPr lang="en-US" dirty="0"/>
            </a:br>
            <a:r>
              <a:rPr lang="en-US" dirty="0"/>
              <a:t>           a. Human Qualifications (5:1-6)</a:t>
            </a:r>
            <a:br>
              <a:rPr lang="en-US" dirty="0"/>
            </a:br>
            <a:r>
              <a:rPr lang="en-US" dirty="0"/>
              <a:t>           b. Moral Qualifications (5:7-10)</a:t>
            </a:r>
          </a:p>
          <a:p>
            <a:pPr marL="0" indent="0">
              <a:buNone/>
            </a:pPr>
            <a:r>
              <a:rPr lang="en-US" dirty="0"/>
              <a:t> IV. Application (5:11-6:20)</a:t>
            </a:r>
            <a:br>
              <a:rPr lang="en-US" dirty="0"/>
            </a:br>
            <a:r>
              <a:rPr lang="en-US" dirty="0"/>
              <a:t>       1. Against sluggishness (5:11-14)</a:t>
            </a:r>
            <a:br>
              <a:rPr lang="en-US" dirty="0"/>
            </a:br>
            <a:r>
              <a:rPr lang="en-US" dirty="0"/>
              <a:t>       2. Crucifying Christ Again (6:1-12)</a:t>
            </a:r>
            <a:br>
              <a:rPr lang="en-US" dirty="0"/>
            </a:br>
            <a:r>
              <a:rPr lang="en-US" dirty="0"/>
              <a:t>       3. Reassurance (6:13-20)</a:t>
            </a:r>
            <a:br>
              <a:rPr lang="en-US" dirty="0"/>
            </a:br>
            <a:r>
              <a:rPr lang="en-US" dirty="0"/>
              <a:t>            a. The Promise (6:13-17)</a:t>
            </a:r>
            <a:br>
              <a:rPr lang="en-US" dirty="0"/>
            </a:br>
            <a:r>
              <a:rPr lang="en-US" dirty="0"/>
              <a:t>            b. Anchor of Hope (6:18-19)</a:t>
            </a:r>
            <a:br>
              <a:rPr lang="en-US" dirty="0"/>
            </a:br>
            <a:r>
              <a:rPr lang="en-US" dirty="0"/>
              <a:t>            c. Forerunner and High Priest (6:20)</a:t>
            </a:r>
          </a:p>
          <a:p>
            <a:pPr marL="0" indent="0">
              <a:buNone/>
            </a:pPr>
            <a:r>
              <a:rPr lang="en-US" sz="2400" dirty="0" err="1"/>
              <a:t>Trantham</a:t>
            </a:r>
            <a:r>
              <a:rPr lang="en-US" sz="2400" dirty="0"/>
              <a:t>, Charles A., “Hebrews” in Clifton J. Allen (ed.), </a:t>
            </a:r>
            <a:r>
              <a:rPr lang="en-US" sz="2400" i="1" dirty="0">
                <a:solidFill>
                  <a:srgbClr val="FFFF00"/>
                </a:solidFill>
              </a:rPr>
              <a:t>The Broadman Bible</a:t>
            </a:r>
            <a:br>
              <a:rPr lang="en-US" sz="2400" i="1" dirty="0">
                <a:solidFill>
                  <a:srgbClr val="FFFF00"/>
                </a:solidFill>
              </a:rPr>
            </a:br>
            <a:r>
              <a:rPr lang="en-US" sz="2400" i="1" dirty="0">
                <a:solidFill>
                  <a:srgbClr val="FFFF00"/>
                </a:solidFill>
              </a:rPr>
              <a:t>                    Commentary: Volume 12: Hebrews-Revelation, General Articles</a:t>
            </a:r>
            <a:br>
              <a:rPr lang="en-US" sz="2400" dirty="0"/>
            </a:br>
            <a:r>
              <a:rPr lang="en-US" sz="2400" dirty="0"/>
              <a:t>                    (Nashville: Broadman Press, 1972), p. 13.</a:t>
            </a:r>
          </a:p>
        </p:txBody>
      </p:sp>
      <p:pic>
        <p:nvPicPr>
          <p:cNvPr id="7" name="Picture 6" descr="A picture containing application&#10;&#10;Description automatically generated">
            <a:extLst>
              <a:ext uri="{FF2B5EF4-FFF2-40B4-BE49-F238E27FC236}">
                <a16:creationId xmlns:a16="http://schemas.microsoft.com/office/drawing/2014/main" id="{7F2BF8AA-FED6-AB50-3642-385D4B071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1872" y="546755"/>
            <a:ext cx="2867020" cy="4053526"/>
          </a:xfrm>
          <a:prstGeom prst="rect">
            <a:avLst/>
          </a:prstGeom>
          <a:ln w="63500">
            <a:solidFill>
              <a:schemeClr val="accent4"/>
            </a:solidFill>
          </a:ln>
        </p:spPr>
      </p:pic>
    </p:spTree>
    <p:extLst>
      <p:ext uri="{BB962C8B-B14F-4D97-AF65-F5344CB8AC3E}">
        <p14:creationId xmlns:p14="http://schemas.microsoft.com/office/powerpoint/2010/main" val="133513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59F4CC-1256-539B-3BBF-873F96B42DA4}"/>
              </a:ext>
            </a:extLst>
          </p:cNvPr>
          <p:cNvSpPr>
            <a:spLocks noGrp="1"/>
          </p:cNvSpPr>
          <p:nvPr>
            <p:ph type="title"/>
          </p:nvPr>
        </p:nvSpPr>
        <p:spPr>
          <a:solidFill>
            <a:schemeClr val="accent6">
              <a:lumMod val="50000"/>
              <a:alpha val="86000"/>
            </a:schemeClr>
          </a:solidFill>
        </p:spPr>
        <p:txBody>
          <a:bodyPr>
            <a:noAutofit/>
          </a:bodyPr>
          <a:lstStyle/>
          <a:p>
            <a:r>
              <a:rPr lang="en-US" sz="3200" dirty="0"/>
              <a:t>Pastor Johnny’s Symphonic View and </a:t>
            </a:r>
            <a:br>
              <a:rPr lang="en-US" sz="3200" dirty="0"/>
            </a:br>
            <a:r>
              <a:rPr lang="en-US" sz="3200" dirty="0"/>
              <a:t>Guthrie, George, </a:t>
            </a:r>
            <a:r>
              <a:rPr lang="en-US" sz="3200" i="1" dirty="0">
                <a:solidFill>
                  <a:srgbClr val="FFFF00"/>
                </a:solidFill>
              </a:rPr>
              <a:t>The Structure of Hebrews: A Text-Linguistic Analysis</a:t>
            </a:r>
            <a:r>
              <a:rPr lang="en-US" sz="3200" dirty="0"/>
              <a:t> (Grand Rapids, MI: Baker Book House, 1994), p. 94.</a:t>
            </a:r>
          </a:p>
        </p:txBody>
      </p:sp>
      <p:sp>
        <p:nvSpPr>
          <p:cNvPr id="5" name="Content Placeholder 4">
            <a:extLst>
              <a:ext uri="{FF2B5EF4-FFF2-40B4-BE49-F238E27FC236}">
                <a16:creationId xmlns:a16="http://schemas.microsoft.com/office/drawing/2014/main" id="{0DFBDBFF-AA3D-C91D-CD70-26DA8364900A}"/>
              </a:ext>
            </a:extLst>
          </p:cNvPr>
          <p:cNvSpPr>
            <a:spLocks noGrp="1"/>
          </p:cNvSpPr>
          <p:nvPr>
            <p:ph sz="half" idx="1"/>
          </p:nvPr>
        </p:nvSpPr>
        <p:spPr>
          <a:xfrm>
            <a:off x="424207" y="1782228"/>
            <a:ext cx="4779390" cy="2133919"/>
          </a:xfrm>
        </p:spPr>
        <p:txBody>
          <a:bodyPr/>
          <a:lstStyle/>
          <a:p>
            <a:pPr>
              <a:buFont typeface="Wingdings" panose="05000000000000000000" pitchFamily="2" charset="2"/>
              <a:buChar char="Ø"/>
            </a:pPr>
            <a:r>
              <a:rPr lang="en-US" dirty="0"/>
              <a:t>Andante – (4:14-6:12) slower pace with emotion / Jesus as great high priest, warning against immaturity and apostasy</a:t>
            </a:r>
          </a:p>
        </p:txBody>
      </p:sp>
      <p:pic>
        <p:nvPicPr>
          <p:cNvPr id="8" name="Content Placeholder 7" descr="Diagram&#10;&#10;Description automatically generated">
            <a:extLst>
              <a:ext uri="{FF2B5EF4-FFF2-40B4-BE49-F238E27FC236}">
                <a16:creationId xmlns:a16="http://schemas.microsoft.com/office/drawing/2014/main" id="{84B2F3E0-C1F5-BF7F-B2DA-178EE594E3A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99522" y="1782228"/>
            <a:ext cx="6046509" cy="4902322"/>
          </a:xfrm>
          <a:ln w="57150">
            <a:solidFill>
              <a:schemeClr val="accent4"/>
            </a:solidFill>
          </a:ln>
        </p:spPr>
      </p:pic>
      <p:pic>
        <p:nvPicPr>
          <p:cNvPr id="10" name="Picture 9" descr="Diagram&#10;&#10;Description automatically generated">
            <a:extLst>
              <a:ext uri="{FF2B5EF4-FFF2-40B4-BE49-F238E27FC236}">
                <a16:creationId xmlns:a16="http://schemas.microsoft.com/office/drawing/2014/main" id="{A84FF779-1BD9-2A8B-C6FA-27FE249B7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7014" y="3429001"/>
            <a:ext cx="2515653" cy="3255550"/>
          </a:xfrm>
          <a:prstGeom prst="rect">
            <a:avLst/>
          </a:prstGeom>
          <a:ln w="63500">
            <a:solidFill>
              <a:schemeClr val="accent4"/>
            </a:solidFill>
          </a:ln>
        </p:spPr>
      </p:pic>
      <p:pic>
        <p:nvPicPr>
          <p:cNvPr id="11" name="Haydn_Andante_in_A_sample">
            <a:hlinkClick r:id="" action="ppaction://media"/>
            <a:extLst>
              <a:ext uri="{FF2B5EF4-FFF2-40B4-BE49-F238E27FC236}">
                <a16:creationId xmlns:a16="http://schemas.microsoft.com/office/drawing/2014/main" id="{188F5E6E-086F-7ACC-562D-AC561B85DD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011" y="4447176"/>
            <a:ext cx="609600" cy="609600"/>
          </a:xfrm>
          <a:prstGeom prst="rect">
            <a:avLst/>
          </a:prstGeom>
        </p:spPr>
      </p:pic>
    </p:spTree>
    <p:extLst>
      <p:ext uri="{BB962C8B-B14F-4D97-AF65-F5344CB8AC3E}">
        <p14:creationId xmlns:p14="http://schemas.microsoft.com/office/powerpoint/2010/main" val="7802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6A9CF1-7FC8-7F30-8019-D8A7DE20C405}"/>
              </a:ext>
            </a:extLst>
          </p:cNvPr>
          <p:cNvSpPr>
            <a:spLocks noGrp="1"/>
          </p:cNvSpPr>
          <p:nvPr>
            <p:ph type="title"/>
          </p:nvPr>
        </p:nvSpPr>
        <p:spPr>
          <a:solidFill>
            <a:schemeClr val="accent6">
              <a:lumMod val="50000"/>
              <a:alpha val="83000"/>
            </a:schemeClr>
          </a:solidFill>
        </p:spPr>
        <p:txBody>
          <a:bodyPr>
            <a:normAutofit/>
          </a:bodyPr>
          <a:lstStyle/>
          <a:p>
            <a:r>
              <a:rPr lang="en-US" sz="2800" i="1" kern="100" dirty="0">
                <a:effectLst/>
                <a:latin typeface="Calibri" panose="020F0502020204030204" pitchFamily="34" charset="0"/>
                <a:ea typeface="Calibri" panose="020F0502020204030204" pitchFamily="34" charset="0"/>
                <a:cs typeface="Arial" panose="020B0604020202020204" pitchFamily="34" charset="0"/>
              </a:rPr>
              <a:t>1) For every high priest is collected out of humankind, appointed on behalf of humankind pertaining to things of God in order to continue offering gifts and sacrifices regarding sins. </a:t>
            </a:r>
            <a:r>
              <a:rPr lang="en-US" sz="2800" kern="100" dirty="0">
                <a:effectLst/>
                <a:latin typeface="Calibri" panose="020F0502020204030204" pitchFamily="34" charset="0"/>
                <a:ea typeface="Calibri" panose="020F0502020204030204" pitchFamily="34" charset="0"/>
                <a:cs typeface="Arial" panose="020B0604020202020204" pitchFamily="34" charset="0"/>
              </a:rPr>
              <a:t>[PJT]</a:t>
            </a:r>
            <a:endParaRPr lang="en-US" sz="2800" dirty="0"/>
          </a:p>
        </p:txBody>
      </p:sp>
      <p:pic>
        <p:nvPicPr>
          <p:cNvPr id="9" name="Content Placeholder 8" descr="A picture containing text, indoor, table&#10;&#10;Description automatically generated">
            <a:extLst>
              <a:ext uri="{FF2B5EF4-FFF2-40B4-BE49-F238E27FC236}">
                <a16:creationId xmlns:a16="http://schemas.microsoft.com/office/drawing/2014/main" id="{6ADFB506-44AA-39E4-FAED-3C61AA6246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a:ln w="63500">
            <a:solidFill>
              <a:srgbClr val="FFC000"/>
            </a:solidFill>
          </a:ln>
        </p:spPr>
      </p:pic>
      <p:pic>
        <p:nvPicPr>
          <p:cNvPr id="11" name="Content Placeholder 10" descr="A picture containing person, indoor, person&#10;&#10;Description automatically generated">
            <a:extLst>
              <a:ext uri="{FF2B5EF4-FFF2-40B4-BE49-F238E27FC236}">
                <a16:creationId xmlns:a16="http://schemas.microsoft.com/office/drawing/2014/main" id="{91CD8A59-DDA8-588B-FEFE-66CB9D8597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5173"/>
            <a:ext cx="5181600" cy="3452241"/>
          </a:xfrm>
          <a:ln w="63500">
            <a:solidFill>
              <a:srgbClr val="FFC000"/>
            </a:solidFill>
          </a:ln>
        </p:spPr>
      </p:pic>
      <p:sp>
        <p:nvSpPr>
          <p:cNvPr id="2" name="Oval 1">
            <a:extLst>
              <a:ext uri="{FF2B5EF4-FFF2-40B4-BE49-F238E27FC236}">
                <a16:creationId xmlns:a16="http://schemas.microsoft.com/office/drawing/2014/main" id="{DA53D2AA-D185-AE1D-85FE-B001DBF50D4C}"/>
              </a:ext>
            </a:extLst>
          </p:cNvPr>
          <p:cNvSpPr/>
          <p:nvPr/>
        </p:nvSpPr>
        <p:spPr>
          <a:xfrm>
            <a:off x="8729221" y="282804"/>
            <a:ext cx="1847653" cy="631596"/>
          </a:xfrm>
          <a:prstGeom prst="ellipse">
            <a:avLst/>
          </a:prstGeom>
          <a:noFill/>
          <a:ln w="57150">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28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1FD0-C47D-DC09-A083-D2B9A54CFF58}"/>
              </a:ext>
            </a:extLst>
          </p:cNvPr>
          <p:cNvSpPr>
            <a:spLocks noGrp="1"/>
          </p:cNvSpPr>
          <p:nvPr>
            <p:ph type="title"/>
          </p:nvPr>
        </p:nvSpPr>
        <p:spPr>
          <a:solidFill>
            <a:schemeClr val="accent6">
              <a:lumMod val="50000"/>
              <a:alpha val="83000"/>
            </a:schemeClr>
          </a:solidFill>
        </p:spPr>
        <p:txBody>
          <a:bodyPr/>
          <a:lstStyle/>
          <a:p>
            <a:r>
              <a:rPr lang="en-US" dirty="0"/>
              <a:t>Appointed versus Designated</a:t>
            </a:r>
          </a:p>
        </p:txBody>
      </p:sp>
      <p:sp>
        <p:nvSpPr>
          <p:cNvPr id="3" name="Content Placeholder 2">
            <a:extLst>
              <a:ext uri="{FF2B5EF4-FFF2-40B4-BE49-F238E27FC236}">
                <a16:creationId xmlns:a16="http://schemas.microsoft.com/office/drawing/2014/main" id="{05027B38-18EB-8212-2A3D-23B354894037}"/>
              </a:ext>
            </a:extLst>
          </p:cNvPr>
          <p:cNvSpPr>
            <a:spLocks noGrp="1"/>
          </p:cNvSpPr>
          <p:nvPr>
            <p:ph idx="1"/>
          </p:nvPr>
        </p:nvSpPr>
        <p:spPr>
          <a:xfrm>
            <a:off x="838199" y="1825625"/>
            <a:ext cx="10634221" cy="4351338"/>
          </a:xfrm>
        </p:spPr>
        <p:txBody>
          <a:bodyPr>
            <a:normAutofit lnSpcReduction="10000"/>
          </a:bodyPr>
          <a:lstStyle/>
          <a:p>
            <a:pPr>
              <a:buFont typeface="Wingdings" panose="05000000000000000000" pitchFamily="2" charset="2"/>
              <a:buChar char="q"/>
            </a:pPr>
            <a:r>
              <a:rPr lang="en-US" dirty="0"/>
              <a:t>5:1 </a:t>
            </a:r>
            <a:r>
              <a:rPr lang="en-US" i="1" dirty="0"/>
              <a:t>“appointed on behalf of humankind </a:t>
            </a:r>
            <a:br>
              <a:rPr lang="en-US" i="1" dirty="0"/>
            </a:br>
            <a:r>
              <a:rPr lang="en-US" i="1" dirty="0"/>
              <a:t>         pertaining to things of God” </a:t>
            </a:r>
            <a:r>
              <a:rPr lang="en-US" dirty="0"/>
              <a:t> v.2</a:t>
            </a:r>
            <a:br>
              <a:rPr lang="en-US" dirty="0"/>
            </a:br>
            <a:br>
              <a:rPr lang="en-US" dirty="0"/>
            </a:br>
            <a:br>
              <a:rPr lang="en-US" dirty="0"/>
            </a:br>
            <a:br>
              <a:rPr lang="en-US" dirty="0"/>
            </a:br>
            <a:br>
              <a:rPr lang="en-US" dirty="0"/>
            </a:br>
            <a:br>
              <a:rPr lang="en-US" dirty="0"/>
            </a:br>
            <a:br>
              <a:rPr lang="en-US" dirty="0"/>
            </a:br>
            <a:endParaRPr lang="en-US" dirty="0"/>
          </a:p>
          <a:p>
            <a:pPr>
              <a:buFont typeface="Wingdings" panose="05000000000000000000" pitchFamily="2" charset="2"/>
              <a:buChar char="q"/>
            </a:pPr>
            <a:r>
              <a:rPr lang="en-US" dirty="0"/>
              <a:t>5:10 “</a:t>
            </a:r>
            <a:r>
              <a:rPr lang="en-US" b="1" i="1" kern="100" dirty="0">
                <a:effectLst/>
                <a:ea typeface="Calibri" panose="020F0502020204030204" pitchFamily="34" charset="0"/>
                <a:cs typeface="Calibri" panose="020F0502020204030204" pitchFamily="34" charset="0"/>
              </a:rPr>
              <a:t>10) He was designated high priest </a:t>
            </a:r>
            <a:br>
              <a:rPr lang="en-US" b="1" i="1" kern="100" dirty="0">
                <a:effectLst/>
                <a:ea typeface="Calibri" panose="020F0502020204030204" pitchFamily="34" charset="0"/>
                <a:cs typeface="Calibri" panose="020F0502020204030204" pitchFamily="34" charset="0"/>
              </a:rPr>
            </a:br>
            <a:r>
              <a:rPr lang="en-US" b="1" i="1" kern="100" dirty="0">
                <a:effectLst/>
                <a:ea typeface="Calibri" panose="020F0502020204030204" pitchFamily="34" charset="0"/>
                <a:cs typeface="Calibri" panose="020F0502020204030204" pitchFamily="34" charset="0"/>
              </a:rPr>
              <a:t>by God, according to the order of </a:t>
            </a:r>
            <a:br>
              <a:rPr lang="en-US" b="1" i="1" kern="100" dirty="0">
                <a:effectLst/>
                <a:ea typeface="Calibri" panose="020F0502020204030204" pitchFamily="34" charset="0"/>
                <a:cs typeface="Calibri" panose="020F0502020204030204" pitchFamily="34" charset="0"/>
              </a:rPr>
            </a:br>
            <a:r>
              <a:rPr lang="en-US" b="1" i="1" kern="100" dirty="0">
                <a:effectLst/>
                <a:ea typeface="Calibri" panose="020F0502020204030204" pitchFamily="34" charset="0"/>
                <a:cs typeface="Calibri" panose="020F0502020204030204" pitchFamily="34" charset="0"/>
              </a:rPr>
              <a:t>Melchizedek. </a:t>
            </a:r>
            <a:r>
              <a:rPr lang="en-US" b="1" kern="100" dirty="0">
                <a:effectLst/>
                <a:ea typeface="Calibri" panose="020F0502020204030204" pitchFamily="34" charset="0"/>
                <a:cs typeface="Calibri" panose="020F0502020204030204" pitchFamily="34" charset="0"/>
              </a:rPr>
              <a:t>[PJT] </a:t>
            </a:r>
            <a:r>
              <a:rPr lang="en-US" dirty="0"/>
              <a:t>  </a:t>
            </a:r>
          </a:p>
        </p:txBody>
      </p:sp>
      <p:cxnSp>
        <p:nvCxnSpPr>
          <p:cNvPr id="5" name="Straight Arrow Connector 4">
            <a:extLst>
              <a:ext uri="{FF2B5EF4-FFF2-40B4-BE49-F238E27FC236}">
                <a16:creationId xmlns:a16="http://schemas.microsoft.com/office/drawing/2014/main" id="{1C9D67DA-FD40-5099-EBB9-8AE481DE7906}"/>
              </a:ext>
            </a:extLst>
          </p:cNvPr>
          <p:cNvCxnSpPr>
            <a:cxnSpLocks/>
          </p:cNvCxnSpPr>
          <p:nvPr/>
        </p:nvCxnSpPr>
        <p:spPr>
          <a:xfrm>
            <a:off x="2017336" y="2187019"/>
            <a:ext cx="1893761" cy="2928189"/>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descr="Table&#10;&#10;Description automatically generated">
            <a:extLst>
              <a:ext uri="{FF2B5EF4-FFF2-40B4-BE49-F238E27FC236}">
                <a16:creationId xmlns:a16="http://schemas.microsoft.com/office/drawing/2014/main" id="{A5EEC60A-BB27-4F42-5103-CE56546B7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010" y="1188635"/>
            <a:ext cx="3956410" cy="4316083"/>
          </a:xfrm>
          <a:prstGeom prst="rect">
            <a:avLst/>
          </a:prstGeom>
        </p:spPr>
      </p:pic>
      <p:sp>
        <p:nvSpPr>
          <p:cNvPr id="9" name="Oval 8">
            <a:extLst>
              <a:ext uri="{FF2B5EF4-FFF2-40B4-BE49-F238E27FC236}">
                <a16:creationId xmlns:a16="http://schemas.microsoft.com/office/drawing/2014/main" id="{49232BFF-DA20-3CD2-6997-9BB4CD8207EF}"/>
              </a:ext>
            </a:extLst>
          </p:cNvPr>
          <p:cNvSpPr/>
          <p:nvPr/>
        </p:nvSpPr>
        <p:spPr>
          <a:xfrm>
            <a:off x="8389856" y="1998482"/>
            <a:ext cx="688156" cy="18853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E1649C-A3E8-7AFC-FDFA-F382EDCAD4D3}"/>
              </a:ext>
            </a:extLst>
          </p:cNvPr>
          <p:cNvSpPr/>
          <p:nvPr/>
        </p:nvSpPr>
        <p:spPr>
          <a:xfrm>
            <a:off x="8389856" y="3812757"/>
            <a:ext cx="414779" cy="19286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41F9E91C-CD14-3281-F5FB-A1C18FE6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6010" y="1188634"/>
            <a:ext cx="4295775" cy="4316083"/>
          </a:xfrm>
          <a:prstGeom prst="rect">
            <a:avLst/>
          </a:prstGeom>
        </p:spPr>
      </p:pic>
      <p:sp>
        <p:nvSpPr>
          <p:cNvPr id="13" name="Oval 12">
            <a:extLst>
              <a:ext uri="{FF2B5EF4-FFF2-40B4-BE49-F238E27FC236}">
                <a16:creationId xmlns:a16="http://schemas.microsoft.com/office/drawing/2014/main" id="{6CA2C9E2-6210-34EA-EDDE-6937161E11BE}"/>
              </a:ext>
            </a:extLst>
          </p:cNvPr>
          <p:cNvSpPr/>
          <p:nvPr/>
        </p:nvSpPr>
        <p:spPr>
          <a:xfrm>
            <a:off x="8097625" y="3267199"/>
            <a:ext cx="499620" cy="19286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2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07DC50-FBAD-EE2D-E85E-636D092230DC}"/>
              </a:ext>
            </a:extLst>
          </p:cNvPr>
          <p:cNvSpPr>
            <a:spLocks noGrp="1"/>
          </p:cNvSpPr>
          <p:nvPr>
            <p:ph type="title"/>
          </p:nvPr>
        </p:nvSpPr>
        <p:spPr>
          <a:xfrm>
            <a:off x="839788" y="365125"/>
            <a:ext cx="10690224" cy="1325563"/>
          </a:xfrm>
          <a:solidFill>
            <a:schemeClr val="accent6">
              <a:lumMod val="50000"/>
              <a:alpha val="83000"/>
            </a:schemeClr>
          </a:solidFill>
        </p:spPr>
        <p:txBody>
          <a:bodyPr/>
          <a:lstStyle/>
          <a:p>
            <a:pPr algn="ctr"/>
            <a:r>
              <a:rPr lang="en-US" dirty="0"/>
              <a:t>Jesus As Superior to the Levitical Priesthood</a:t>
            </a:r>
          </a:p>
        </p:txBody>
      </p:sp>
      <p:sp>
        <p:nvSpPr>
          <p:cNvPr id="5" name="Text Placeholder 4">
            <a:extLst>
              <a:ext uri="{FF2B5EF4-FFF2-40B4-BE49-F238E27FC236}">
                <a16:creationId xmlns:a16="http://schemas.microsoft.com/office/drawing/2014/main" id="{FC1E7136-0FD7-F475-7FD5-582DC07D22C7}"/>
              </a:ext>
            </a:extLst>
          </p:cNvPr>
          <p:cNvSpPr>
            <a:spLocks noGrp="1"/>
          </p:cNvSpPr>
          <p:nvPr>
            <p:ph type="body" idx="1"/>
          </p:nvPr>
        </p:nvSpPr>
        <p:spPr>
          <a:solidFill>
            <a:schemeClr val="accent6">
              <a:lumMod val="60000"/>
              <a:lumOff val="40000"/>
              <a:alpha val="77000"/>
            </a:schemeClr>
          </a:solidFill>
        </p:spPr>
        <p:txBody>
          <a:bodyPr anchor="ctr">
            <a:normAutofit/>
          </a:bodyPr>
          <a:lstStyle/>
          <a:p>
            <a:pPr algn="ctr"/>
            <a:r>
              <a:rPr lang="en-US" sz="3200" dirty="0">
                <a:solidFill>
                  <a:schemeClr val="accent6">
                    <a:lumMod val="50000"/>
                  </a:schemeClr>
                </a:solidFill>
              </a:rPr>
              <a:t>Levitical High Priests</a:t>
            </a:r>
          </a:p>
        </p:txBody>
      </p:sp>
      <p:sp>
        <p:nvSpPr>
          <p:cNvPr id="6" name="Content Placeholder 5">
            <a:extLst>
              <a:ext uri="{FF2B5EF4-FFF2-40B4-BE49-F238E27FC236}">
                <a16:creationId xmlns:a16="http://schemas.microsoft.com/office/drawing/2014/main" id="{2395D930-94DD-3828-D68D-84569DE5AF37}"/>
              </a:ext>
            </a:extLst>
          </p:cNvPr>
          <p:cNvSpPr>
            <a:spLocks noGrp="1"/>
          </p:cNvSpPr>
          <p:nvPr>
            <p:ph sz="half" idx="2"/>
          </p:nvPr>
        </p:nvSpPr>
        <p:spPr/>
        <p:txBody>
          <a:bodyPr/>
          <a:lstStyle/>
          <a:p>
            <a:pPr marL="514350" indent="-514350">
              <a:buFont typeface="+mj-lt"/>
              <a:buAutoNum type="arabicParenR"/>
            </a:pPr>
            <a:r>
              <a:rPr lang="en-US" dirty="0"/>
              <a:t>“able to measure out compassion in weakness” (5:2)</a:t>
            </a:r>
          </a:p>
          <a:p>
            <a:pPr marL="514350" indent="-514350">
              <a:buFont typeface="+mj-lt"/>
              <a:buAutoNum type="arabicParenR"/>
            </a:pPr>
            <a:r>
              <a:rPr lang="en-US" dirty="0"/>
              <a:t>“obligated to offer sacrifices” for people, himself, sins (5:3)</a:t>
            </a:r>
          </a:p>
          <a:p>
            <a:pPr marL="514350" indent="-514350">
              <a:buFont typeface="+mj-lt"/>
              <a:buAutoNum type="arabicParenR"/>
            </a:pPr>
            <a:r>
              <a:rPr lang="en-US" dirty="0"/>
              <a:t>“called by God just as Aaron was” (5:4) (but hereditary)</a:t>
            </a:r>
          </a:p>
          <a:p>
            <a:endParaRPr lang="en-US" dirty="0"/>
          </a:p>
        </p:txBody>
      </p:sp>
      <p:sp>
        <p:nvSpPr>
          <p:cNvPr id="7" name="Text Placeholder 6">
            <a:extLst>
              <a:ext uri="{FF2B5EF4-FFF2-40B4-BE49-F238E27FC236}">
                <a16:creationId xmlns:a16="http://schemas.microsoft.com/office/drawing/2014/main" id="{CB4912F8-E443-C1CF-0590-AA4D49FB1B73}"/>
              </a:ext>
            </a:extLst>
          </p:cNvPr>
          <p:cNvSpPr>
            <a:spLocks noGrp="1"/>
          </p:cNvSpPr>
          <p:nvPr>
            <p:ph type="body" sz="quarter" idx="3"/>
          </p:nvPr>
        </p:nvSpPr>
        <p:spPr>
          <a:xfrm>
            <a:off x="6172200" y="1681163"/>
            <a:ext cx="5357812" cy="823912"/>
          </a:xfrm>
          <a:solidFill>
            <a:schemeClr val="accent6">
              <a:lumMod val="60000"/>
              <a:lumOff val="40000"/>
              <a:alpha val="77000"/>
            </a:schemeClr>
          </a:solidFill>
        </p:spPr>
        <p:txBody>
          <a:bodyPr anchor="ctr">
            <a:normAutofit/>
          </a:bodyPr>
          <a:lstStyle/>
          <a:p>
            <a:pPr algn="ctr"/>
            <a:r>
              <a:rPr lang="en-US" sz="2800" dirty="0">
                <a:solidFill>
                  <a:schemeClr val="accent6">
                    <a:lumMod val="50000"/>
                  </a:schemeClr>
                </a:solidFill>
              </a:rPr>
              <a:t>Jesus as High Priest</a:t>
            </a:r>
          </a:p>
        </p:txBody>
      </p:sp>
      <p:sp>
        <p:nvSpPr>
          <p:cNvPr id="8" name="Content Placeholder 7">
            <a:extLst>
              <a:ext uri="{FF2B5EF4-FFF2-40B4-BE49-F238E27FC236}">
                <a16:creationId xmlns:a16="http://schemas.microsoft.com/office/drawing/2014/main" id="{03B086BD-D13A-4C1F-5C08-095EFDD4C8F9}"/>
              </a:ext>
            </a:extLst>
          </p:cNvPr>
          <p:cNvSpPr>
            <a:spLocks noGrp="1"/>
          </p:cNvSpPr>
          <p:nvPr>
            <p:ph sz="quarter" idx="4"/>
          </p:nvPr>
        </p:nvSpPr>
        <p:spPr>
          <a:xfrm>
            <a:off x="6172199" y="2505075"/>
            <a:ext cx="5357813" cy="3684588"/>
          </a:xfrm>
        </p:spPr>
        <p:txBody>
          <a:bodyPr/>
          <a:lstStyle/>
          <a:p>
            <a:r>
              <a:rPr lang="en-US" dirty="0"/>
              <a:t>“has sympathy with weakness, but without weakness (4:15)</a:t>
            </a:r>
            <a:br>
              <a:rPr lang="en-US" dirty="0"/>
            </a:br>
            <a:endParaRPr lang="en-US" dirty="0"/>
          </a:p>
          <a:p>
            <a:r>
              <a:rPr lang="en-US" dirty="0"/>
              <a:t>“source of eternal salvation”</a:t>
            </a:r>
            <a:br>
              <a:rPr lang="en-US" dirty="0"/>
            </a:br>
            <a:r>
              <a:rPr lang="en-US" dirty="0"/>
              <a:t>(5:9)</a:t>
            </a:r>
          </a:p>
          <a:p>
            <a:r>
              <a:rPr lang="en-US" dirty="0"/>
              <a:t>“approved by God to become high priest” (5:5) (not hereditary)</a:t>
            </a:r>
          </a:p>
        </p:txBody>
      </p:sp>
    </p:spTree>
    <p:extLst>
      <p:ext uri="{BB962C8B-B14F-4D97-AF65-F5344CB8AC3E}">
        <p14:creationId xmlns:p14="http://schemas.microsoft.com/office/powerpoint/2010/main" val="3479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righ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righ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right)">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F59A06-69F9-4CF5-8F7E-3AC577FEC15F}" vid="{4EE58DAE-15DF-4CD9-A8D1-F46AF37B3237}"/>
    </a:ext>
  </a:extLst>
</a:theme>
</file>

<file path=docProps/app.xml><?xml version="1.0" encoding="utf-8"?>
<Properties xmlns="http://schemas.openxmlformats.org/officeDocument/2006/extended-properties" xmlns:vt="http://schemas.openxmlformats.org/officeDocument/2006/docPropsVTypes">
  <Template>Gethsemane_tree_retouched</Template>
  <TotalTime>808</TotalTime>
  <Words>1583</Words>
  <Application>Microsoft Office PowerPoint</Application>
  <PresentationFormat>Widescreen</PresentationFormat>
  <Paragraphs>59</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system-ui</vt:lpstr>
      <vt:lpstr>Wingdings</vt:lpstr>
      <vt:lpstr>Office Theme</vt:lpstr>
      <vt:lpstr>Preparing to Teach Hebrews Part IV</vt:lpstr>
      <vt:lpstr>[Bruce, F. F. The New International Commentary on the New Testament:  The Epistle to the Hebrews (Grand Rapids, MI: William B. Eerdmans, 1964), p. lxiii.]</vt:lpstr>
      <vt:lpstr>[DeSilva, David A. Perseverance in Gratitude: A Socio-Rhetorical Commentary on the Epistle “to the Hebrews” (Grand Rapids, MI: William B. Eerdmans, 2000), p. 71.]  </vt:lpstr>
      <vt:lpstr>PowerPoint Presentation</vt:lpstr>
      <vt:lpstr>PowerPoint Presentation</vt:lpstr>
      <vt:lpstr>Pastor Johnny’s Symphonic View and  Guthrie, George, The Structure of Hebrews: A Text-Linguistic Analysis (Grand Rapids, MI: Baker Book House, 1994), p. 94.</vt:lpstr>
      <vt:lpstr>1) For every high priest is collected out of humankind, appointed on behalf of humankind pertaining to things of God in order to continue offering gifts and sacrifices regarding sins. [PJT]</vt:lpstr>
      <vt:lpstr>Appointed versus Designated</vt:lpstr>
      <vt:lpstr>Jesus As Superior to the Levitical Priesthood</vt:lpstr>
      <vt:lpstr>Is Melchizedek Identical to Jesus?</vt:lpstr>
      <vt:lpstr>PowerPoint Presentation</vt:lpstr>
      <vt:lpstr>Observations on Hebrews 5:8-9</vt:lpstr>
      <vt:lpstr>Warning Against Complacency (vv. 11-14)</vt:lpstr>
      <vt:lpstr>Hebrews 6:1-3 / “driven like the wind”</vt:lpstr>
      <vt:lpstr>Hebrews 6:4-6 [PJT] / Inoculation? </vt:lpstr>
      <vt:lpstr>8) But the one bearing thorns and thistles is of no value and near to being cursed; its end is burning. [PJT]</vt:lpstr>
      <vt:lpstr>Reviews and Previews μακρθυμήσας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to Teach Hebrews Part IV</dc:title>
  <dc:creator>Johnny Wilson</dc:creator>
  <cp:lastModifiedBy>Johnny Wilson</cp:lastModifiedBy>
  <cp:revision>16</cp:revision>
  <dcterms:created xsi:type="dcterms:W3CDTF">2023-04-05T13:14:51Z</dcterms:created>
  <dcterms:modified xsi:type="dcterms:W3CDTF">2023-04-06T16:14:12Z</dcterms:modified>
</cp:coreProperties>
</file>