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6" r:id="rId5"/>
    <p:sldId id="29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13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E3969-45B0-40D5-91B6-FD27E62BC25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D9081-36AC-4DE4-B5D6-74B16C250BEC}">
      <dgm:prSet/>
      <dgm:spPr/>
      <dgm:t>
        <a:bodyPr/>
        <a:lstStyle/>
        <a:p>
          <a:r>
            <a:rPr lang="en-US" dirty="0"/>
            <a:t>Receiving sons via resurrection (1 Kings 17, 2 Kings 4)</a:t>
          </a:r>
        </a:p>
      </dgm:t>
    </dgm:pt>
    <dgm:pt modelId="{06C9C8FD-68E1-454B-9759-C79566D8062E}" type="parTrans" cxnId="{8FF749E5-E382-496E-B32F-2772235AB7EF}">
      <dgm:prSet/>
      <dgm:spPr/>
      <dgm:t>
        <a:bodyPr/>
        <a:lstStyle/>
        <a:p>
          <a:endParaRPr lang="en-US"/>
        </a:p>
      </dgm:t>
    </dgm:pt>
    <dgm:pt modelId="{88F63826-5495-44F8-9CCD-AD715E61F4D8}" type="sibTrans" cxnId="{8FF749E5-E382-496E-B32F-2772235AB7EF}">
      <dgm:prSet/>
      <dgm:spPr/>
      <dgm:t>
        <a:bodyPr/>
        <a:lstStyle/>
        <a:p>
          <a:endParaRPr lang="en-US"/>
        </a:p>
      </dgm:t>
    </dgm:pt>
    <dgm:pt modelId="{A66AB143-EAFD-4D7B-8F0E-4377481ABBA2}">
      <dgm:prSet/>
      <dgm:spPr/>
      <dgm:t>
        <a:bodyPr/>
        <a:lstStyle/>
        <a:p>
          <a:r>
            <a:rPr lang="en-US" dirty="0"/>
            <a:t>Tortured, refusing to accept relief</a:t>
          </a:r>
        </a:p>
      </dgm:t>
    </dgm:pt>
    <dgm:pt modelId="{345172DB-D26F-487D-B826-CC8B8C8C9118}" type="parTrans" cxnId="{FC88E827-421C-4CD3-A30C-C082E891BEBA}">
      <dgm:prSet/>
      <dgm:spPr/>
      <dgm:t>
        <a:bodyPr/>
        <a:lstStyle/>
        <a:p>
          <a:endParaRPr lang="en-US"/>
        </a:p>
      </dgm:t>
    </dgm:pt>
    <dgm:pt modelId="{46E72BE3-F887-48F3-814F-4D7910539A09}" type="sibTrans" cxnId="{FC88E827-421C-4CD3-A30C-C082E891BEBA}">
      <dgm:prSet/>
      <dgm:spPr/>
      <dgm:t>
        <a:bodyPr/>
        <a:lstStyle/>
        <a:p>
          <a:endParaRPr lang="en-US"/>
        </a:p>
      </dgm:t>
    </dgm:pt>
    <dgm:pt modelId="{E9E8777F-EB2F-447D-96BC-F2A9BAB650B0}">
      <dgm:prSet/>
      <dgm:spPr/>
      <dgm:t>
        <a:bodyPr/>
        <a:lstStyle/>
        <a:p>
          <a:r>
            <a:rPr lang="en-US" dirty="0"/>
            <a:t>Mocking, scourging, chains, imprisonment</a:t>
          </a:r>
        </a:p>
      </dgm:t>
    </dgm:pt>
    <dgm:pt modelId="{A636EE2A-3582-44AD-B1D3-2068898E84D5}" type="parTrans" cxnId="{E2AB24F0-E7D1-4B5E-AF14-36BFB7F7899C}">
      <dgm:prSet/>
      <dgm:spPr/>
      <dgm:t>
        <a:bodyPr/>
        <a:lstStyle/>
        <a:p>
          <a:endParaRPr lang="en-US"/>
        </a:p>
      </dgm:t>
    </dgm:pt>
    <dgm:pt modelId="{C560B0E0-542D-41D5-897C-D01CE59A4248}" type="sibTrans" cxnId="{E2AB24F0-E7D1-4B5E-AF14-36BFB7F7899C}">
      <dgm:prSet/>
      <dgm:spPr/>
      <dgm:t>
        <a:bodyPr/>
        <a:lstStyle/>
        <a:p>
          <a:endParaRPr lang="en-US"/>
        </a:p>
      </dgm:t>
    </dgm:pt>
    <dgm:pt modelId="{44EF7065-3612-469B-B717-7954FF77F40A}">
      <dgm:prSet/>
      <dgm:spPr/>
      <dgm:t>
        <a:bodyPr/>
        <a:lstStyle/>
        <a:p>
          <a:r>
            <a:rPr lang="en-US" dirty="0"/>
            <a:t>Stoned, sawn in two</a:t>
          </a:r>
        </a:p>
      </dgm:t>
    </dgm:pt>
    <dgm:pt modelId="{CCAB1EB8-C4FD-41F8-93C2-A74877B24BD1}" type="parTrans" cxnId="{9FDD8717-AFDE-4077-9B5E-E29A1EF3C6D9}">
      <dgm:prSet/>
      <dgm:spPr/>
      <dgm:t>
        <a:bodyPr/>
        <a:lstStyle/>
        <a:p>
          <a:endParaRPr lang="en-US"/>
        </a:p>
      </dgm:t>
    </dgm:pt>
    <dgm:pt modelId="{D66BFD71-F93E-4796-92B9-C41DE743E5B7}" type="sibTrans" cxnId="{9FDD8717-AFDE-4077-9B5E-E29A1EF3C6D9}">
      <dgm:prSet/>
      <dgm:spPr/>
      <dgm:t>
        <a:bodyPr/>
        <a:lstStyle/>
        <a:p>
          <a:endParaRPr lang="en-US"/>
        </a:p>
      </dgm:t>
    </dgm:pt>
    <dgm:pt modelId="{BBE44569-840B-4196-A3E2-DE0F442F12F5}">
      <dgm:prSet/>
      <dgm:spPr/>
      <dgm:t>
        <a:bodyPr/>
        <a:lstStyle/>
        <a:p>
          <a:r>
            <a:rPr lang="en-US" dirty="0"/>
            <a:t>Forced to wander in destitution</a:t>
          </a:r>
        </a:p>
      </dgm:t>
    </dgm:pt>
    <dgm:pt modelId="{3F03990D-B372-4987-8009-C085BFDD4B6B}" type="parTrans" cxnId="{32480926-F19F-47FF-B2B5-BACEF83CC8B7}">
      <dgm:prSet/>
      <dgm:spPr/>
      <dgm:t>
        <a:bodyPr/>
        <a:lstStyle/>
        <a:p>
          <a:endParaRPr lang="en-US"/>
        </a:p>
      </dgm:t>
    </dgm:pt>
    <dgm:pt modelId="{07957741-8638-46A4-8ECD-001CF30B9708}" type="sibTrans" cxnId="{32480926-F19F-47FF-B2B5-BACEF83CC8B7}">
      <dgm:prSet/>
      <dgm:spPr/>
      <dgm:t>
        <a:bodyPr/>
        <a:lstStyle/>
        <a:p>
          <a:endParaRPr lang="en-US"/>
        </a:p>
      </dgm:t>
    </dgm:pt>
    <dgm:pt modelId="{7C974762-B8F0-481A-8DC8-601C23662570}" type="pres">
      <dgm:prSet presAssocID="{99DE3969-45B0-40D5-91B6-FD27E62BC25F}" presName="linear" presStyleCnt="0">
        <dgm:presLayoutVars>
          <dgm:animLvl val="lvl"/>
          <dgm:resizeHandles val="exact"/>
        </dgm:presLayoutVars>
      </dgm:prSet>
      <dgm:spPr/>
    </dgm:pt>
    <dgm:pt modelId="{34B44970-2388-4331-B91F-293EBFFA4D54}" type="pres">
      <dgm:prSet presAssocID="{492D9081-36AC-4DE4-B5D6-74B16C250B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53FC52-5FF2-4E73-9030-1C27187867C5}" type="pres">
      <dgm:prSet presAssocID="{88F63826-5495-44F8-9CCD-AD715E61F4D8}" presName="spacer" presStyleCnt="0"/>
      <dgm:spPr/>
    </dgm:pt>
    <dgm:pt modelId="{290053A6-5A14-4FB4-BED8-40AD81EFB56E}" type="pres">
      <dgm:prSet presAssocID="{A66AB143-EAFD-4D7B-8F0E-4377481ABB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5CD895-83E8-4912-A7CA-AC02D8F61C0A}" type="pres">
      <dgm:prSet presAssocID="{46E72BE3-F887-48F3-814F-4D7910539A09}" presName="spacer" presStyleCnt="0"/>
      <dgm:spPr/>
    </dgm:pt>
    <dgm:pt modelId="{1CE8251B-493E-4F5B-8FE8-7A961BC1A48D}" type="pres">
      <dgm:prSet presAssocID="{E9E8777F-EB2F-447D-96BC-F2A9BAB650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F773AD-F5DB-4204-A6FD-8F0027CF09D2}" type="pres">
      <dgm:prSet presAssocID="{C560B0E0-542D-41D5-897C-D01CE59A4248}" presName="spacer" presStyleCnt="0"/>
      <dgm:spPr/>
    </dgm:pt>
    <dgm:pt modelId="{4CDA5E3E-A2E9-4C01-B415-2B9ED944024D}" type="pres">
      <dgm:prSet presAssocID="{44EF7065-3612-469B-B717-7954FF77F4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57CCAA-4503-46A8-A008-5F4B195C201D}" type="pres">
      <dgm:prSet presAssocID="{D66BFD71-F93E-4796-92B9-C41DE743E5B7}" presName="spacer" presStyleCnt="0"/>
      <dgm:spPr/>
    </dgm:pt>
    <dgm:pt modelId="{8BA0441E-6947-4D1F-8FF4-D1CEF52865A0}" type="pres">
      <dgm:prSet presAssocID="{BBE44569-840B-4196-A3E2-DE0F442F12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DD8717-AFDE-4077-9B5E-E29A1EF3C6D9}" srcId="{99DE3969-45B0-40D5-91B6-FD27E62BC25F}" destId="{44EF7065-3612-469B-B717-7954FF77F40A}" srcOrd="3" destOrd="0" parTransId="{CCAB1EB8-C4FD-41F8-93C2-A74877B24BD1}" sibTransId="{D66BFD71-F93E-4796-92B9-C41DE743E5B7}"/>
    <dgm:cxn modelId="{32480926-F19F-47FF-B2B5-BACEF83CC8B7}" srcId="{99DE3969-45B0-40D5-91B6-FD27E62BC25F}" destId="{BBE44569-840B-4196-A3E2-DE0F442F12F5}" srcOrd="4" destOrd="0" parTransId="{3F03990D-B372-4987-8009-C085BFDD4B6B}" sibTransId="{07957741-8638-46A4-8ECD-001CF30B9708}"/>
    <dgm:cxn modelId="{FC88E827-421C-4CD3-A30C-C082E891BEBA}" srcId="{99DE3969-45B0-40D5-91B6-FD27E62BC25F}" destId="{A66AB143-EAFD-4D7B-8F0E-4377481ABBA2}" srcOrd="1" destOrd="0" parTransId="{345172DB-D26F-487D-B826-CC8B8C8C9118}" sibTransId="{46E72BE3-F887-48F3-814F-4D7910539A09}"/>
    <dgm:cxn modelId="{210F3049-9D19-4133-9B92-9660D8215084}" type="presOf" srcId="{44EF7065-3612-469B-B717-7954FF77F40A}" destId="{4CDA5E3E-A2E9-4C01-B415-2B9ED944024D}" srcOrd="0" destOrd="0" presId="urn:microsoft.com/office/officeart/2005/8/layout/vList2"/>
    <dgm:cxn modelId="{17FEBF4D-5B66-4A13-AF88-E2071CB47350}" type="presOf" srcId="{BBE44569-840B-4196-A3E2-DE0F442F12F5}" destId="{8BA0441E-6947-4D1F-8FF4-D1CEF52865A0}" srcOrd="0" destOrd="0" presId="urn:microsoft.com/office/officeart/2005/8/layout/vList2"/>
    <dgm:cxn modelId="{E74A4797-21D8-474C-8D03-F3547C050272}" type="presOf" srcId="{492D9081-36AC-4DE4-B5D6-74B16C250BEC}" destId="{34B44970-2388-4331-B91F-293EBFFA4D54}" srcOrd="0" destOrd="0" presId="urn:microsoft.com/office/officeart/2005/8/layout/vList2"/>
    <dgm:cxn modelId="{A7C9EC9F-DDA4-4D9D-A4C0-1AE5C963DE98}" type="presOf" srcId="{E9E8777F-EB2F-447D-96BC-F2A9BAB650B0}" destId="{1CE8251B-493E-4F5B-8FE8-7A961BC1A48D}" srcOrd="0" destOrd="0" presId="urn:microsoft.com/office/officeart/2005/8/layout/vList2"/>
    <dgm:cxn modelId="{B2A8A6CD-D505-4F3A-ADAF-864D16C8F611}" type="presOf" srcId="{A66AB143-EAFD-4D7B-8F0E-4377481ABBA2}" destId="{290053A6-5A14-4FB4-BED8-40AD81EFB56E}" srcOrd="0" destOrd="0" presId="urn:microsoft.com/office/officeart/2005/8/layout/vList2"/>
    <dgm:cxn modelId="{8FF749E5-E382-496E-B32F-2772235AB7EF}" srcId="{99DE3969-45B0-40D5-91B6-FD27E62BC25F}" destId="{492D9081-36AC-4DE4-B5D6-74B16C250BEC}" srcOrd="0" destOrd="0" parTransId="{06C9C8FD-68E1-454B-9759-C79566D8062E}" sibTransId="{88F63826-5495-44F8-9CCD-AD715E61F4D8}"/>
    <dgm:cxn modelId="{6CED22EB-61D1-4999-A77E-BF3D330B792B}" type="presOf" srcId="{99DE3969-45B0-40D5-91B6-FD27E62BC25F}" destId="{7C974762-B8F0-481A-8DC8-601C23662570}" srcOrd="0" destOrd="0" presId="urn:microsoft.com/office/officeart/2005/8/layout/vList2"/>
    <dgm:cxn modelId="{E2AB24F0-E7D1-4B5E-AF14-36BFB7F7899C}" srcId="{99DE3969-45B0-40D5-91B6-FD27E62BC25F}" destId="{E9E8777F-EB2F-447D-96BC-F2A9BAB650B0}" srcOrd="2" destOrd="0" parTransId="{A636EE2A-3582-44AD-B1D3-2068898E84D5}" sibTransId="{C560B0E0-542D-41D5-897C-D01CE59A4248}"/>
    <dgm:cxn modelId="{F6E97AF1-F2A6-43AD-9AFC-06D8E3D58A71}" type="presParOf" srcId="{7C974762-B8F0-481A-8DC8-601C23662570}" destId="{34B44970-2388-4331-B91F-293EBFFA4D54}" srcOrd="0" destOrd="0" presId="urn:microsoft.com/office/officeart/2005/8/layout/vList2"/>
    <dgm:cxn modelId="{92D855BE-67AE-4647-A7B6-8F12CE9750A5}" type="presParOf" srcId="{7C974762-B8F0-481A-8DC8-601C23662570}" destId="{5953FC52-5FF2-4E73-9030-1C27187867C5}" srcOrd="1" destOrd="0" presId="urn:microsoft.com/office/officeart/2005/8/layout/vList2"/>
    <dgm:cxn modelId="{791D4334-8926-4AC4-AC60-7AA56F96314C}" type="presParOf" srcId="{7C974762-B8F0-481A-8DC8-601C23662570}" destId="{290053A6-5A14-4FB4-BED8-40AD81EFB56E}" srcOrd="2" destOrd="0" presId="urn:microsoft.com/office/officeart/2005/8/layout/vList2"/>
    <dgm:cxn modelId="{51672FE3-EAA0-4C06-A2F0-430656224603}" type="presParOf" srcId="{7C974762-B8F0-481A-8DC8-601C23662570}" destId="{4D5CD895-83E8-4912-A7CA-AC02D8F61C0A}" srcOrd="3" destOrd="0" presId="urn:microsoft.com/office/officeart/2005/8/layout/vList2"/>
    <dgm:cxn modelId="{DB1771D1-4120-4CD8-ACB5-F1A07D1F6E6F}" type="presParOf" srcId="{7C974762-B8F0-481A-8DC8-601C23662570}" destId="{1CE8251B-493E-4F5B-8FE8-7A961BC1A48D}" srcOrd="4" destOrd="0" presId="urn:microsoft.com/office/officeart/2005/8/layout/vList2"/>
    <dgm:cxn modelId="{9B05889A-5C43-4CDC-BADD-E2286A11F3EB}" type="presParOf" srcId="{7C974762-B8F0-481A-8DC8-601C23662570}" destId="{55F773AD-F5DB-4204-A6FD-8F0027CF09D2}" srcOrd="5" destOrd="0" presId="urn:microsoft.com/office/officeart/2005/8/layout/vList2"/>
    <dgm:cxn modelId="{A1CC0B9D-1FFD-45C3-974B-E9A9E1EF985A}" type="presParOf" srcId="{7C974762-B8F0-481A-8DC8-601C23662570}" destId="{4CDA5E3E-A2E9-4C01-B415-2B9ED944024D}" srcOrd="6" destOrd="0" presId="urn:microsoft.com/office/officeart/2005/8/layout/vList2"/>
    <dgm:cxn modelId="{CF8F81FA-8B3B-4439-97FB-D3D178753F19}" type="presParOf" srcId="{7C974762-B8F0-481A-8DC8-601C23662570}" destId="{7A57CCAA-4503-46A8-A008-5F4B195C201D}" srcOrd="7" destOrd="0" presId="urn:microsoft.com/office/officeart/2005/8/layout/vList2"/>
    <dgm:cxn modelId="{A80E8782-3EC9-47F4-9AAB-C61860EC8BAC}" type="presParOf" srcId="{7C974762-B8F0-481A-8DC8-601C23662570}" destId="{8BA0441E-6947-4D1F-8FF4-D1CEF52865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44970-2388-4331-B91F-293EBFFA4D54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Receiving sons via resurrection (1 Kings 17, 2 Kings 4)</a:t>
          </a:r>
        </a:p>
      </dsp:txBody>
      <dsp:txXfrm>
        <a:off x="38638" y="45464"/>
        <a:ext cx="10438324" cy="714229"/>
      </dsp:txXfrm>
    </dsp:sp>
    <dsp:sp modelId="{290053A6-5A14-4FB4-BED8-40AD81EFB56E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Tortured, refusing to accept relief</a:t>
          </a:r>
        </a:p>
      </dsp:txBody>
      <dsp:txXfrm>
        <a:off x="38638" y="932009"/>
        <a:ext cx="10438324" cy="714229"/>
      </dsp:txXfrm>
    </dsp:sp>
    <dsp:sp modelId="{1CE8251B-493E-4F5B-8FE8-7A961BC1A48D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Mocking, scourging, chains, imprisonment</a:t>
          </a:r>
        </a:p>
      </dsp:txBody>
      <dsp:txXfrm>
        <a:off x="38638" y="1818554"/>
        <a:ext cx="10438324" cy="714229"/>
      </dsp:txXfrm>
    </dsp:sp>
    <dsp:sp modelId="{4CDA5E3E-A2E9-4C01-B415-2B9ED944024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Stoned, sawn in two</a:t>
          </a:r>
        </a:p>
      </dsp:txBody>
      <dsp:txXfrm>
        <a:off x="38638" y="2705099"/>
        <a:ext cx="10438324" cy="714229"/>
      </dsp:txXfrm>
    </dsp:sp>
    <dsp:sp modelId="{8BA0441E-6947-4D1F-8FF4-D1CEF52865A0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Forced to wander in destitution</a:t>
          </a:r>
        </a:p>
      </dsp:txBody>
      <dsp:txXfrm>
        <a:off x="38638" y="3591644"/>
        <a:ext cx="10438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E865-5D2E-3C77-6CAE-A6A905D57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0848-E172-9AC0-3621-DDE0C496F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33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5287-25AE-D873-7EC1-18366B5B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43504-4694-7A08-CEE6-A6F094C57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8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3AF47-A8FC-5EEB-B3B8-021FAF759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5E3B2-EB8A-C36E-1026-1898673DE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1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AF69-0599-6DF9-5AAC-A1B8DD0C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65404-160C-B2E1-6CB3-4D7FB141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88F6-4D4B-FDF5-0A74-79336694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123EE-C87C-BCBD-5B4D-3D799214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12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655-7A7E-9036-B5F7-DE7966FF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5FE4-5A4D-53F8-3466-2D4922BFB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824C9-E43A-4B05-586A-D78C2B4CC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58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9667-8B8D-40D1-1FF2-6A23BF71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9F39F-FBE8-0B3B-01B2-521D2007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50904-C631-AB31-79B6-C49B0BCF3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A49FE-659B-948C-2347-C0831B422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15436-1BF7-AB84-9C07-E2C305357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98FF-F81B-D0C0-60D3-4313D5C2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1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691E-EE94-ECEB-EA15-D14F0DAD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FB6F-CBED-2E7A-8C27-DE24A70B4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6737B-49ED-B031-91F3-7D15EFCB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0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8F1A-5B78-28E3-DD98-0F0FB759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8703C-7797-7D37-1298-2CF66FB6F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7A323-CCDE-BE56-587E-7E1CB1F8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7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kneeling in front of a burning tree&#10;&#10;Description automatically generated with low confidence">
            <a:extLst>
              <a:ext uri="{FF2B5EF4-FFF2-40B4-BE49-F238E27FC236}">
                <a16:creationId xmlns:a16="http://schemas.microsoft.com/office/drawing/2014/main" id="{E788EFB9-02C2-072C-2691-9CFF04D4BE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045" y="0"/>
            <a:ext cx="16151980" cy="6931891"/>
          </a:xfrm>
          <a:prstGeom prst="rect">
            <a:avLst/>
          </a:prstGeom>
          <a:solidFill>
            <a:srgbClr val="C00000">
              <a:alpha val="91000"/>
            </a:srgbClr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7F7A9-C174-BEA1-ADD1-82D59AD9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C00000">
              <a:alpha val="8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ECF4-C9F6-AB8B-7384-E92AD3EB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C00000">
              <a:alpha val="85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0F3F-9992-CBBF-C1FC-1D0F3CD18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9" y="1122363"/>
            <a:ext cx="9929091" cy="2387600"/>
          </a:xfrm>
        </p:spPr>
        <p:txBody>
          <a:bodyPr/>
          <a:lstStyle/>
          <a:p>
            <a:r>
              <a:rPr lang="en-US" dirty="0"/>
              <a:t>Preparing to Teach Hebrews 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0879D-6C88-AEC7-FF64-3F24F878A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9" y="3602038"/>
            <a:ext cx="9929091" cy="1655762"/>
          </a:xfrm>
        </p:spPr>
        <p:txBody>
          <a:bodyPr/>
          <a:lstStyle/>
          <a:p>
            <a:r>
              <a:rPr lang="en-US" dirty="0"/>
              <a:t>Hebrews 11:23-12:29</a:t>
            </a:r>
          </a:p>
        </p:txBody>
      </p:sp>
    </p:spTree>
    <p:extLst>
      <p:ext uri="{BB962C8B-B14F-4D97-AF65-F5344CB8AC3E}">
        <p14:creationId xmlns:p14="http://schemas.microsoft.com/office/powerpoint/2010/main" val="15316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1E4E-357B-759B-D21A-57DEA345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God’s Action (11:28-29)</a:t>
            </a:r>
          </a:p>
        </p:txBody>
      </p:sp>
      <p:pic>
        <p:nvPicPr>
          <p:cNvPr id="6" name="Content Placeholder 5" descr="A picture containing painting, clothing, visual arts, art&#10;&#10;Description automatically generated">
            <a:extLst>
              <a:ext uri="{FF2B5EF4-FFF2-40B4-BE49-F238E27FC236}">
                <a16:creationId xmlns:a16="http://schemas.microsoft.com/office/drawing/2014/main" id="{17BF3ECA-6195-D765-8061-7EF7E41DD7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2" y="2450969"/>
            <a:ext cx="4975021" cy="2858245"/>
          </a:xfrm>
          <a:ln w="63500">
            <a:solidFill>
              <a:srgbClr val="C00000"/>
            </a:solidFill>
          </a:ln>
        </p:spPr>
      </p:pic>
      <p:pic>
        <p:nvPicPr>
          <p:cNvPr id="8" name="Content Placeholder 7" descr="A picture containing reef&#10;&#10;Description automatically generated">
            <a:extLst>
              <a:ext uri="{FF2B5EF4-FFF2-40B4-BE49-F238E27FC236}">
                <a16:creationId xmlns:a16="http://schemas.microsoft.com/office/drawing/2014/main" id="{AC1AF8F8-522F-72F0-77D1-44F6EC3023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37" y="2205893"/>
            <a:ext cx="5181600" cy="3452093"/>
          </a:xfr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233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B3BC-606B-99E8-F0D8-97F7B9C3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Conquest/Settlement (11:30-31)</a:t>
            </a:r>
          </a:p>
        </p:txBody>
      </p:sp>
      <p:pic>
        <p:nvPicPr>
          <p:cNvPr id="6" name="Content Placeholder 5" descr="A picture containing painting, art, visual arts, picture frame&#10;&#10;Description automatically generated">
            <a:extLst>
              <a:ext uri="{FF2B5EF4-FFF2-40B4-BE49-F238E27FC236}">
                <a16:creationId xmlns:a16="http://schemas.microsoft.com/office/drawing/2014/main" id="{CA8BDE7D-4476-16CE-8E12-25A9A5532F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1" y="1825625"/>
            <a:ext cx="3072328" cy="4351338"/>
          </a:xfrm>
        </p:spPr>
      </p:pic>
      <p:pic>
        <p:nvPicPr>
          <p:cNvPr id="8" name="Content Placeholder 7" descr="A close-up of a person's eyes&#10;&#10;Description automatically generated">
            <a:extLst>
              <a:ext uri="{FF2B5EF4-FFF2-40B4-BE49-F238E27FC236}">
                <a16:creationId xmlns:a16="http://schemas.microsoft.com/office/drawing/2014/main" id="{07E3502A-3751-051A-A20C-C3D62B41B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9" y="2314419"/>
            <a:ext cx="4966699" cy="3311133"/>
          </a:xfrm>
        </p:spPr>
      </p:pic>
    </p:spTree>
    <p:extLst>
      <p:ext uri="{BB962C8B-B14F-4D97-AF65-F5344CB8AC3E}">
        <p14:creationId xmlns:p14="http://schemas.microsoft.com/office/powerpoint/2010/main" val="2765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3EC3-4EC9-A304-C1AE-9397017B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8" y="365125"/>
            <a:ext cx="11213182" cy="1325563"/>
          </a:xfrm>
        </p:spPr>
        <p:txBody>
          <a:bodyPr/>
          <a:lstStyle/>
          <a:p>
            <a:r>
              <a:rPr lang="en-US" dirty="0"/>
              <a:t>Time is Too Short (11:32)</a:t>
            </a:r>
          </a:p>
        </p:txBody>
      </p:sp>
      <p:pic>
        <p:nvPicPr>
          <p:cNvPr id="6" name="Content Placeholder 5" descr="A picture containing painting, drawing, art, person&#10;&#10;Description automatically generated">
            <a:extLst>
              <a:ext uri="{FF2B5EF4-FFF2-40B4-BE49-F238E27FC236}">
                <a16:creationId xmlns:a16="http://schemas.microsoft.com/office/drawing/2014/main" id="{BEABEC83-5EA7-332D-1AF4-871228B40C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8" y="1916215"/>
            <a:ext cx="3425868" cy="2595095"/>
          </a:xfrm>
          <a:ln w="63500">
            <a:solidFill>
              <a:srgbClr val="C00000"/>
            </a:solidFill>
          </a:ln>
        </p:spPr>
      </p:pic>
      <p:pic>
        <p:nvPicPr>
          <p:cNvPr id="8" name="Content Placeholder 7" descr="A picture containing painting, clothing, visual arts, art&#10;&#10;Description automatically generated">
            <a:extLst>
              <a:ext uri="{FF2B5EF4-FFF2-40B4-BE49-F238E27FC236}">
                <a16:creationId xmlns:a16="http://schemas.microsoft.com/office/drawing/2014/main" id="{6252840C-978D-DE89-0C11-FD992FD16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44" y="1825625"/>
            <a:ext cx="3062953" cy="4351338"/>
          </a:xfrm>
          <a:ln w="63500">
            <a:solidFill>
              <a:srgbClr val="C00000"/>
            </a:solidFill>
          </a:ln>
        </p:spPr>
      </p:pic>
      <p:pic>
        <p:nvPicPr>
          <p:cNvPr id="10" name="Picture 9" descr="A picture containing painting, art, human face, mythology&#10;&#10;Description automatically generated">
            <a:extLst>
              <a:ext uri="{FF2B5EF4-FFF2-40B4-BE49-F238E27FC236}">
                <a16:creationId xmlns:a16="http://schemas.microsoft.com/office/drawing/2014/main" id="{BB820A60-3354-EF21-7C7C-FA03477D0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6" y="1916215"/>
            <a:ext cx="4810839" cy="3220255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pic>
        <p:nvPicPr>
          <p:cNvPr id="12" name="Picture 11" descr="A painting of a person lying on a bed&#10;&#10;Description automatically generated with medium confidence">
            <a:extLst>
              <a:ext uri="{FF2B5EF4-FFF2-40B4-BE49-F238E27FC236}">
                <a16:creationId xmlns:a16="http://schemas.microsoft.com/office/drawing/2014/main" id="{ED6576B5-2CDF-6757-FF3E-213BB7614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" y="1779447"/>
            <a:ext cx="3374848" cy="5062273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803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0600E-F70C-F5F0-0057-7A4154E8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 of Horrors (</a:t>
            </a:r>
            <a:r>
              <a:rPr lang="en-US" dirty="0" err="1"/>
              <a:t>vv</a:t>
            </a:r>
            <a:r>
              <a:rPr lang="en-US" dirty="0"/>
              <a:t> 35-38)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A75F185-9D0E-A534-931D-3676C1E7D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258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2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C6562-E768-901D-83A8-245BC6A5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Martyrdom of Eleazar (2 Maccabees 6:18-31)</a:t>
            </a:r>
            <a:br>
              <a:rPr lang="en-US" dirty="0"/>
            </a:br>
            <a:r>
              <a:rPr lang="en-US" dirty="0"/>
              <a:t>Rabbinical Sawing of Isaiah</a:t>
            </a:r>
          </a:p>
        </p:txBody>
      </p:sp>
      <p:pic>
        <p:nvPicPr>
          <p:cNvPr id="8" name="Content Placeholder 7" descr="A picture containing painting, mythology, visual arts, artwork&#10;&#10;Description automatically generated">
            <a:extLst>
              <a:ext uri="{FF2B5EF4-FFF2-40B4-BE49-F238E27FC236}">
                <a16:creationId xmlns:a16="http://schemas.microsoft.com/office/drawing/2014/main" id="{427D6555-335F-2CA0-4B81-FCBA415FB3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" y="2281382"/>
            <a:ext cx="4928622" cy="3413527"/>
          </a:xfrm>
          <a:ln w="63500">
            <a:solidFill>
              <a:srgbClr val="C00000"/>
            </a:solidFill>
          </a:ln>
        </p:spPr>
      </p:pic>
      <p:pic>
        <p:nvPicPr>
          <p:cNvPr id="10" name="Content Placeholder 9" descr="A picture containing drawing, art, painting, visual arts&#10;&#10;Description automatically generated">
            <a:extLst>
              <a:ext uri="{FF2B5EF4-FFF2-40B4-BE49-F238E27FC236}">
                <a16:creationId xmlns:a16="http://schemas.microsoft.com/office/drawing/2014/main" id="{500E62D7-AE0F-4C99-22DC-3F09C150B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33" y="1913233"/>
            <a:ext cx="4858933" cy="4176122"/>
          </a:xfr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8044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515C-338F-5269-395D-1432708C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Fulfillment (vv. 39-40)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FD617-B108-321A-27BD-1E6AF335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“Some of them, as we were told in v. 33, ‘obtained promises,’ but none of them received </a:t>
            </a:r>
            <a:r>
              <a:rPr lang="en-US" sz="3200" i="1" dirty="0"/>
              <a:t>the</a:t>
            </a:r>
            <a:r>
              <a:rPr lang="en-US" sz="3200" dirty="0"/>
              <a:t> promise in the sense of witnessing its fulfillment.” F. F. Bruce, p. 343</a:t>
            </a:r>
          </a:p>
          <a:p>
            <a:pPr marL="0" indent="0">
              <a:buNone/>
            </a:pPr>
            <a:r>
              <a:rPr lang="en-US" sz="3200" dirty="0"/>
              <a:t>“For </a:t>
            </a:r>
            <a:r>
              <a:rPr lang="en-US" sz="3200" i="1" dirty="0"/>
              <a:t>them</a:t>
            </a:r>
            <a:r>
              <a:rPr lang="en-US" sz="3200" dirty="0"/>
              <a:t> final salvation was simply a future good; for us it is at once present and future: </a:t>
            </a:r>
            <a:r>
              <a:rPr lang="en-US" sz="3200" i="1" dirty="0"/>
              <a:t>present</a:t>
            </a:r>
            <a:r>
              <a:rPr lang="en-US" sz="3200" dirty="0"/>
              <a:t>, in that the whole blessing has been procured for us by the self-sacrifice of Christ once for all; </a:t>
            </a:r>
            <a:r>
              <a:rPr lang="en-US" sz="3200" i="1" dirty="0"/>
              <a:t>future</a:t>
            </a:r>
            <a:r>
              <a:rPr lang="en-US" sz="3200" dirty="0"/>
              <a:t>, in that the full development and apprehension of this blessing is not yet realized…”</a:t>
            </a:r>
            <a:br>
              <a:rPr lang="en-US" sz="3200" dirty="0"/>
            </a:br>
            <a:r>
              <a:rPr lang="en-US" sz="3200" dirty="0"/>
              <a:t>Franz </a:t>
            </a:r>
            <a:r>
              <a:rPr lang="en-US" sz="3200" dirty="0" err="1"/>
              <a:t>Delitzsch</a:t>
            </a:r>
            <a:r>
              <a:rPr lang="en-US" sz="3200" dirty="0"/>
              <a:t>, p. 291.</a:t>
            </a:r>
          </a:p>
        </p:txBody>
      </p:sp>
    </p:spTree>
    <p:extLst>
      <p:ext uri="{BB962C8B-B14F-4D97-AF65-F5344CB8AC3E}">
        <p14:creationId xmlns:p14="http://schemas.microsoft.com/office/powerpoint/2010/main" val="299977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21CE-97EF-73A2-0913-8542280F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383597"/>
            <a:ext cx="10515600" cy="185160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Adapted in </a:t>
            </a:r>
            <a:r>
              <a:rPr lang="en-US" sz="2400" dirty="0" err="1">
                <a:latin typeface="+mn-lt"/>
              </a:rPr>
              <a:t>Jobes</a:t>
            </a:r>
            <a:r>
              <a:rPr lang="en-US" sz="2400" dirty="0">
                <a:latin typeface="+mn-lt"/>
              </a:rPr>
              <a:t>, Karen H., </a:t>
            </a:r>
            <a:r>
              <a:rPr lang="en-US" sz="2400" b="1" i="1" kern="100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Letters to the Church: A Survey of </a:t>
            </a:r>
            <a:br>
              <a:rPr lang="en-US" sz="2400" b="1" i="1" kern="100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i="1" kern="100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Hebrews and the General Epistles</a:t>
            </a: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(Grand Rapids, MI: Zondervan Academic Publishing, 2011), p.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127, from Westfall, Cynthia Long, </a:t>
            </a:r>
            <a:r>
              <a:rPr lang="en-US" sz="2400" i="1" kern="1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Discourse Analysis of the Letter to the Hebrews: The Relationship between Form and Meaning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Library of New Testament Studies 297, Studies in New Testament Greek (London: T&amp;T Clark, 2005), p. 298.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FDD45-49CB-CBFF-A76F-6C223A587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922714"/>
              </p:ext>
            </p:extLst>
          </p:nvPr>
        </p:nvGraphicFramePr>
        <p:xfrm>
          <a:off x="404094" y="2315152"/>
          <a:ext cx="10515597" cy="3439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48542162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265022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51041374"/>
                    </a:ext>
                  </a:extLst>
                </a:gridCol>
              </a:tblGrid>
              <a:tr h="402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Let's Hold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Let's Draw Near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Let's Go Forward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598502"/>
                  </a:ext>
                </a:extLst>
              </a:tr>
              <a:tr h="60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closer attention to what we've heard (2:1)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Approach the throne of grace for mercy and help (4:16)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anxious so no one fails to reach the Sabbath rest (4:1)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627051"/>
                  </a:ext>
                </a:extLst>
              </a:tr>
              <a:tr h="60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 tight to our confession [of Jesus as Lord] (4:14)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Approach "Holy of Holies" cleansed and ready (10:22)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active toward reaching that rest and don't disobey (4:11)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0838153"/>
                  </a:ext>
                </a:extLst>
              </a:tr>
              <a:tr h="60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 tight to our faith because of His reliability (10:23)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Worship/serve God with awe and gratitude (12:28)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from rudimentary doctrines to maturity (6:1)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8015389"/>
                  </a:ext>
                </a:extLst>
              </a:tr>
              <a:tr h="60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willing to suffer [outside the camp] with Jesus (13:12)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how to stimulate each other's good works (10:24)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7953036"/>
                  </a:ext>
                </a:extLst>
              </a:tr>
              <a:tr h="60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Constantly praise, do good, and share (13:15-16)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the race we started (12:1)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523936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851C2E8-590E-6897-21F7-315CFC3C5683}"/>
              </a:ext>
            </a:extLst>
          </p:cNvPr>
          <p:cNvSpPr/>
          <p:nvPr/>
        </p:nvSpPr>
        <p:spPr>
          <a:xfrm>
            <a:off x="7250546" y="5237018"/>
            <a:ext cx="3352800" cy="5172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78E79C-8490-0D68-DE5A-A74E83844173}"/>
              </a:ext>
            </a:extLst>
          </p:cNvPr>
          <p:cNvSpPr/>
          <p:nvPr/>
        </p:nvSpPr>
        <p:spPr>
          <a:xfrm>
            <a:off x="3509818" y="3870037"/>
            <a:ext cx="3740728" cy="7943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FAEA-271A-B9D4-A852-49BFE420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365125"/>
            <a:ext cx="10759911" cy="1325563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Bruce, F. F. 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International Commentary on the </a:t>
            </a:r>
            <a:b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Testament: The Epistle to the Hebrews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(Grand Rapids, MI: William B. Eerdmans, 1964), p. lxiv.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1ABF-3D24-6A07-E75B-DBF6EBEE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1825625"/>
            <a:ext cx="106522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f.  The faith of Moses (11:23-28)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g. Faith at the Exodus and Settlement (11:29-31)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h. Further examples of faith (11:32-38)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Epilogue: Faith’s vindication comes with Christ (11:39-40)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5. Jesus, the Pioneer and Perfector of Faith (12:1-3)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6. Discipline is for Sons (12:4-11)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7. Let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then be up and doing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(12:12-17)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8. The Earthly Sinai and the Heavenly Zion (12:18-24)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9. Pay Heed to the Voice of God (12:25-29)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FE3943-2900-DD0C-8CB9-FF977EF0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43" y="219492"/>
            <a:ext cx="1989056" cy="2942391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7770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22FF-09C0-5B70-042A-354E97DF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Jobes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Karen H. 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Letters to the Church: A Survey of </a:t>
            </a:r>
            <a:b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Hebrews and the General Epistles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(Grand Rapids, MI:</a:t>
            </a:r>
            <a:b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Zondervan Academic Publishing, 2011), p. 53.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A33B-0B5C-9E92-C048-6BC77C533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3014"/>
            <a:ext cx="10439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Examples of Those Who Persevered Before Us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(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11:1-40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Definition of Faith (11:1)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2.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Examples of Old Testament Believers (11:2-38)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3.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faith commended, but promise deferred (11:39-40)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Another Exhortation to Persevere (12:1-28)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1. The Example of Jesus (12:1-3)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2. The Discipline of the Father (12:4-13)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3.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Warning not to refuse the Father’s discipline (12:14-17)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4. Warning not to refuse the new covenant (12:18-28)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FE538A3-B312-2923-75B6-06EDFA84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7" y="224387"/>
            <a:ext cx="2124364" cy="2927274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912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0CAC-B1A3-D8E3-8C7A-0E285FF6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334063"/>
            <a:ext cx="10515600" cy="1485501"/>
          </a:xfrm>
        </p:spPr>
        <p:txBody>
          <a:bodyPr anchor="t">
            <a:normAutofit fontScale="90000"/>
          </a:bodyPr>
          <a:lstStyle/>
          <a:p>
            <a:r>
              <a:rPr lang="en-US" sz="3600" dirty="0"/>
              <a:t>Trentham, Charles A., “Hebrews” in Clifton J. Allen (ed.), </a:t>
            </a:r>
            <a:r>
              <a:rPr lang="en-US" sz="3600" i="1" dirty="0">
                <a:solidFill>
                  <a:srgbClr val="FFFF00"/>
                </a:solidFill>
              </a:rPr>
              <a:t>The Broadman Bible Commentary: Volume 12: Hebrews-Revelation, General Articles </a:t>
            </a:r>
            <a:r>
              <a:rPr lang="en-US" sz="3600" dirty="0"/>
              <a:t>(Nashville: Broadman Press, 1972),</a:t>
            </a:r>
            <a:r>
              <a:rPr lang="en-US" sz="4400" dirty="0"/>
              <a:t> </a:t>
            </a:r>
            <a:r>
              <a:rPr lang="en-US" sz="3600" dirty="0"/>
              <a:t>p. 13.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69EC-6AD6-D44C-E4A6-E09C52BED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509" y="2124363"/>
            <a:ext cx="5560291" cy="4052599"/>
          </a:xfrm>
        </p:spPr>
        <p:txBody>
          <a:bodyPr/>
          <a:lstStyle/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Meaning of Faith (11:1-40)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1. Substance and Evidence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(11:1-2)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2. Belief in the Creator (11:3)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3.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Faithful of the OT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(11:4-34)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4.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Horrors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(11:35-38)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5. Delay of the Promise (11:39-40)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545CE-D9A1-7EB9-9B24-7B6E0AA6F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24363"/>
            <a:ext cx="5560291" cy="40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Words of Encouragement and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Discipline (12:1-24)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1. Call to complete the course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(12:1-2)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2. Need for discipline (12:3-17)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3. The final arrival (12:18-24)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4. The final warning (12:25-27)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5. Call to gratitude and worship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(12:28-29)</a:t>
            </a:r>
            <a:endParaRPr lang="en-US" dirty="0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2BF8AA-FED6-AB50-3642-385D4B07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36" y="186536"/>
            <a:ext cx="1481664" cy="2094845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351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AFF5-9E0C-5453-6A0B-97D77B05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 of Moses (11:23)</a:t>
            </a:r>
            <a:br>
              <a:rPr lang="en-US" dirty="0"/>
            </a:br>
            <a:r>
              <a:rPr lang="en-US" dirty="0"/>
              <a:t>Godly Parents – Family Important to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9C7D-6097-7636-F4C1-79316ACBD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Hidden by parents for three (3)</a:t>
            </a:r>
            <a:br>
              <a:rPr lang="en-US" dirty="0"/>
            </a:br>
            <a:r>
              <a:rPr lang="en-US" dirty="0"/>
              <a:t>months in defiance of Pharaoh</a:t>
            </a:r>
          </a:p>
          <a:p>
            <a:r>
              <a:rPr lang="en-US" dirty="0"/>
              <a:t>Placed in an “ark” [same word as in Genesis 6]</a:t>
            </a:r>
          </a:p>
          <a:p>
            <a:r>
              <a:rPr lang="en-US" dirty="0"/>
              <a:t>Firstborn son, but …</a:t>
            </a:r>
            <a:br>
              <a:rPr lang="en-US" dirty="0"/>
            </a:br>
            <a:r>
              <a:rPr lang="en-US" dirty="0"/>
              <a:t>Exodus 2:1, 4?</a:t>
            </a:r>
          </a:p>
          <a:p>
            <a:r>
              <a:rPr lang="en-US" dirty="0"/>
              <a:t>Emphasis on legitimacy</a:t>
            </a:r>
          </a:p>
          <a:p>
            <a:r>
              <a:rPr lang="en-US" dirty="0"/>
              <a:t>Compared to the origin tale of Sargon I (illegitimate son of princess)</a:t>
            </a:r>
          </a:p>
        </p:txBody>
      </p:sp>
      <p:pic>
        <p:nvPicPr>
          <p:cNvPr id="6" name="Content Placeholder 5" descr="A picture containing outdoor, water, person, clothing&#10;&#10;Description automatically generated">
            <a:extLst>
              <a:ext uri="{FF2B5EF4-FFF2-40B4-BE49-F238E27FC236}">
                <a16:creationId xmlns:a16="http://schemas.microsoft.com/office/drawing/2014/main" id="{646F161E-B1C9-EF06-7057-D382A6310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2730"/>
            <a:ext cx="5181600" cy="3437128"/>
          </a:xfr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36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5214-7D91-3BD9-BF05-4A227B7D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Rejects Egyptian Identity (24-26)</a:t>
            </a:r>
          </a:p>
        </p:txBody>
      </p:sp>
      <p:pic>
        <p:nvPicPr>
          <p:cNvPr id="6" name="Content Placeholder 5" descr="A picture containing drawing, artwork, art, clothing&#10;&#10;Description automatically generated">
            <a:extLst>
              <a:ext uri="{FF2B5EF4-FFF2-40B4-BE49-F238E27FC236}">
                <a16:creationId xmlns:a16="http://schemas.microsoft.com/office/drawing/2014/main" id="{16046914-2577-B42F-A0AE-81CC79B240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274"/>
            <a:ext cx="5181600" cy="3368040"/>
          </a:xfrm>
          <a:ln w="63500"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A0FEA-064F-B2F9-5D8A-D98E7A933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28993"/>
          </a:xfrm>
        </p:spPr>
        <p:txBody>
          <a:bodyPr>
            <a:normAutofit/>
          </a:bodyPr>
          <a:lstStyle/>
          <a:p>
            <a:r>
              <a:rPr lang="en-US" dirty="0"/>
              <a:t>Moses is the Egyptian word</a:t>
            </a:r>
            <a:br>
              <a:rPr lang="en-US" dirty="0"/>
            </a:br>
            <a:r>
              <a:rPr lang="en-US" dirty="0"/>
              <a:t>for “son” as in </a:t>
            </a:r>
            <a:r>
              <a:rPr lang="en-US" dirty="0" err="1"/>
              <a:t>Thutmoses</a:t>
            </a:r>
            <a:endParaRPr lang="en-US" dirty="0"/>
          </a:p>
          <a:p>
            <a:r>
              <a:rPr lang="en-US" dirty="0"/>
              <a:t>Exodus uses a sound-alike,</a:t>
            </a:r>
            <a:br>
              <a:rPr lang="en-US" dirty="0"/>
            </a:br>
            <a:r>
              <a:rPr lang="en-US" dirty="0"/>
              <a:t>“to be drawn out”</a:t>
            </a:r>
          </a:p>
          <a:p>
            <a:r>
              <a:rPr lang="en-US" dirty="0"/>
              <a:t>Notice the “by means of</a:t>
            </a:r>
            <a:br>
              <a:rPr lang="en-US" dirty="0"/>
            </a:br>
            <a:r>
              <a:rPr lang="en-US" dirty="0"/>
              <a:t>faith” in verse 24</a:t>
            </a:r>
          </a:p>
          <a:p>
            <a:r>
              <a:rPr lang="en-US" dirty="0"/>
              <a:t>Notice the refusal to live in the comfort of sin in verses 25-26</a:t>
            </a:r>
          </a:p>
          <a:p>
            <a:r>
              <a:rPr lang="en-US" dirty="0"/>
              <a:t>Contrast “people of God” with “temporary” enjoyment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5DC1E-68D0-8B37-FF1C-EAA6F620217F}"/>
              </a:ext>
            </a:extLst>
          </p:cNvPr>
          <p:cNvSpPr txBox="1"/>
          <p:nvPr/>
        </p:nvSpPr>
        <p:spPr>
          <a:xfrm rot="20695319">
            <a:off x="-1223243" y="2581741"/>
            <a:ext cx="15159977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“He estimated loss and gain not by outward and transient appearances, but according </a:t>
            </a:r>
            <a:br>
              <a:rPr lang="en-US" sz="2400" b="1" dirty="0"/>
            </a:br>
            <a:r>
              <a:rPr lang="en-US" sz="2400" b="1" dirty="0"/>
              <a:t>to inward truth and reality, which though for the present hidden, </a:t>
            </a:r>
            <a:br>
              <a:rPr lang="en-US" sz="2400" b="1" dirty="0"/>
            </a:br>
            <a:r>
              <a:rPr lang="en-US" sz="2400" b="1" dirty="0"/>
              <a:t>would one day be manifested.” 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[</a:t>
            </a:r>
            <a:r>
              <a:rPr lang="en-US" b="1" dirty="0" err="1">
                <a:solidFill>
                  <a:srgbClr val="C00000"/>
                </a:solidFill>
              </a:rPr>
              <a:t>Delitzsch</a:t>
            </a:r>
            <a:r>
              <a:rPr lang="en-US" b="1" dirty="0">
                <a:solidFill>
                  <a:srgbClr val="C00000"/>
                </a:solidFill>
              </a:rPr>
              <a:t>, Franz, </a:t>
            </a:r>
            <a:r>
              <a:rPr lang="en-US" b="1" i="1" dirty="0" err="1">
                <a:solidFill>
                  <a:srgbClr val="C00000"/>
                </a:solidFill>
              </a:rPr>
              <a:t>Delitzsch’s</a:t>
            </a:r>
            <a:r>
              <a:rPr lang="en-US" b="1" i="1" dirty="0">
                <a:solidFill>
                  <a:srgbClr val="C00000"/>
                </a:solidFill>
              </a:rPr>
              <a:t> Commentary on the Hebrews: Volume II</a:t>
            </a:r>
            <a:r>
              <a:rPr lang="en-US" b="1" dirty="0">
                <a:solidFill>
                  <a:srgbClr val="C00000"/>
                </a:solidFill>
              </a:rPr>
              <a:t> (Edinburgh: T&amp;T Clark, 1870), p. 261.]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5C38A6-3C03-F173-9A9F-A3BDD440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Acts 7 and Hebrews 11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FCAA45-4D8B-07CD-71D6-0B024FC8F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4277"/>
              </p:ext>
            </p:extLst>
          </p:nvPr>
        </p:nvGraphicFramePr>
        <p:xfrm>
          <a:off x="838200" y="1825625"/>
          <a:ext cx="10515600" cy="334073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07473">
                  <a:extLst>
                    <a:ext uri="{9D8B030D-6E8A-4147-A177-3AD203B41FA5}">
                      <a16:colId xmlns:a16="http://schemas.microsoft.com/office/drawing/2014/main" val="2914090268"/>
                    </a:ext>
                  </a:extLst>
                </a:gridCol>
                <a:gridCol w="4350327">
                  <a:extLst>
                    <a:ext uri="{9D8B030D-6E8A-4147-A177-3AD203B41FA5}">
                      <a16:colId xmlns:a16="http://schemas.microsoft.com/office/drawing/2014/main" val="3287785334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436593971"/>
                    </a:ext>
                  </a:extLst>
                </a:gridCol>
                <a:gridCol w="3872345">
                  <a:extLst>
                    <a:ext uri="{9D8B030D-6E8A-4147-A177-3AD203B41FA5}">
                      <a16:colId xmlns:a16="http://schemas.microsoft.com/office/drawing/2014/main" val="199092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Stephen's Sermon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Hebrews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Hebrews Emphasis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561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"Exceptional" child nurtured 3 months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Parents hid "exceptional child" 3 months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10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7:21-23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Raised Egyptian till 40 years old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11:24-26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Refused privilege of Egypt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00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7:24-25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Assumed he could be deliverer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Fled Egypt, but still trusted "invisible“ (Exodus 2:14?)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363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Fled Egypt in (Exodus 2:14?) Fear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means of faith, kept the Passover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3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40 years, saw burning bush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means of faith, crossed the Reed Sea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68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them out with wonders for 40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59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73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B1069-D9D8-058C-801C-CDFC2820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Faith, Leaving Egypt (11:27)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0009CA-7721-BE8D-F6B6-65C44BC2C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Operative phrase “By faith:</a:t>
            </a:r>
          </a:p>
          <a:p>
            <a:r>
              <a:rPr lang="en-US" dirty="0"/>
              <a:t>NOT afraid of king?</a:t>
            </a:r>
          </a:p>
          <a:p>
            <a:r>
              <a:rPr lang="en-US" dirty="0"/>
              <a:t>Compare with Exodus 2:14-15</a:t>
            </a:r>
          </a:p>
          <a:p>
            <a:r>
              <a:rPr lang="en-US" dirty="0"/>
              <a:t>Some try to make it a reference to the Exodus to harmonize</a:t>
            </a:r>
          </a:p>
          <a:p>
            <a:r>
              <a:rPr lang="en-US" dirty="0"/>
              <a:t>NOT a plural reference or in sequence with other points</a:t>
            </a:r>
          </a:p>
          <a:p>
            <a:r>
              <a:rPr lang="en-US" dirty="0"/>
              <a:t>LESSON: Sometimes, in faith, we must retreat, then advance! </a:t>
            </a:r>
          </a:p>
          <a:p>
            <a:endParaRPr lang="en-US" dirty="0"/>
          </a:p>
        </p:txBody>
      </p:sp>
      <p:pic>
        <p:nvPicPr>
          <p:cNvPr id="8" name="Content Placeholder 7" descr="A picture containing person, drawing, clothing, painting&#10;&#10;Description automatically generated">
            <a:extLst>
              <a:ext uri="{FF2B5EF4-FFF2-40B4-BE49-F238E27FC236}">
                <a16:creationId xmlns:a16="http://schemas.microsoft.com/office/drawing/2014/main" id="{DA6578EA-9897-583C-2EE1-6C3D41D7F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61" y="2100957"/>
            <a:ext cx="4656841" cy="3953141"/>
          </a:xfr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182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E3F366-5DF2-4CF9-96E4-D7A243D85649}" vid="{94F9453E-EABE-48D4-A9D6-8037BE2B43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Moses_bush</Template>
  <TotalTime>1578</TotalTime>
  <Words>1302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Preparing to Teach Hebrews IX</vt:lpstr>
      <vt:lpstr>Adapted in Jobes, Karen H., Letters to the Church: A Survey of  Hebrews and the General Epistles (Grand Rapids, MI: Zondervan Academic Publishing, 2011), p. 127, from Westfall, Cynthia Long, A Discourse Analysis of the Letter to the Hebrews: The Relationship between Form and Meaning, Library of New Testament Studies 297, Studies in New Testament Greek (London: T&amp;T Clark, 2005), p. 298.</vt:lpstr>
      <vt:lpstr>Bruce, F. F. The New International Commentary on the  New Testament: The Epistle to the Hebrews  (Grand Rapids, MI: William B. Eerdmans, 1964), p. lxiv.</vt:lpstr>
      <vt:lpstr>Jobes, Karen H. Letters to the Church: A Survey of  Hebrews and the General Epistles (Grand Rapids, MI:  Zondervan Academic Publishing, 2011), p. 53.</vt:lpstr>
      <vt:lpstr>Trentham, Charles A., “Hebrews” in Clifton J. Allen (ed.), The Broadman Bible Commentary: Volume 12: Hebrews-Revelation, General Articles (Nashville: Broadman Press, 1972), p. 13. </vt:lpstr>
      <vt:lpstr>The Example of Moses (11:23) Godly Parents – Family Important to Faith</vt:lpstr>
      <vt:lpstr>Moses Rejects Egyptian Identity (24-26)</vt:lpstr>
      <vt:lpstr>Comparison of Acts 7 and Hebrews 11</vt:lpstr>
      <vt:lpstr>By Faith, Leaving Egypt (11:27)</vt:lpstr>
      <vt:lpstr>Faith in God’s Action (11:28-29)</vt:lpstr>
      <vt:lpstr>Faith in Conquest/Settlement (11:30-31)</vt:lpstr>
      <vt:lpstr>Time is Too Short (11:32)</vt:lpstr>
      <vt:lpstr>List of Horrors (vv 35-38)</vt:lpstr>
      <vt:lpstr>Martyrdom of Eleazar (2 Maccabees 6:18-31) Rabbinical Sawing of Isaiah</vt:lpstr>
      <vt:lpstr>Delayed Fulfillment (vv. 39-40)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Teach Hebrews VIII</dc:title>
  <dc:creator>Johnny Wilson</dc:creator>
  <cp:lastModifiedBy>Johnny Wilson</cp:lastModifiedBy>
  <cp:revision>25</cp:revision>
  <dcterms:created xsi:type="dcterms:W3CDTF">2023-05-31T00:56:27Z</dcterms:created>
  <dcterms:modified xsi:type="dcterms:W3CDTF">2023-06-01T17:00:23Z</dcterms:modified>
</cp:coreProperties>
</file>