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92" r:id="rId5"/>
    <p:sldId id="296" r:id="rId6"/>
    <p:sldId id="297" r:id="rId7"/>
    <p:sldId id="298" r:id="rId8"/>
    <p:sldId id="300" r:id="rId9"/>
    <p:sldId id="293" r:id="rId10"/>
    <p:sldId id="295" r:id="rId11"/>
    <p:sldId id="294" r:id="rId12"/>
    <p:sldId id="299" r:id="rId13"/>
    <p:sldId id="301" r:id="rId14"/>
    <p:sldId id="302" r:id="rId15"/>
    <p:sldId id="281" r:id="rId16"/>
    <p:sldId id="303" r:id="rId17"/>
    <p:sldId id="304" r:id="rId18"/>
    <p:sldId id="305" r:id="rId19"/>
    <p:sldId id="306" r:id="rId20"/>
    <p:sldId id="307" r:id="rId21"/>
    <p:sldId id="30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4" d="100"/>
          <a:sy n="104" d="100"/>
        </p:scale>
        <p:origin x="10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04E1B-DEB2-4D12-AC8F-AE302C110B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CD912F-1823-4E44-BCCB-B6C97C8DD9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23741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39C1-190F-428A-9EB2-D349F6D865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5D1149-F230-466A-BE65-08541806DA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3592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CEE0B8-E95B-4564-9836-02B2C89730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23893B-F9A9-4F64-8674-442444E184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8185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45455-4DFE-4661-8BDB-89E0A0D91B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90513A-41A2-441D-8B7C-800F4F835F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735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28B7E-B69B-4A0A-9F8E-A0F55CE70D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B822E6-5B6D-4D72-963E-F4D4C8EC9D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5779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AE3D9-3359-49D7-8AF4-2C51FB9CFB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D425F-7A10-4CA9-8C89-DB74A6307C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D4A9D8-0570-4797-B462-F4E2FB3F44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8876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006DE-7464-44B9-8CA0-02B5FD3EBB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3F452F-B567-43A4-BDC2-E145BA435C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E5583F-4272-4EBD-A2A3-2DCAE28426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459A59-64C6-4C94-AB1A-28092591D6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631DAF-ACF8-406B-BE1E-6D75A45F41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8459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1F49F-E868-4CB0-BFD4-023FD14484B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52430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344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55A9B-5D05-47BC-B247-D5EB7773B4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E3C4B6-9691-4A23-B8D5-36A40A4ED2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E2657D-19BB-4F05-8FDE-2ADF606576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7565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21A87-4818-41BB-80F9-D3300B02EF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7B8435-81C3-48BC-A8B2-31F76106A9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00E1C1D-4B4A-4795-ABEB-0B4FD3EA8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61306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E915FC73-D273-47E6-B1FF-31AD4133BDE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4408" y="-1"/>
            <a:ext cx="12996146" cy="7164125"/>
          </a:xfrm>
          <a:prstGeom prst="rect">
            <a:avLst/>
          </a:prstGeom>
        </p:spPr>
      </p:pic>
      <p:sp>
        <p:nvSpPr>
          <p:cNvPr id="2" name="Title Placeholder 1">
            <a:extLst>
              <a:ext uri="{FF2B5EF4-FFF2-40B4-BE49-F238E27FC236}">
                <a16:creationId xmlns:a16="http://schemas.microsoft.com/office/drawing/2014/main" id="{3B8A22DF-B454-4AA6-8F34-C7A63C0DCA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ACEC93-E5DF-41E7-84AE-95D9FE1BF8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5323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43365-065D-47B4-80BE-38D0496048A9}"/>
              </a:ext>
            </a:extLst>
          </p:cNvPr>
          <p:cNvSpPr>
            <a:spLocks noGrp="1"/>
          </p:cNvSpPr>
          <p:nvPr>
            <p:ph type="ctrTitle"/>
          </p:nvPr>
        </p:nvSpPr>
        <p:spPr/>
        <p:txBody>
          <a:bodyPr/>
          <a:lstStyle/>
          <a:p>
            <a:r>
              <a:rPr lang="en-US" dirty="0"/>
              <a:t>Preparing to Teach Hebrews</a:t>
            </a:r>
          </a:p>
        </p:txBody>
      </p:sp>
      <p:sp>
        <p:nvSpPr>
          <p:cNvPr id="3" name="Subtitle 2">
            <a:extLst>
              <a:ext uri="{FF2B5EF4-FFF2-40B4-BE49-F238E27FC236}">
                <a16:creationId xmlns:a16="http://schemas.microsoft.com/office/drawing/2014/main" id="{C4BB11E2-3620-4F27-9ABD-2E05C78FD9D8}"/>
              </a:ext>
            </a:extLst>
          </p:cNvPr>
          <p:cNvSpPr>
            <a:spLocks noGrp="1"/>
          </p:cNvSpPr>
          <p:nvPr>
            <p:ph type="subTitle" idx="1"/>
          </p:nvPr>
        </p:nvSpPr>
        <p:spPr/>
        <p:txBody>
          <a:bodyPr/>
          <a:lstStyle/>
          <a:p>
            <a:r>
              <a:rPr lang="en-US" dirty="0"/>
              <a:t>Part V</a:t>
            </a:r>
            <a:br>
              <a:rPr lang="en-US" dirty="0"/>
            </a:br>
            <a:r>
              <a:rPr lang="en-US" dirty="0"/>
              <a:t>Hebrews 7 and 8</a:t>
            </a:r>
          </a:p>
        </p:txBody>
      </p:sp>
    </p:spTree>
    <p:extLst>
      <p:ext uri="{BB962C8B-B14F-4D97-AF65-F5344CB8AC3E}">
        <p14:creationId xmlns:p14="http://schemas.microsoft.com/office/powerpoint/2010/main" val="1988323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A51E7B-4CE5-64F1-42D4-BE7EE7396B10}"/>
              </a:ext>
            </a:extLst>
          </p:cNvPr>
          <p:cNvSpPr>
            <a:spLocks noGrp="1"/>
          </p:cNvSpPr>
          <p:nvPr>
            <p:ph type="title"/>
          </p:nvPr>
        </p:nvSpPr>
        <p:spPr/>
        <p:txBody>
          <a:bodyPr/>
          <a:lstStyle/>
          <a:p>
            <a:r>
              <a:rPr lang="en-US" dirty="0"/>
              <a:t>Often-Missed Detail</a:t>
            </a:r>
          </a:p>
        </p:txBody>
      </p:sp>
      <p:pic>
        <p:nvPicPr>
          <p:cNvPr id="8" name="Content Placeholder 7" descr="A picture containing ground, outdoor, sandy&#10;&#10;Description automatically generated">
            <a:extLst>
              <a:ext uri="{FF2B5EF4-FFF2-40B4-BE49-F238E27FC236}">
                <a16:creationId xmlns:a16="http://schemas.microsoft.com/office/drawing/2014/main" id="{274E0723-D998-6E39-BC2A-CA311B3E131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19726" y="1512682"/>
            <a:ext cx="5181600" cy="3450082"/>
          </a:xfrm>
          <a:ln w="63500">
            <a:solidFill>
              <a:srgbClr val="FFC000"/>
            </a:solidFill>
          </a:ln>
        </p:spPr>
      </p:pic>
      <p:pic>
        <p:nvPicPr>
          <p:cNvPr id="10" name="Content Placeholder 9" descr="A picture containing ground, outdoor, tree, plant&#10;&#10;Description automatically generated">
            <a:extLst>
              <a:ext uri="{FF2B5EF4-FFF2-40B4-BE49-F238E27FC236}">
                <a16:creationId xmlns:a16="http://schemas.microsoft.com/office/drawing/2014/main" id="{98C49269-C8F3-46D3-02E1-B9B26B51BF0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61073" y="1473094"/>
            <a:ext cx="4655166" cy="3489670"/>
          </a:xfrm>
          <a:ln w="63500">
            <a:solidFill>
              <a:srgbClr val="FFC000"/>
            </a:solidFill>
          </a:ln>
        </p:spPr>
      </p:pic>
      <p:pic>
        <p:nvPicPr>
          <p:cNvPr id="12" name="Picture 11" descr="A turtle in a body of water&#10;&#10;Description automatically generated with low confidence">
            <a:extLst>
              <a:ext uri="{FF2B5EF4-FFF2-40B4-BE49-F238E27FC236}">
                <a16:creationId xmlns:a16="http://schemas.microsoft.com/office/drawing/2014/main" id="{698270E4-939D-B3E1-5E12-0E7CD19AEA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8692" y="3881034"/>
            <a:ext cx="3971226" cy="2976966"/>
          </a:xfrm>
          <a:prstGeom prst="rect">
            <a:avLst/>
          </a:prstGeom>
          <a:ln w="63500">
            <a:solidFill>
              <a:srgbClr val="FFC000"/>
            </a:solidFill>
          </a:ln>
        </p:spPr>
      </p:pic>
    </p:spTree>
    <p:extLst>
      <p:ext uri="{BB962C8B-B14F-4D97-AF65-F5344CB8AC3E}">
        <p14:creationId xmlns:p14="http://schemas.microsoft.com/office/powerpoint/2010/main" val="281834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out)">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721ACF-82D2-DF7F-B84E-F5C142A6DC22}"/>
              </a:ext>
            </a:extLst>
          </p:cNvPr>
          <p:cNvSpPr>
            <a:spLocks noGrp="1"/>
          </p:cNvSpPr>
          <p:nvPr>
            <p:ph type="title"/>
          </p:nvPr>
        </p:nvSpPr>
        <p:spPr>
          <a:xfrm>
            <a:off x="674255" y="374361"/>
            <a:ext cx="10679545" cy="1325563"/>
          </a:xfrm>
        </p:spPr>
        <p:txBody>
          <a:bodyPr>
            <a:normAutofit/>
          </a:bodyPr>
          <a:lstStyle/>
          <a:p>
            <a:r>
              <a:rPr lang="en-US" sz="4000" dirty="0">
                <a:solidFill>
                  <a:srgbClr val="FFC000"/>
                </a:solidFill>
                <a:latin typeface="+mn-lt"/>
              </a:rPr>
              <a:t>King of Peace (Shalom/Salem) and Righteousness</a:t>
            </a:r>
          </a:p>
        </p:txBody>
      </p:sp>
      <p:pic>
        <p:nvPicPr>
          <p:cNvPr id="8" name="Content Placeholder 7" descr="A picture containing text&#10;&#10;Description automatically generated">
            <a:extLst>
              <a:ext uri="{FF2B5EF4-FFF2-40B4-BE49-F238E27FC236}">
                <a16:creationId xmlns:a16="http://schemas.microsoft.com/office/drawing/2014/main" id="{FFCD8523-C3D6-2498-13AD-EE6C06690AA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40922"/>
            <a:ext cx="5181600" cy="3920744"/>
          </a:xfrm>
          <a:ln w="63500">
            <a:solidFill>
              <a:srgbClr val="FFC000"/>
            </a:solidFill>
          </a:ln>
        </p:spPr>
      </p:pic>
      <p:pic>
        <p:nvPicPr>
          <p:cNvPr id="10" name="Content Placeholder 9" descr="A painting of a group of men&#10;&#10;Description automatically generated with low confidence">
            <a:extLst>
              <a:ext uri="{FF2B5EF4-FFF2-40B4-BE49-F238E27FC236}">
                <a16:creationId xmlns:a16="http://schemas.microsoft.com/office/drawing/2014/main" id="{680024D8-3C46-A4BB-914D-38A41ED9BF4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13602" y="2071595"/>
            <a:ext cx="5181600" cy="3859398"/>
          </a:xfrm>
          <a:ln w="63500">
            <a:solidFill>
              <a:srgbClr val="FFC000"/>
            </a:solidFill>
          </a:ln>
        </p:spPr>
      </p:pic>
    </p:spTree>
    <p:extLst>
      <p:ext uri="{BB962C8B-B14F-4D97-AF65-F5344CB8AC3E}">
        <p14:creationId xmlns:p14="http://schemas.microsoft.com/office/powerpoint/2010/main" val="31259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8)">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3B630B-AE64-0108-24CF-C3D1192A21CE}"/>
              </a:ext>
            </a:extLst>
          </p:cNvPr>
          <p:cNvSpPr>
            <a:spLocks noGrp="1"/>
          </p:cNvSpPr>
          <p:nvPr>
            <p:ph type="title"/>
          </p:nvPr>
        </p:nvSpPr>
        <p:spPr/>
        <p:txBody>
          <a:bodyPr/>
          <a:lstStyle/>
          <a:p>
            <a:r>
              <a:rPr lang="en-US" dirty="0"/>
              <a:t>Melchizedek as “Crypto-Key”</a:t>
            </a:r>
          </a:p>
        </p:txBody>
      </p:sp>
      <p:sp>
        <p:nvSpPr>
          <p:cNvPr id="8" name="Text Placeholder 7">
            <a:extLst>
              <a:ext uri="{FF2B5EF4-FFF2-40B4-BE49-F238E27FC236}">
                <a16:creationId xmlns:a16="http://schemas.microsoft.com/office/drawing/2014/main" id="{861E453E-8F7E-AB98-39BA-8C070F6D1EFD}"/>
              </a:ext>
            </a:extLst>
          </p:cNvPr>
          <p:cNvSpPr>
            <a:spLocks noGrp="1"/>
          </p:cNvSpPr>
          <p:nvPr>
            <p:ph type="body" idx="1"/>
          </p:nvPr>
        </p:nvSpPr>
        <p:spPr>
          <a:xfrm>
            <a:off x="839788" y="1681163"/>
            <a:ext cx="5157787" cy="421014"/>
          </a:xfrm>
          <a:solidFill>
            <a:schemeClr val="accent2">
              <a:lumMod val="75000"/>
            </a:schemeClr>
          </a:solidFill>
        </p:spPr>
        <p:txBody>
          <a:bodyPr/>
          <a:lstStyle/>
          <a:p>
            <a:r>
              <a:rPr lang="en-US" dirty="0"/>
              <a:t>Psalm 110</a:t>
            </a:r>
          </a:p>
        </p:txBody>
      </p:sp>
      <p:sp>
        <p:nvSpPr>
          <p:cNvPr id="9" name="Content Placeholder 8">
            <a:extLst>
              <a:ext uri="{FF2B5EF4-FFF2-40B4-BE49-F238E27FC236}">
                <a16:creationId xmlns:a16="http://schemas.microsoft.com/office/drawing/2014/main" id="{161143D3-F014-4E80-1F19-77BB16899B10}"/>
              </a:ext>
            </a:extLst>
          </p:cNvPr>
          <p:cNvSpPr>
            <a:spLocks noGrp="1"/>
          </p:cNvSpPr>
          <p:nvPr>
            <p:ph sz="half" idx="2"/>
          </p:nvPr>
        </p:nvSpPr>
        <p:spPr>
          <a:xfrm>
            <a:off x="839788" y="2102177"/>
            <a:ext cx="5157787" cy="4087486"/>
          </a:xfrm>
        </p:spPr>
        <p:txBody>
          <a:bodyPr>
            <a:normAutofit fontScale="92500"/>
          </a:bodyPr>
          <a:lstStyle/>
          <a:p>
            <a:pPr>
              <a:buFont typeface="Wingdings" panose="05000000000000000000" pitchFamily="2" charset="2"/>
              <a:buChar char="v"/>
            </a:pPr>
            <a:r>
              <a:rPr lang="en-US" dirty="0"/>
              <a:t>Sits @ right hand of God (v. 1)</a:t>
            </a:r>
          </a:p>
          <a:p>
            <a:pPr>
              <a:buFont typeface="Wingdings" panose="05000000000000000000" pitchFamily="2" charset="2"/>
              <a:buChar char="v"/>
            </a:pPr>
            <a:r>
              <a:rPr lang="en-US" dirty="0"/>
              <a:t>Rules (scepter) from Zion (v. 2)</a:t>
            </a:r>
          </a:p>
          <a:p>
            <a:pPr>
              <a:buFont typeface="Wingdings" panose="05000000000000000000" pitchFamily="2" charset="2"/>
              <a:buChar char="v"/>
            </a:pPr>
            <a:r>
              <a:rPr lang="en-US" dirty="0"/>
              <a:t>Battle to come (v. 3)</a:t>
            </a:r>
          </a:p>
          <a:p>
            <a:pPr>
              <a:buFont typeface="Wingdings" panose="05000000000000000000" pitchFamily="2" charset="2"/>
              <a:buChar char="v"/>
            </a:pPr>
            <a:r>
              <a:rPr lang="en-US" dirty="0">
                <a:solidFill>
                  <a:schemeClr val="accent2">
                    <a:lumMod val="50000"/>
                  </a:schemeClr>
                </a:solidFill>
                <a:highlight>
                  <a:srgbClr val="FFFF00"/>
                </a:highlight>
              </a:rPr>
              <a:t>Oath of priest forever (v. 4)</a:t>
            </a:r>
          </a:p>
          <a:p>
            <a:pPr>
              <a:buFont typeface="Wingdings" panose="05000000000000000000" pitchFamily="2" charset="2"/>
              <a:buChar char="v"/>
            </a:pPr>
            <a:r>
              <a:rPr lang="en-US" dirty="0"/>
              <a:t>Lord @ right hand (v. 5)</a:t>
            </a:r>
          </a:p>
          <a:p>
            <a:pPr>
              <a:buFont typeface="Wingdings" panose="05000000000000000000" pitchFamily="2" charset="2"/>
              <a:buChar char="v"/>
            </a:pPr>
            <a:r>
              <a:rPr lang="en-US" dirty="0"/>
              <a:t>Will judge/crush enemies/nations</a:t>
            </a:r>
            <a:br>
              <a:rPr lang="en-US" dirty="0"/>
            </a:br>
            <a:r>
              <a:rPr lang="en-US" dirty="0"/>
              <a:t> (v. 6)</a:t>
            </a:r>
          </a:p>
          <a:p>
            <a:pPr>
              <a:buFont typeface="Wingdings" panose="05000000000000000000" pitchFamily="2" charset="2"/>
              <a:buChar char="v"/>
            </a:pPr>
            <a:r>
              <a:rPr lang="en-US" dirty="0"/>
              <a:t>Lifts up head after drinking from</a:t>
            </a:r>
            <a:br>
              <a:rPr lang="en-US" dirty="0"/>
            </a:br>
            <a:r>
              <a:rPr lang="en-US" dirty="0"/>
              <a:t> a brook (v. 7)</a:t>
            </a:r>
          </a:p>
        </p:txBody>
      </p:sp>
      <p:sp>
        <p:nvSpPr>
          <p:cNvPr id="10" name="Text Placeholder 9">
            <a:extLst>
              <a:ext uri="{FF2B5EF4-FFF2-40B4-BE49-F238E27FC236}">
                <a16:creationId xmlns:a16="http://schemas.microsoft.com/office/drawing/2014/main" id="{9AB0DB99-A2BB-5ED0-E200-2BBB0E5F4585}"/>
              </a:ext>
            </a:extLst>
          </p:cNvPr>
          <p:cNvSpPr>
            <a:spLocks noGrp="1"/>
          </p:cNvSpPr>
          <p:nvPr>
            <p:ph type="body" sz="quarter" idx="3"/>
          </p:nvPr>
        </p:nvSpPr>
        <p:spPr>
          <a:xfrm>
            <a:off x="6172199" y="1681163"/>
            <a:ext cx="5526463" cy="421014"/>
          </a:xfrm>
          <a:solidFill>
            <a:schemeClr val="accent2">
              <a:lumMod val="75000"/>
            </a:schemeClr>
          </a:solidFill>
        </p:spPr>
        <p:txBody>
          <a:bodyPr/>
          <a:lstStyle/>
          <a:p>
            <a:r>
              <a:rPr lang="en-US" dirty="0"/>
              <a:t>Qumran Cave 11, Scroll 13</a:t>
            </a:r>
          </a:p>
        </p:txBody>
      </p:sp>
      <p:sp>
        <p:nvSpPr>
          <p:cNvPr id="11" name="Content Placeholder 10">
            <a:extLst>
              <a:ext uri="{FF2B5EF4-FFF2-40B4-BE49-F238E27FC236}">
                <a16:creationId xmlns:a16="http://schemas.microsoft.com/office/drawing/2014/main" id="{7466B551-50AF-40E4-3834-C01518DA8FA7}"/>
              </a:ext>
            </a:extLst>
          </p:cNvPr>
          <p:cNvSpPr>
            <a:spLocks noGrp="1"/>
          </p:cNvSpPr>
          <p:nvPr>
            <p:ph sz="quarter" idx="4"/>
          </p:nvPr>
        </p:nvSpPr>
        <p:spPr>
          <a:xfrm>
            <a:off x="6172200" y="2102177"/>
            <a:ext cx="5526464" cy="4087486"/>
          </a:xfrm>
        </p:spPr>
        <p:txBody>
          <a:bodyPr>
            <a:normAutofit fontScale="92500"/>
          </a:bodyPr>
          <a:lstStyle/>
          <a:p>
            <a:pPr>
              <a:buFont typeface="Wingdings" panose="05000000000000000000" pitchFamily="2" charset="2"/>
              <a:buChar char="Ø"/>
            </a:pPr>
            <a:r>
              <a:rPr lang="en-US" dirty="0"/>
              <a:t>“And the Day of Atonement is the end of the tenth Jubilee, when all the Sons of Light and the men of the lot of Melchizedek will be atoned for…For this is the moment of the Year of Grace for Melchizedek…And Melchizedek will avenge the vengeance of the judgments of God….And your </a:t>
            </a:r>
            <a:r>
              <a:rPr lang="en-US" i="1" dirty="0" err="1">
                <a:solidFill>
                  <a:schemeClr val="accent2">
                    <a:lumMod val="50000"/>
                  </a:schemeClr>
                </a:solidFill>
                <a:highlight>
                  <a:srgbClr val="FFFF00"/>
                </a:highlight>
              </a:rPr>
              <a:t>elohim</a:t>
            </a:r>
            <a:r>
              <a:rPr lang="en-US" dirty="0"/>
              <a:t> is Melchizedek, who will save them from the hand of Belial.”</a:t>
            </a:r>
          </a:p>
        </p:txBody>
      </p:sp>
    </p:spTree>
    <p:extLst>
      <p:ext uri="{BB962C8B-B14F-4D97-AF65-F5344CB8AC3E}">
        <p14:creationId xmlns:p14="http://schemas.microsoft.com/office/powerpoint/2010/main" val="299352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 calcmode="lin" valueType="num">
                                      <p:cBhvr>
                                        <p:cTn id="15"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9">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 calcmode="lin" valueType="num">
                                      <p:cBhvr>
                                        <p:cTn id="23" dur="10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9">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9">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 calcmode="lin" valueType="num">
                                      <p:cBhvr>
                                        <p:cTn id="31" dur="1000" fill="hold"/>
                                        <p:tgtEl>
                                          <p:spTgt spid="9">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9">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9">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9">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anim calcmode="lin" valueType="num">
                                      <p:cBhvr>
                                        <p:cTn id="39" dur="1000" fill="hold"/>
                                        <p:tgtEl>
                                          <p:spTgt spid="9">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9">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9">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9">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9">
                                            <p:txEl>
                                              <p:pRg st="5" end="5"/>
                                            </p:txEl>
                                          </p:spTgt>
                                        </p:tgtEl>
                                        <p:attrNameLst>
                                          <p:attrName>style.visibility</p:attrName>
                                        </p:attrNameLst>
                                      </p:cBhvr>
                                      <p:to>
                                        <p:strVal val="visible"/>
                                      </p:to>
                                    </p:set>
                                    <p:anim calcmode="lin" valueType="num">
                                      <p:cBhvr>
                                        <p:cTn id="47" dur="1000" fill="hold"/>
                                        <p:tgtEl>
                                          <p:spTgt spid="9">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9">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9">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9">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9">
                                            <p:txEl>
                                              <p:pRg st="6" end="6"/>
                                            </p:txEl>
                                          </p:spTgt>
                                        </p:tgtEl>
                                        <p:attrNameLst>
                                          <p:attrName>style.visibility</p:attrName>
                                        </p:attrNameLst>
                                      </p:cBhvr>
                                      <p:to>
                                        <p:strVal val="visible"/>
                                      </p:to>
                                    </p:set>
                                    <p:anim calcmode="lin" valueType="num">
                                      <p:cBhvr>
                                        <p:cTn id="55" dur="1000" fill="hold"/>
                                        <p:tgtEl>
                                          <p:spTgt spid="9">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9">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9">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94891A-34C4-0BF7-7361-EBF1B95F0407}"/>
              </a:ext>
            </a:extLst>
          </p:cNvPr>
          <p:cNvSpPr>
            <a:spLocks noGrp="1"/>
          </p:cNvSpPr>
          <p:nvPr>
            <p:ph type="title"/>
          </p:nvPr>
        </p:nvSpPr>
        <p:spPr>
          <a:xfrm>
            <a:off x="838200" y="668337"/>
            <a:ext cx="10515600" cy="1325563"/>
          </a:xfrm>
        </p:spPr>
        <p:txBody>
          <a:bodyPr>
            <a:normAutofit fontScale="90000"/>
          </a:bodyPr>
          <a:lstStyle/>
          <a:p>
            <a:r>
              <a:rPr lang="en-US" sz="2800" dirty="0">
                <a:latin typeface="+mn-lt"/>
              </a:rPr>
              <a:t>“All before [“first then”] is simple repetition of what is recorded in the history (Gen. xiv). All that follows is Christological interpretation and application of the historical record.” </a:t>
            </a:r>
            <a:r>
              <a:rPr lang="en-US" sz="2700" dirty="0"/>
              <a:t>[</a:t>
            </a:r>
            <a:r>
              <a:rPr lang="en-US" sz="2700" kern="100" dirty="0" err="1">
                <a:effectLst/>
                <a:latin typeface="Calibri" panose="020F0502020204030204" pitchFamily="34" charset="0"/>
                <a:ea typeface="Calibri" panose="020F0502020204030204" pitchFamily="34" charset="0"/>
                <a:cs typeface="Arial" panose="020B0604020202020204" pitchFamily="34" charset="0"/>
              </a:rPr>
              <a:t>Delitzsch</a:t>
            </a:r>
            <a:r>
              <a:rPr lang="en-US" sz="2700" kern="100" dirty="0">
                <a:effectLst/>
                <a:latin typeface="Calibri" panose="020F0502020204030204" pitchFamily="34" charset="0"/>
                <a:ea typeface="Calibri" panose="020F0502020204030204" pitchFamily="34" charset="0"/>
                <a:cs typeface="Arial" panose="020B0604020202020204" pitchFamily="34" charset="0"/>
              </a:rPr>
              <a:t>, Franz. (Edinburgh: T &amp; T Clark, 1868</a:t>
            </a:r>
            <a:r>
              <a:rPr lang="en-US" sz="2700" kern="100" dirty="0">
                <a:solidFill>
                  <a:srgbClr val="FFFF00"/>
                </a:solidFill>
                <a:latin typeface="Calibri" panose="020F0502020204030204" pitchFamily="34" charset="0"/>
                <a:ea typeface="Calibri" panose="020F0502020204030204" pitchFamily="34" charset="0"/>
                <a:cs typeface="Arial" panose="020B0604020202020204" pitchFamily="34" charset="0"/>
              </a:rPr>
              <a:t>Delitzsch’s Commentary on the Hebrews: Volume I</a:t>
            </a:r>
            <a:r>
              <a:rPr lang="en-US" sz="2700" kern="100" dirty="0">
                <a:effectLst/>
                <a:latin typeface="Calibri" panose="020F0502020204030204" pitchFamily="34" charset="0"/>
                <a:ea typeface="Calibri" panose="020F0502020204030204" pitchFamily="34" charset="0"/>
                <a:cs typeface="Arial" panose="020B0604020202020204" pitchFamily="34" charset="0"/>
              </a:rPr>
              <a:t>), pp. 327-328.]</a:t>
            </a:r>
            <a:br>
              <a:rPr lang="en-US" sz="1800" kern="100" dirty="0">
                <a:effectLst/>
                <a:latin typeface="Calibri" panose="020F0502020204030204" pitchFamily="34" charset="0"/>
                <a:ea typeface="Calibri" panose="020F0502020204030204" pitchFamily="34" charset="0"/>
                <a:cs typeface="Arial" panose="020B0604020202020204" pitchFamily="34" charset="0"/>
              </a:rPr>
            </a:br>
            <a:endParaRPr lang="en-US" sz="2800" dirty="0"/>
          </a:p>
        </p:txBody>
      </p:sp>
      <p:sp>
        <p:nvSpPr>
          <p:cNvPr id="8" name="Text Placeholder 7">
            <a:extLst>
              <a:ext uri="{FF2B5EF4-FFF2-40B4-BE49-F238E27FC236}">
                <a16:creationId xmlns:a16="http://schemas.microsoft.com/office/drawing/2014/main" id="{9F73AF37-0090-0A6A-F33E-85EC540D78F5}"/>
              </a:ext>
            </a:extLst>
          </p:cNvPr>
          <p:cNvSpPr>
            <a:spLocks noGrp="1"/>
          </p:cNvSpPr>
          <p:nvPr>
            <p:ph type="body" idx="1"/>
          </p:nvPr>
        </p:nvSpPr>
        <p:spPr>
          <a:xfrm>
            <a:off x="839788" y="2059709"/>
            <a:ext cx="5157787" cy="445366"/>
          </a:xfrm>
          <a:solidFill>
            <a:schemeClr val="accent2">
              <a:lumMod val="75000"/>
            </a:schemeClr>
          </a:solidFill>
        </p:spPr>
        <p:txBody>
          <a:bodyPr/>
          <a:lstStyle/>
          <a:p>
            <a:r>
              <a:rPr lang="en-US" dirty="0"/>
              <a:t>Repetition</a:t>
            </a:r>
          </a:p>
        </p:txBody>
      </p:sp>
      <p:sp>
        <p:nvSpPr>
          <p:cNvPr id="9" name="Content Placeholder 8">
            <a:extLst>
              <a:ext uri="{FF2B5EF4-FFF2-40B4-BE49-F238E27FC236}">
                <a16:creationId xmlns:a16="http://schemas.microsoft.com/office/drawing/2014/main" id="{505272B3-AB81-FF70-30D9-2EE42DC21198}"/>
              </a:ext>
            </a:extLst>
          </p:cNvPr>
          <p:cNvSpPr>
            <a:spLocks noGrp="1"/>
          </p:cNvSpPr>
          <p:nvPr>
            <p:ph sz="half" idx="2"/>
          </p:nvPr>
        </p:nvSpPr>
        <p:spPr/>
        <p:txBody>
          <a:bodyPr/>
          <a:lstStyle/>
          <a:p>
            <a:r>
              <a:rPr lang="en-US" dirty="0"/>
              <a:t>King of Salem</a:t>
            </a:r>
          </a:p>
          <a:p>
            <a:r>
              <a:rPr lang="en-US" dirty="0"/>
              <a:t>Priest of God Most High</a:t>
            </a:r>
          </a:p>
          <a:p>
            <a:r>
              <a:rPr lang="en-US" dirty="0"/>
              <a:t>Met Abram</a:t>
            </a:r>
          </a:p>
          <a:p>
            <a:r>
              <a:rPr lang="en-US" dirty="0"/>
              <a:t>Blessed Abram</a:t>
            </a:r>
          </a:p>
          <a:p>
            <a:r>
              <a:rPr lang="en-US" dirty="0"/>
              <a:t>Given tithe by Abram</a:t>
            </a:r>
          </a:p>
          <a:p>
            <a:endParaRPr lang="en-US" dirty="0"/>
          </a:p>
        </p:txBody>
      </p:sp>
      <p:sp>
        <p:nvSpPr>
          <p:cNvPr id="10" name="Text Placeholder 9">
            <a:extLst>
              <a:ext uri="{FF2B5EF4-FFF2-40B4-BE49-F238E27FC236}">
                <a16:creationId xmlns:a16="http://schemas.microsoft.com/office/drawing/2014/main" id="{4426BC8B-8D82-557B-2708-3E424FD93CF0}"/>
              </a:ext>
            </a:extLst>
          </p:cNvPr>
          <p:cNvSpPr>
            <a:spLocks noGrp="1"/>
          </p:cNvSpPr>
          <p:nvPr>
            <p:ph type="body" sz="quarter" idx="3"/>
          </p:nvPr>
        </p:nvSpPr>
        <p:spPr>
          <a:xfrm>
            <a:off x="6172200" y="2059707"/>
            <a:ext cx="5183188" cy="445367"/>
          </a:xfrm>
          <a:solidFill>
            <a:schemeClr val="accent2">
              <a:lumMod val="75000"/>
            </a:schemeClr>
          </a:solidFill>
        </p:spPr>
        <p:txBody>
          <a:bodyPr/>
          <a:lstStyle/>
          <a:p>
            <a:r>
              <a:rPr lang="en-US" dirty="0"/>
              <a:t>Christological</a:t>
            </a:r>
          </a:p>
        </p:txBody>
      </p:sp>
      <p:sp>
        <p:nvSpPr>
          <p:cNvPr id="11" name="Content Placeholder 10">
            <a:extLst>
              <a:ext uri="{FF2B5EF4-FFF2-40B4-BE49-F238E27FC236}">
                <a16:creationId xmlns:a16="http://schemas.microsoft.com/office/drawing/2014/main" id="{B5B99364-640C-0AB5-C217-FA510F2A7A3B}"/>
              </a:ext>
            </a:extLst>
          </p:cNvPr>
          <p:cNvSpPr>
            <a:spLocks noGrp="1"/>
          </p:cNvSpPr>
          <p:nvPr>
            <p:ph sz="quarter" idx="4"/>
          </p:nvPr>
        </p:nvSpPr>
        <p:spPr/>
        <p:txBody>
          <a:bodyPr/>
          <a:lstStyle/>
          <a:p>
            <a:r>
              <a:rPr lang="en-US" dirty="0"/>
              <a:t>Peace (&amp; Righteousness)</a:t>
            </a:r>
          </a:p>
          <a:p>
            <a:r>
              <a:rPr lang="en-US" dirty="0"/>
              <a:t>ἀ</a:t>
            </a:r>
            <a:r>
              <a:rPr lang="el-GR" dirty="0"/>
              <a:t>πάτωρ</a:t>
            </a:r>
            <a:r>
              <a:rPr lang="en-US" dirty="0"/>
              <a:t>, </a:t>
            </a:r>
            <a:r>
              <a:rPr lang="el-GR" dirty="0"/>
              <a:t>ἀμήτωρ</a:t>
            </a:r>
            <a:r>
              <a:rPr lang="en-US" dirty="0"/>
              <a:t>, </a:t>
            </a:r>
            <a:r>
              <a:rPr lang="el-GR" dirty="0"/>
              <a:t>ἀγενεαλόγιτος</a:t>
            </a:r>
            <a:endParaRPr lang="en-US" dirty="0"/>
          </a:p>
          <a:p>
            <a:r>
              <a:rPr lang="en-US" dirty="0"/>
              <a:t>No father, No mother,</a:t>
            </a:r>
            <a:br>
              <a:rPr lang="en-US" dirty="0"/>
            </a:br>
            <a:r>
              <a:rPr lang="en-US" dirty="0"/>
              <a:t>No genealogy</a:t>
            </a:r>
          </a:p>
          <a:p>
            <a:r>
              <a:rPr lang="en-US" dirty="0"/>
              <a:t>Resembling the Son of God</a:t>
            </a:r>
            <a:br>
              <a:rPr lang="en-US" dirty="0"/>
            </a:br>
            <a:r>
              <a:rPr lang="el-GR" dirty="0"/>
              <a:t>ἀφωμοιωμένος</a:t>
            </a:r>
            <a:endParaRPr lang="en-US" dirty="0"/>
          </a:p>
        </p:txBody>
      </p:sp>
      <p:sp>
        <p:nvSpPr>
          <p:cNvPr id="12" name="TextBox 11">
            <a:extLst>
              <a:ext uri="{FF2B5EF4-FFF2-40B4-BE49-F238E27FC236}">
                <a16:creationId xmlns:a16="http://schemas.microsoft.com/office/drawing/2014/main" id="{DAF6E394-F7F4-7997-C22D-69972BA45B36}"/>
              </a:ext>
            </a:extLst>
          </p:cNvPr>
          <p:cNvSpPr txBox="1"/>
          <p:nvPr/>
        </p:nvSpPr>
        <p:spPr>
          <a:xfrm rot="20695319">
            <a:off x="-1958534" y="2307692"/>
            <a:ext cx="15159977" cy="1692771"/>
          </a:xfrm>
          <a:prstGeom prst="rect">
            <a:avLst/>
          </a:prstGeom>
          <a:solidFill>
            <a:srgbClr val="FFC000"/>
          </a:solidFill>
        </p:spPr>
        <p:txBody>
          <a:bodyPr wrap="square" rtlCol="0">
            <a:spAutoFit/>
          </a:bodyPr>
          <a:lstStyle/>
          <a:p>
            <a:pPr algn="ctr"/>
            <a:r>
              <a:rPr lang="en-US" sz="2800" b="1" dirty="0"/>
              <a:t>“The meaning is: though the historical Melchizedek doubtless died, the</a:t>
            </a:r>
            <a:br>
              <a:rPr lang="en-US" sz="2800" b="1" dirty="0"/>
            </a:br>
            <a:r>
              <a:rPr lang="en-US" sz="2800" b="1" dirty="0"/>
              <a:t>Melchizedek of the sacred narrative does nothing but live.”</a:t>
            </a:r>
            <a:br>
              <a:rPr lang="en-US" sz="2400" b="1" dirty="0"/>
            </a:br>
            <a:r>
              <a:rPr lang="en-US" sz="2400" b="1" dirty="0"/>
              <a:t>[A. B. Bruce, </a:t>
            </a:r>
            <a:r>
              <a:rPr lang="en-US" sz="2400" b="1" i="1" kern="100"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rPr>
              <a:t>The Epistle to the Hebrews: The First Apology for Christianity: </a:t>
            </a:r>
            <a:br>
              <a:rPr lang="en-US" sz="2400" b="1" i="1" kern="100"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rPr>
            </a:br>
            <a:r>
              <a:rPr lang="en-US" sz="2400" b="1" i="1" kern="100"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rPr>
              <a:t>An Exegetical Study</a:t>
            </a:r>
            <a:r>
              <a:rPr lang="en-US" sz="2400" b="1" kern="100"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rPr>
              <a:t> </a:t>
            </a:r>
            <a:r>
              <a:rPr lang="en-US" sz="2400" b="1" kern="100" dirty="0">
                <a:latin typeface="Calibri" panose="020F0502020204030204" pitchFamily="34" charset="0"/>
                <a:ea typeface="Calibri" panose="020F0502020204030204" pitchFamily="34" charset="0"/>
                <a:cs typeface="Arial" panose="020B0604020202020204" pitchFamily="34" charset="0"/>
              </a:rPr>
              <a:t>(New York: Charles Scribner’s Sons, 1899), p. 261.]</a:t>
            </a:r>
            <a:endParaRPr lang="en-US" sz="2400" b="1" dirty="0"/>
          </a:p>
        </p:txBody>
      </p:sp>
    </p:spTree>
    <p:extLst>
      <p:ext uri="{BB962C8B-B14F-4D97-AF65-F5344CB8AC3E}">
        <p14:creationId xmlns:p14="http://schemas.microsoft.com/office/powerpoint/2010/main" val="231592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 calcmode="lin" valueType="num">
                                      <p:cBhvr>
                                        <p:cTn id="15"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9">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 calcmode="lin" valueType="num">
                                      <p:cBhvr>
                                        <p:cTn id="23" dur="10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9">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9">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 calcmode="lin" valueType="num">
                                      <p:cBhvr>
                                        <p:cTn id="31" dur="1000" fill="hold"/>
                                        <p:tgtEl>
                                          <p:spTgt spid="9">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9">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9">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9">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anim calcmode="lin" valueType="num">
                                      <p:cBhvr>
                                        <p:cTn id="39" dur="1000" fill="hold"/>
                                        <p:tgtEl>
                                          <p:spTgt spid="9">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9">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9">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9">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 calcmode="lin" valueType="num">
                                      <p:cBhvr>
                                        <p:cTn id="4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4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49"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50" dur="1000"/>
                                        <p:tgtEl>
                                          <p:spTgt spid="11">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1">
                                            <p:txEl>
                                              <p:pRg st="1" end="1"/>
                                            </p:txEl>
                                          </p:spTgt>
                                        </p:tgtEl>
                                        <p:attrNameLst>
                                          <p:attrName>style.visibility</p:attrName>
                                        </p:attrNameLst>
                                      </p:cBhvr>
                                      <p:to>
                                        <p:strVal val="visible"/>
                                      </p:to>
                                    </p:set>
                                    <p:anim calcmode="lin" valueType="num">
                                      <p:cBhvr>
                                        <p:cTn id="55" dur="10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56" dur="1000" fill="hold"/>
                                        <p:tgtEl>
                                          <p:spTgt spid="11">
                                            <p:txEl>
                                              <p:pRg st="1" end="1"/>
                                            </p:txEl>
                                          </p:spTgt>
                                        </p:tgtEl>
                                        <p:attrNameLst>
                                          <p:attrName>ppt_h</p:attrName>
                                        </p:attrNameLst>
                                      </p:cBhvr>
                                      <p:tavLst>
                                        <p:tav tm="0">
                                          <p:val>
                                            <p:fltVal val="0"/>
                                          </p:val>
                                        </p:tav>
                                        <p:tav tm="100000">
                                          <p:val>
                                            <p:strVal val="#ppt_h"/>
                                          </p:val>
                                        </p:tav>
                                      </p:tavLst>
                                    </p:anim>
                                    <p:anim calcmode="lin" valueType="num">
                                      <p:cBhvr>
                                        <p:cTn id="57" dur="1000" fill="hold"/>
                                        <p:tgtEl>
                                          <p:spTgt spid="11">
                                            <p:txEl>
                                              <p:pRg st="1" end="1"/>
                                            </p:txEl>
                                          </p:spTgt>
                                        </p:tgtEl>
                                        <p:attrNameLst>
                                          <p:attrName>style.rotation</p:attrName>
                                        </p:attrNameLst>
                                      </p:cBhvr>
                                      <p:tavLst>
                                        <p:tav tm="0">
                                          <p:val>
                                            <p:fltVal val="90"/>
                                          </p:val>
                                        </p:tav>
                                        <p:tav tm="100000">
                                          <p:val>
                                            <p:fltVal val="0"/>
                                          </p:val>
                                        </p:tav>
                                      </p:tavLst>
                                    </p:anim>
                                    <p:animEffect transition="in" filter="fade">
                                      <p:cBhvr>
                                        <p:cTn id="58" dur="1000"/>
                                        <p:tgtEl>
                                          <p:spTgt spid="11">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1">
                                            <p:txEl>
                                              <p:pRg st="2" end="2"/>
                                            </p:txEl>
                                          </p:spTgt>
                                        </p:tgtEl>
                                        <p:attrNameLst>
                                          <p:attrName>style.visibility</p:attrName>
                                        </p:attrNameLst>
                                      </p:cBhvr>
                                      <p:to>
                                        <p:strVal val="visible"/>
                                      </p:to>
                                    </p:set>
                                    <p:anim calcmode="lin" valueType="num">
                                      <p:cBhvr>
                                        <p:cTn id="63"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64"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65" dur="1000" fill="hold"/>
                                        <p:tgtEl>
                                          <p:spTgt spid="11">
                                            <p:txEl>
                                              <p:pRg st="2" end="2"/>
                                            </p:txEl>
                                          </p:spTgt>
                                        </p:tgtEl>
                                        <p:attrNameLst>
                                          <p:attrName>style.rotation</p:attrName>
                                        </p:attrNameLst>
                                      </p:cBhvr>
                                      <p:tavLst>
                                        <p:tav tm="0">
                                          <p:val>
                                            <p:fltVal val="90"/>
                                          </p:val>
                                        </p:tav>
                                        <p:tav tm="100000">
                                          <p:val>
                                            <p:fltVal val="0"/>
                                          </p:val>
                                        </p:tav>
                                      </p:tavLst>
                                    </p:anim>
                                    <p:animEffect transition="in" filter="fade">
                                      <p:cBhvr>
                                        <p:cTn id="66" dur="1000"/>
                                        <p:tgtEl>
                                          <p:spTgt spid="11">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11">
                                            <p:txEl>
                                              <p:pRg st="3" end="3"/>
                                            </p:txEl>
                                          </p:spTgt>
                                        </p:tgtEl>
                                        <p:attrNameLst>
                                          <p:attrName>style.visibility</p:attrName>
                                        </p:attrNameLst>
                                      </p:cBhvr>
                                      <p:to>
                                        <p:strVal val="visible"/>
                                      </p:to>
                                    </p:set>
                                    <p:anim calcmode="lin" valueType="num">
                                      <p:cBhvr>
                                        <p:cTn id="71" dur="10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72" dur="1000" fill="hold"/>
                                        <p:tgtEl>
                                          <p:spTgt spid="11">
                                            <p:txEl>
                                              <p:pRg st="3" end="3"/>
                                            </p:txEl>
                                          </p:spTgt>
                                        </p:tgtEl>
                                        <p:attrNameLst>
                                          <p:attrName>ppt_h</p:attrName>
                                        </p:attrNameLst>
                                      </p:cBhvr>
                                      <p:tavLst>
                                        <p:tav tm="0">
                                          <p:val>
                                            <p:fltVal val="0"/>
                                          </p:val>
                                        </p:tav>
                                        <p:tav tm="100000">
                                          <p:val>
                                            <p:strVal val="#ppt_h"/>
                                          </p:val>
                                        </p:tav>
                                      </p:tavLst>
                                    </p:anim>
                                    <p:anim calcmode="lin" valueType="num">
                                      <p:cBhvr>
                                        <p:cTn id="73" dur="1000" fill="hold"/>
                                        <p:tgtEl>
                                          <p:spTgt spid="11">
                                            <p:txEl>
                                              <p:pRg st="3" end="3"/>
                                            </p:txEl>
                                          </p:spTgt>
                                        </p:tgtEl>
                                        <p:attrNameLst>
                                          <p:attrName>style.rotation</p:attrName>
                                        </p:attrNameLst>
                                      </p:cBhvr>
                                      <p:tavLst>
                                        <p:tav tm="0">
                                          <p:val>
                                            <p:fltVal val="90"/>
                                          </p:val>
                                        </p:tav>
                                        <p:tav tm="100000">
                                          <p:val>
                                            <p:fltVal val="0"/>
                                          </p:val>
                                        </p:tav>
                                      </p:tavLst>
                                    </p:anim>
                                    <p:animEffect transition="in" filter="fade">
                                      <p:cBhvr>
                                        <p:cTn id="74" dur="1000"/>
                                        <p:tgtEl>
                                          <p:spTgt spid="11">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747FF3-4C70-0615-A051-CAFD8E6CA5FB}"/>
              </a:ext>
            </a:extLst>
          </p:cNvPr>
          <p:cNvSpPr>
            <a:spLocks noGrp="1"/>
          </p:cNvSpPr>
          <p:nvPr>
            <p:ph type="title"/>
          </p:nvPr>
        </p:nvSpPr>
        <p:spPr/>
        <p:txBody>
          <a:bodyPr/>
          <a:lstStyle/>
          <a:p>
            <a:r>
              <a:rPr lang="en-US" dirty="0"/>
              <a:t>Why Christ is Greater than His Ancestor</a:t>
            </a:r>
          </a:p>
        </p:txBody>
      </p:sp>
      <p:pic>
        <p:nvPicPr>
          <p:cNvPr id="11" name="Content Placeholder 10" descr="A picture containing text, decorated, several&#10;&#10;Description automatically generated">
            <a:extLst>
              <a:ext uri="{FF2B5EF4-FFF2-40B4-BE49-F238E27FC236}">
                <a16:creationId xmlns:a16="http://schemas.microsoft.com/office/drawing/2014/main" id="{0BA4D955-EDC9-415B-E9F0-B15868849AA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93103" y="1956289"/>
            <a:ext cx="5181600" cy="4090009"/>
          </a:xfrm>
          <a:ln w="63500">
            <a:solidFill>
              <a:schemeClr val="accent4"/>
            </a:solidFill>
          </a:ln>
        </p:spPr>
      </p:pic>
      <p:sp>
        <p:nvSpPr>
          <p:cNvPr id="9" name="Content Placeholder 8">
            <a:extLst>
              <a:ext uri="{FF2B5EF4-FFF2-40B4-BE49-F238E27FC236}">
                <a16:creationId xmlns:a16="http://schemas.microsoft.com/office/drawing/2014/main" id="{0F99DFAF-5526-5177-77B5-97B04369F417}"/>
              </a:ext>
            </a:extLst>
          </p:cNvPr>
          <p:cNvSpPr>
            <a:spLocks noGrp="1"/>
          </p:cNvSpPr>
          <p:nvPr>
            <p:ph sz="half" idx="2"/>
          </p:nvPr>
        </p:nvSpPr>
        <p:spPr>
          <a:xfrm>
            <a:off x="6004875" y="1825625"/>
            <a:ext cx="5967166" cy="4351338"/>
          </a:xfrm>
        </p:spPr>
        <p:txBody>
          <a:bodyPr/>
          <a:lstStyle/>
          <a:p>
            <a:r>
              <a:rPr lang="en-US" dirty="0"/>
              <a:t>Melchizedek must have been greater to receive tithes (v. 4)</a:t>
            </a:r>
          </a:p>
          <a:p>
            <a:r>
              <a:rPr lang="en-US" dirty="0"/>
              <a:t>Unlike Levites, it was pre-Law (v. 5)</a:t>
            </a:r>
          </a:p>
          <a:p>
            <a:r>
              <a:rPr lang="en-US" dirty="0"/>
              <a:t>Blesser &gt; </a:t>
            </a:r>
            <a:r>
              <a:rPr lang="en-US" dirty="0" err="1"/>
              <a:t>Blessee</a:t>
            </a:r>
            <a:r>
              <a:rPr lang="en-US" dirty="0"/>
              <a:t> (vv. 6-7)</a:t>
            </a:r>
          </a:p>
          <a:p>
            <a:r>
              <a:rPr lang="en-US" dirty="0"/>
              <a:t>No record of death (v. 8)</a:t>
            </a:r>
            <a:br>
              <a:rPr lang="en-US" dirty="0"/>
            </a:br>
            <a:r>
              <a:rPr lang="en-US" dirty="0"/>
              <a:t>argument from silence</a:t>
            </a:r>
          </a:p>
          <a:p>
            <a:r>
              <a:rPr lang="en-US" dirty="0"/>
              <a:t>Levites “tithe” through Abram (v. 9)</a:t>
            </a:r>
          </a:p>
        </p:txBody>
      </p:sp>
    </p:spTree>
    <p:extLst>
      <p:ext uri="{BB962C8B-B14F-4D97-AF65-F5344CB8AC3E}">
        <p14:creationId xmlns:p14="http://schemas.microsoft.com/office/powerpoint/2010/main" val="2515314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9DAD5-D07E-75D3-F31F-17FD97CB77A2}"/>
              </a:ext>
            </a:extLst>
          </p:cNvPr>
          <p:cNvSpPr>
            <a:spLocks noGrp="1"/>
          </p:cNvSpPr>
          <p:nvPr>
            <p:ph type="title"/>
          </p:nvPr>
        </p:nvSpPr>
        <p:spPr/>
        <p:txBody>
          <a:bodyPr/>
          <a:lstStyle/>
          <a:p>
            <a:r>
              <a:rPr lang="en-US" dirty="0"/>
              <a:t>Better Than</a:t>
            </a:r>
            <a:br>
              <a:rPr lang="en-US" dirty="0"/>
            </a:br>
            <a:r>
              <a:rPr lang="el-GR" dirty="0"/>
              <a:t>κρεῖσσον</a:t>
            </a:r>
            <a:r>
              <a:rPr lang="en-US" dirty="0"/>
              <a:t> 20x in New Testament 13x Here!</a:t>
            </a:r>
          </a:p>
        </p:txBody>
      </p:sp>
      <p:sp>
        <p:nvSpPr>
          <p:cNvPr id="3" name="Content Placeholder 2">
            <a:extLst>
              <a:ext uri="{FF2B5EF4-FFF2-40B4-BE49-F238E27FC236}">
                <a16:creationId xmlns:a16="http://schemas.microsoft.com/office/drawing/2014/main" id="{2687E153-9C0B-831D-6630-C84A2008703C}"/>
              </a:ext>
            </a:extLst>
          </p:cNvPr>
          <p:cNvSpPr>
            <a:spLocks noGrp="1"/>
          </p:cNvSpPr>
          <p:nvPr>
            <p:ph idx="1"/>
          </p:nvPr>
        </p:nvSpPr>
        <p:spPr/>
        <p:txBody>
          <a:bodyPr/>
          <a:lstStyle/>
          <a:p>
            <a:r>
              <a:rPr lang="en-US" dirty="0"/>
              <a:t>1:4 = Jesus better than the angels</a:t>
            </a:r>
          </a:p>
          <a:p>
            <a:r>
              <a:rPr lang="en-US" dirty="0"/>
              <a:t>6:9 = Faithful better than the apostate</a:t>
            </a:r>
          </a:p>
          <a:p>
            <a:r>
              <a:rPr lang="en-US" dirty="0"/>
              <a:t>7:7 = One blessing better than the one being blessed</a:t>
            </a:r>
          </a:p>
          <a:p>
            <a:r>
              <a:rPr lang="en-US" dirty="0"/>
              <a:t>7:19 = God has offered a better hope than the Law</a:t>
            </a:r>
          </a:p>
          <a:p>
            <a:r>
              <a:rPr lang="en-US" dirty="0"/>
              <a:t>7:22 = Jesus’ covenant better than the old</a:t>
            </a:r>
          </a:p>
          <a:p>
            <a:r>
              <a:rPr lang="en-US" dirty="0"/>
              <a:t>8:6 = Jesus’ ministry better than Levitical priests</a:t>
            </a:r>
          </a:p>
          <a:p>
            <a:r>
              <a:rPr lang="en-US" dirty="0"/>
              <a:t>8:6 = Jesus’ covenant better than theirs</a:t>
            </a:r>
          </a:p>
          <a:p>
            <a:r>
              <a:rPr lang="en-US" dirty="0"/>
              <a:t>9:23 = Heavenly matters require sacrifices better than the old</a:t>
            </a:r>
          </a:p>
        </p:txBody>
      </p:sp>
    </p:spTree>
    <p:extLst>
      <p:ext uri="{BB962C8B-B14F-4D97-AF65-F5344CB8AC3E}">
        <p14:creationId xmlns:p14="http://schemas.microsoft.com/office/powerpoint/2010/main" val="246692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DE66FF-B955-FD2D-C4DC-23E7F1127905}"/>
              </a:ext>
            </a:extLst>
          </p:cNvPr>
          <p:cNvSpPr>
            <a:spLocks noGrp="1"/>
          </p:cNvSpPr>
          <p:nvPr>
            <p:ph type="title"/>
          </p:nvPr>
        </p:nvSpPr>
        <p:spPr/>
        <p:txBody>
          <a:bodyPr/>
          <a:lstStyle/>
          <a:p>
            <a:r>
              <a:rPr lang="en-US" dirty="0"/>
              <a:t>Chronological Argument</a:t>
            </a:r>
          </a:p>
        </p:txBody>
      </p:sp>
      <p:sp>
        <p:nvSpPr>
          <p:cNvPr id="5" name="Content Placeholder 4">
            <a:extLst>
              <a:ext uri="{FF2B5EF4-FFF2-40B4-BE49-F238E27FC236}">
                <a16:creationId xmlns:a16="http://schemas.microsoft.com/office/drawing/2014/main" id="{8DEE4659-AD2E-043D-C9D9-CCA6622022E7}"/>
              </a:ext>
            </a:extLst>
          </p:cNvPr>
          <p:cNvSpPr>
            <a:spLocks noGrp="1"/>
          </p:cNvSpPr>
          <p:nvPr>
            <p:ph sz="half" idx="1"/>
          </p:nvPr>
        </p:nvSpPr>
        <p:spPr/>
        <p:txBody>
          <a:bodyPr>
            <a:normAutofit lnSpcReduction="10000"/>
          </a:bodyPr>
          <a:lstStyle/>
          <a:p>
            <a:pPr marL="514350" indent="-514350">
              <a:buFont typeface="+mj-lt"/>
              <a:buAutoNum type="arabicPeriod"/>
            </a:pPr>
            <a:r>
              <a:rPr lang="en-US" dirty="0"/>
              <a:t>“Perfection” in verse 11 is “completion” of “cleansing” to allow access to God</a:t>
            </a:r>
          </a:p>
          <a:p>
            <a:pPr marL="514350" indent="-514350">
              <a:buFont typeface="+mj-lt"/>
              <a:buAutoNum type="arabicPeriod"/>
            </a:pPr>
            <a:r>
              <a:rPr lang="en-US" dirty="0"/>
              <a:t>Levitical law didn’t allow the people full access – even high priest limited to one day</a:t>
            </a:r>
          </a:p>
          <a:p>
            <a:pPr marL="514350" indent="-514350">
              <a:buFont typeface="+mj-lt"/>
              <a:buAutoNum type="arabicPeriod"/>
            </a:pPr>
            <a:r>
              <a:rPr lang="en-US" dirty="0"/>
              <a:t>Generally, latter supersedes the former</a:t>
            </a:r>
          </a:p>
          <a:p>
            <a:pPr marL="514350" indent="-514350">
              <a:buFont typeface="+mj-lt"/>
              <a:buAutoNum type="arabicPeriod"/>
            </a:pPr>
            <a:r>
              <a:rPr lang="en-US" dirty="0"/>
              <a:t>So, why David, long after Exodus/Leviticus declare an order of Melchizedek?</a:t>
            </a:r>
          </a:p>
        </p:txBody>
      </p:sp>
      <p:pic>
        <p:nvPicPr>
          <p:cNvPr id="8" name="Content Placeholder 7" descr="A picture containing text, person&#10;&#10;Description automatically generated">
            <a:extLst>
              <a:ext uri="{FF2B5EF4-FFF2-40B4-BE49-F238E27FC236}">
                <a16:creationId xmlns:a16="http://schemas.microsoft.com/office/drawing/2014/main" id="{1E0A4D64-5E7B-6E43-EE28-97D3E5C3902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46769" y="2239358"/>
            <a:ext cx="4407031" cy="3070232"/>
          </a:xfrm>
          <a:ln w="63500">
            <a:solidFill>
              <a:schemeClr val="accent4"/>
            </a:solidFill>
          </a:ln>
        </p:spPr>
      </p:pic>
    </p:spTree>
    <p:extLst>
      <p:ext uri="{BB962C8B-B14F-4D97-AF65-F5344CB8AC3E}">
        <p14:creationId xmlns:p14="http://schemas.microsoft.com/office/powerpoint/2010/main" val="243762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04F1489-3734-9A82-D515-1B9DC2A14684}"/>
              </a:ext>
            </a:extLst>
          </p:cNvPr>
          <p:cNvSpPr>
            <a:spLocks noGrp="1"/>
          </p:cNvSpPr>
          <p:nvPr>
            <p:ph type="title"/>
          </p:nvPr>
        </p:nvSpPr>
        <p:spPr/>
        <p:txBody>
          <a:bodyPr/>
          <a:lstStyle/>
          <a:p>
            <a:r>
              <a:rPr lang="en-US" dirty="0"/>
              <a:t>Activity: Ask the class to list ways Jesus fits the idea of Melchizedek better than Melchizedek</a:t>
            </a:r>
          </a:p>
        </p:txBody>
      </p:sp>
      <p:sp>
        <p:nvSpPr>
          <p:cNvPr id="8" name="Text Placeholder 7">
            <a:extLst>
              <a:ext uri="{FF2B5EF4-FFF2-40B4-BE49-F238E27FC236}">
                <a16:creationId xmlns:a16="http://schemas.microsoft.com/office/drawing/2014/main" id="{AF29D54A-7D79-8837-BB36-4ECA59DAF683}"/>
              </a:ext>
            </a:extLst>
          </p:cNvPr>
          <p:cNvSpPr>
            <a:spLocks noGrp="1"/>
          </p:cNvSpPr>
          <p:nvPr>
            <p:ph type="body" idx="1"/>
          </p:nvPr>
        </p:nvSpPr>
        <p:spPr>
          <a:xfrm>
            <a:off x="839788" y="2022763"/>
            <a:ext cx="5157787" cy="482311"/>
          </a:xfrm>
          <a:solidFill>
            <a:schemeClr val="accent2">
              <a:lumMod val="75000"/>
            </a:schemeClr>
          </a:solidFill>
        </p:spPr>
        <p:txBody>
          <a:bodyPr/>
          <a:lstStyle/>
          <a:p>
            <a:r>
              <a:rPr lang="en-US" dirty="0"/>
              <a:t>Melchizedek</a:t>
            </a:r>
          </a:p>
        </p:txBody>
      </p:sp>
      <p:sp>
        <p:nvSpPr>
          <p:cNvPr id="9" name="Content Placeholder 8">
            <a:extLst>
              <a:ext uri="{FF2B5EF4-FFF2-40B4-BE49-F238E27FC236}">
                <a16:creationId xmlns:a16="http://schemas.microsoft.com/office/drawing/2014/main" id="{0F04DDC4-EAC9-D513-5E43-712D6F9902C8}"/>
              </a:ext>
            </a:extLst>
          </p:cNvPr>
          <p:cNvSpPr>
            <a:spLocks noGrp="1"/>
          </p:cNvSpPr>
          <p:nvPr>
            <p:ph sz="half" idx="2"/>
          </p:nvPr>
        </p:nvSpPr>
        <p:spPr/>
        <p:txBody>
          <a:bodyPr/>
          <a:lstStyle/>
          <a:p>
            <a:r>
              <a:rPr lang="en-US" dirty="0"/>
              <a:t>King of Peace</a:t>
            </a:r>
          </a:p>
          <a:p>
            <a:r>
              <a:rPr lang="en-US" dirty="0"/>
              <a:t>King of righteousness</a:t>
            </a:r>
          </a:p>
          <a:p>
            <a:r>
              <a:rPr lang="en-US" dirty="0"/>
              <a:t>Mysterious origin</a:t>
            </a:r>
          </a:p>
          <a:p>
            <a:r>
              <a:rPr lang="en-US" dirty="0"/>
              <a:t>Serving as “eternal” priest</a:t>
            </a:r>
          </a:p>
          <a:p>
            <a:r>
              <a:rPr lang="en-US" dirty="0"/>
              <a:t>Worthy of Abraham’s devotion</a:t>
            </a:r>
          </a:p>
        </p:txBody>
      </p:sp>
      <p:sp>
        <p:nvSpPr>
          <p:cNvPr id="10" name="Text Placeholder 9">
            <a:extLst>
              <a:ext uri="{FF2B5EF4-FFF2-40B4-BE49-F238E27FC236}">
                <a16:creationId xmlns:a16="http://schemas.microsoft.com/office/drawing/2014/main" id="{35EFAC02-E530-601D-40D4-9DF69206C075}"/>
              </a:ext>
            </a:extLst>
          </p:cNvPr>
          <p:cNvSpPr>
            <a:spLocks noGrp="1"/>
          </p:cNvSpPr>
          <p:nvPr>
            <p:ph type="body" sz="quarter" idx="3"/>
          </p:nvPr>
        </p:nvSpPr>
        <p:spPr>
          <a:xfrm>
            <a:off x="6172200" y="2022763"/>
            <a:ext cx="5183188" cy="482312"/>
          </a:xfrm>
          <a:solidFill>
            <a:schemeClr val="accent2">
              <a:lumMod val="75000"/>
            </a:schemeClr>
          </a:solidFill>
        </p:spPr>
        <p:txBody>
          <a:bodyPr/>
          <a:lstStyle/>
          <a:p>
            <a:r>
              <a:rPr lang="en-US" dirty="0"/>
              <a:t>Jesus (see especially 7:24-28)</a:t>
            </a:r>
          </a:p>
        </p:txBody>
      </p:sp>
      <p:sp>
        <p:nvSpPr>
          <p:cNvPr id="11" name="Content Placeholder 10">
            <a:extLst>
              <a:ext uri="{FF2B5EF4-FFF2-40B4-BE49-F238E27FC236}">
                <a16:creationId xmlns:a16="http://schemas.microsoft.com/office/drawing/2014/main" id="{A110F1A3-0C9B-69EF-8DD6-FCD0257C042C}"/>
              </a:ext>
            </a:extLst>
          </p:cNvPr>
          <p:cNvSpPr>
            <a:spLocks noGrp="1"/>
          </p:cNvSpPr>
          <p:nvPr>
            <p:ph sz="quarter" idx="4"/>
          </p:nvPr>
        </p:nvSpPr>
        <p:spPr/>
        <p:txBody>
          <a:bodyPr/>
          <a:lstStyle/>
          <a:p>
            <a:r>
              <a:rPr lang="en-US" dirty="0"/>
              <a:t>Lord of authentic peace</a:t>
            </a:r>
          </a:p>
          <a:p>
            <a:r>
              <a:rPr lang="en-US" dirty="0"/>
              <a:t>The only truly sinless one</a:t>
            </a:r>
          </a:p>
          <a:p>
            <a:r>
              <a:rPr lang="en-US" dirty="0"/>
              <a:t>Virgin birth</a:t>
            </a:r>
          </a:p>
          <a:p>
            <a:r>
              <a:rPr lang="en-US" dirty="0"/>
              <a:t>Seated at right hand of God</a:t>
            </a:r>
          </a:p>
          <a:p>
            <a:r>
              <a:rPr lang="en-US" dirty="0"/>
              <a:t>Has a greater Father than Abraham</a:t>
            </a:r>
          </a:p>
        </p:txBody>
      </p:sp>
    </p:spTree>
    <p:extLst>
      <p:ext uri="{BB962C8B-B14F-4D97-AF65-F5344CB8AC3E}">
        <p14:creationId xmlns:p14="http://schemas.microsoft.com/office/powerpoint/2010/main" val="110870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1C9FB88-724F-9B88-74DD-B786098A24C4}"/>
              </a:ext>
            </a:extLst>
          </p:cNvPr>
          <p:cNvSpPr>
            <a:spLocks noGrp="1"/>
          </p:cNvSpPr>
          <p:nvPr>
            <p:ph type="title"/>
          </p:nvPr>
        </p:nvSpPr>
        <p:spPr>
          <a:xfrm>
            <a:off x="1262407" y="289710"/>
            <a:ext cx="10515600" cy="1325563"/>
          </a:xfrm>
        </p:spPr>
        <p:txBody>
          <a:bodyPr/>
          <a:lstStyle/>
          <a:p>
            <a:r>
              <a:rPr lang="en-US" dirty="0"/>
              <a:t>Learning from the Tabernacle (Hebrews 8)</a:t>
            </a:r>
          </a:p>
        </p:txBody>
      </p:sp>
      <p:pic>
        <p:nvPicPr>
          <p:cNvPr id="10" name="Content Placeholder 9" descr="A picture containing mountain, outdoor, ground, sky&#10;&#10;Description automatically generated">
            <a:extLst>
              <a:ext uri="{FF2B5EF4-FFF2-40B4-BE49-F238E27FC236}">
                <a16:creationId xmlns:a16="http://schemas.microsoft.com/office/drawing/2014/main" id="{DF0B1935-2060-4D1C-D357-1D8E96EE5B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6445" y="1401590"/>
            <a:ext cx="7946795" cy="5297863"/>
          </a:xfrm>
          <a:ln w="63500">
            <a:solidFill>
              <a:schemeClr val="accent4"/>
            </a:solidFill>
          </a:ln>
        </p:spPr>
      </p:pic>
      <p:sp>
        <p:nvSpPr>
          <p:cNvPr id="11" name="TextBox 10">
            <a:extLst>
              <a:ext uri="{FF2B5EF4-FFF2-40B4-BE49-F238E27FC236}">
                <a16:creationId xmlns:a16="http://schemas.microsoft.com/office/drawing/2014/main" id="{CDFC37E7-D702-A0CA-C293-ADE9F2B5BFCF}"/>
              </a:ext>
            </a:extLst>
          </p:cNvPr>
          <p:cNvSpPr txBox="1"/>
          <p:nvPr/>
        </p:nvSpPr>
        <p:spPr>
          <a:xfrm rot="20695319">
            <a:off x="-1958534" y="2492358"/>
            <a:ext cx="15159977" cy="1323439"/>
          </a:xfrm>
          <a:prstGeom prst="rect">
            <a:avLst/>
          </a:prstGeom>
          <a:solidFill>
            <a:srgbClr val="FFC000"/>
          </a:solidFill>
        </p:spPr>
        <p:txBody>
          <a:bodyPr wrap="square" rtlCol="0">
            <a:spAutoFit/>
          </a:bodyPr>
          <a:lstStyle/>
          <a:p>
            <a:pPr algn="ctr"/>
            <a:r>
              <a:rPr lang="en-US" sz="2800" b="1" dirty="0"/>
              <a:t>“These serve as a copy and shadow of the heavenly things,</a:t>
            </a:r>
            <a:br>
              <a:rPr lang="en-US" sz="2800" b="1" dirty="0"/>
            </a:br>
            <a:r>
              <a:rPr lang="en-US" sz="2800" b="1" dirty="0"/>
              <a:t>as Moses was warned when he was about to complete the tabernacle...”</a:t>
            </a:r>
            <a:br>
              <a:rPr lang="en-US" sz="2400" b="1" dirty="0"/>
            </a:br>
            <a:r>
              <a:rPr lang="en-US" sz="2400" b="1" dirty="0"/>
              <a:t>[Hebrews 8:5a Holman Christian Standard Bible</a:t>
            </a:r>
            <a:r>
              <a:rPr lang="en-US" sz="2400" b="1" kern="100" dirty="0">
                <a:latin typeface="Calibri" panose="020F0502020204030204" pitchFamily="34" charset="0"/>
                <a:ea typeface="Calibri" panose="020F0502020204030204" pitchFamily="34" charset="0"/>
                <a:cs typeface="Arial" panose="020B0604020202020204" pitchFamily="34" charset="0"/>
              </a:rPr>
              <a:t>]</a:t>
            </a:r>
            <a:endParaRPr lang="en-US" sz="2400" b="1" dirty="0"/>
          </a:p>
        </p:txBody>
      </p:sp>
    </p:spTree>
    <p:extLst>
      <p:ext uri="{BB962C8B-B14F-4D97-AF65-F5344CB8AC3E}">
        <p14:creationId xmlns:p14="http://schemas.microsoft.com/office/powerpoint/2010/main" val="144505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000299-AB5E-F3A9-0A05-AA9EFB7C5ED2}"/>
              </a:ext>
            </a:extLst>
          </p:cNvPr>
          <p:cNvSpPr>
            <a:spLocks noGrp="1"/>
          </p:cNvSpPr>
          <p:nvPr>
            <p:ph type="title"/>
          </p:nvPr>
        </p:nvSpPr>
        <p:spPr/>
        <p:txBody>
          <a:bodyPr/>
          <a:lstStyle/>
          <a:p>
            <a:r>
              <a:rPr lang="en-US" dirty="0"/>
              <a:t>Medieval Interpretation of Stephen Langton</a:t>
            </a:r>
          </a:p>
        </p:txBody>
      </p:sp>
      <p:pic>
        <p:nvPicPr>
          <p:cNvPr id="8" name="Content Placeholder 7" descr="A picture containing text, person, group, posing&#10;&#10;Description automatically generated">
            <a:extLst>
              <a:ext uri="{FF2B5EF4-FFF2-40B4-BE49-F238E27FC236}">
                <a16:creationId xmlns:a16="http://schemas.microsoft.com/office/drawing/2014/main" id="{9BCF14CD-123B-BE2B-5B29-3C7C9E1547C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825626"/>
            <a:ext cx="3375286" cy="2708668"/>
          </a:xfrm>
        </p:spPr>
      </p:pic>
      <p:sp>
        <p:nvSpPr>
          <p:cNvPr id="6" name="Content Placeholder 5">
            <a:extLst>
              <a:ext uri="{FF2B5EF4-FFF2-40B4-BE49-F238E27FC236}">
                <a16:creationId xmlns:a16="http://schemas.microsoft.com/office/drawing/2014/main" id="{97D91C1C-5FF2-42B4-867C-7B4C89326196}"/>
              </a:ext>
            </a:extLst>
          </p:cNvPr>
          <p:cNvSpPr>
            <a:spLocks noGrp="1"/>
          </p:cNvSpPr>
          <p:nvPr>
            <p:ph sz="half" idx="2"/>
          </p:nvPr>
        </p:nvSpPr>
        <p:spPr>
          <a:xfrm>
            <a:off x="4402318" y="1825625"/>
            <a:ext cx="6951482" cy="4351338"/>
          </a:xfrm>
        </p:spPr>
        <p:txBody>
          <a:bodyPr/>
          <a:lstStyle/>
          <a:p>
            <a:r>
              <a:rPr lang="en-US" dirty="0"/>
              <a:t>Tabernacle = Church</a:t>
            </a:r>
          </a:p>
          <a:p>
            <a:r>
              <a:rPr lang="en-US" dirty="0"/>
              <a:t>5 of 10 curtains = Books of Moses as history</a:t>
            </a:r>
          </a:p>
          <a:p>
            <a:r>
              <a:rPr lang="en-US" dirty="0"/>
              <a:t>4 colors of curtains represent four (4) ways</a:t>
            </a:r>
            <a:br>
              <a:rPr lang="en-US" dirty="0"/>
            </a:br>
            <a:r>
              <a:rPr lang="en-US" dirty="0"/>
              <a:t>of reading Scripture (historically, allegorically, figuratively, practically)</a:t>
            </a:r>
          </a:p>
          <a:p>
            <a:r>
              <a:rPr lang="en-US" dirty="0"/>
              <a:t>Other 5 curtains = Books of Moses as spiritual types</a:t>
            </a:r>
          </a:p>
          <a:p>
            <a:r>
              <a:rPr lang="en-US" dirty="0"/>
              <a:t>Table = Scripture, Loaves = word of salvation</a:t>
            </a:r>
          </a:p>
          <a:p>
            <a:r>
              <a:rPr lang="en-US" dirty="0"/>
              <a:t>Altar = atonement</a:t>
            </a:r>
          </a:p>
        </p:txBody>
      </p:sp>
    </p:spTree>
    <p:extLst>
      <p:ext uri="{BB962C8B-B14F-4D97-AF65-F5344CB8AC3E}">
        <p14:creationId xmlns:p14="http://schemas.microsoft.com/office/powerpoint/2010/main" val="178471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8C4C8-C31A-A000-BA01-4EE57B423070}"/>
              </a:ext>
            </a:extLst>
          </p:cNvPr>
          <p:cNvSpPr>
            <a:spLocks noGrp="1"/>
          </p:cNvSpPr>
          <p:nvPr>
            <p:ph type="title"/>
          </p:nvPr>
        </p:nvSpPr>
        <p:spPr/>
        <p:txBody>
          <a:bodyPr/>
          <a:lstStyle/>
          <a:p>
            <a:r>
              <a:rPr lang="en-US" dirty="0"/>
              <a:t>The HEART of the Matter!</a:t>
            </a:r>
          </a:p>
        </p:txBody>
      </p:sp>
      <p:sp>
        <p:nvSpPr>
          <p:cNvPr id="3" name="Content Placeholder 2">
            <a:extLst>
              <a:ext uri="{FF2B5EF4-FFF2-40B4-BE49-F238E27FC236}">
                <a16:creationId xmlns:a16="http://schemas.microsoft.com/office/drawing/2014/main" id="{C5050142-C9DC-4AD4-B583-CC8FB532A5B6}"/>
              </a:ext>
            </a:extLst>
          </p:cNvPr>
          <p:cNvSpPr>
            <a:spLocks noGrp="1"/>
          </p:cNvSpPr>
          <p:nvPr>
            <p:ph idx="1"/>
          </p:nvPr>
        </p:nvSpPr>
        <p:spPr/>
        <p:txBody>
          <a:bodyPr>
            <a:normAutofit/>
          </a:bodyPr>
          <a:lstStyle/>
          <a:p>
            <a:pPr marL="0" indent="0">
              <a:buNone/>
            </a:pPr>
            <a:r>
              <a:rPr lang="en-US" kern="100" dirty="0">
                <a:effectLst/>
                <a:latin typeface="Calibri" panose="020F0502020204030204" pitchFamily="34" charset="0"/>
                <a:ea typeface="Calibri" panose="020F0502020204030204" pitchFamily="34" charset="0"/>
                <a:cs typeface="Arial" panose="020B0604020202020204" pitchFamily="34" charset="0"/>
              </a:rPr>
              <a:t>“Chapter 7 not only reveals ‘the core of Hebrews, but also the unveiling of secrets,’ as the Melchizedek speculation most clearly indicates.” </a:t>
            </a:r>
            <a:r>
              <a:rPr lang="en-US" kern="100" dirty="0" err="1">
                <a:effectLst/>
                <a:latin typeface="Calibri" panose="020F0502020204030204" pitchFamily="34" charset="0"/>
                <a:ea typeface="Calibri" panose="020F0502020204030204" pitchFamily="34" charset="0"/>
                <a:cs typeface="Arial" panose="020B0604020202020204" pitchFamily="34" charset="0"/>
              </a:rPr>
              <a:t>K</a:t>
            </a:r>
            <a:r>
              <a:rPr lang="en-US" kern="100" dirty="0" err="1">
                <a:effectLst/>
                <a:latin typeface="Calibri" panose="020F0502020204030204" pitchFamily="34" charset="0"/>
                <a:ea typeface="Calibri" panose="020F0502020204030204" pitchFamily="34" charset="0"/>
                <a:cs typeface="Calibri" panose="020F0502020204030204" pitchFamily="34" charset="0"/>
              </a:rPr>
              <a:t>ä</a:t>
            </a:r>
            <a:r>
              <a:rPr lang="en-US" kern="100" dirty="0" err="1">
                <a:effectLst/>
                <a:latin typeface="Calibri" panose="020F0502020204030204" pitchFamily="34" charset="0"/>
                <a:ea typeface="Calibri" panose="020F0502020204030204" pitchFamily="34" charset="0"/>
                <a:cs typeface="Arial" panose="020B0604020202020204" pitchFamily="34" charset="0"/>
              </a:rPr>
              <a:t>semann</a:t>
            </a:r>
            <a:r>
              <a:rPr lang="en-US" kern="100" dirty="0">
                <a:effectLst/>
                <a:latin typeface="Calibri" panose="020F0502020204030204" pitchFamily="34" charset="0"/>
                <a:ea typeface="Calibri" panose="020F0502020204030204" pitchFamily="34" charset="0"/>
                <a:cs typeface="Arial" panose="020B0604020202020204" pitchFamily="34" charset="0"/>
              </a:rPr>
              <a:t>, Ernst. </a:t>
            </a:r>
            <a:r>
              <a:rPr lang="en-US" i="1" kern="100" dirty="0">
                <a:effectLst/>
                <a:latin typeface="Calibri" panose="020F0502020204030204" pitchFamily="34" charset="0"/>
                <a:ea typeface="Calibri" panose="020F0502020204030204" pitchFamily="34" charset="0"/>
                <a:cs typeface="Arial" panose="020B0604020202020204" pitchFamily="34" charset="0"/>
              </a:rPr>
              <a:t>The Wandering People of God: An Investigation of the Letter to the Hebrews </a:t>
            </a:r>
            <a:r>
              <a:rPr lang="en-US" kern="100" dirty="0">
                <a:effectLst/>
                <a:latin typeface="Calibri" panose="020F0502020204030204" pitchFamily="34" charset="0"/>
                <a:ea typeface="Calibri" panose="020F0502020204030204" pitchFamily="34" charset="0"/>
                <a:cs typeface="Arial" panose="020B0604020202020204" pitchFamily="34" charset="0"/>
              </a:rPr>
              <a:t>(Minneapolis: Augsburg Publishing, Inc., 1984—original 1957), p. 187. He goes on to say that not only is Chapter 7 the heart of the teaching in Hebrews, but is a demonstration of the “meat” the author was urging the Hebrews to get prepared for (p. 191).</a:t>
            </a:r>
          </a:p>
          <a:p>
            <a:pPr marL="0" indent="0">
              <a:buNone/>
            </a:pPr>
            <a:endParaRPr lang="en-US" sz="3200" dirty="0"/>
          </a:p>
        </p:txBody>
      </p:sp>
    </p:spTree>
    <p:extLst>
      <p:ext uri="{BB962C8B-B14F-4D97-AF65-F5344CB8AC3E}">
        <p14:creationId xmlns:p14="http://schemas.microsoft.com/office/powerpoint/2010/main" val="2391875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2F1D7-5653-90AA-65F8-7DB538831F13}"/>
              </a:ext>
            </a:extLst>
          </p:cNvPr>
          <p:cNvSpPr>
            <a:spLocks noGrp="1"/>
          </p:cNvSpPr>
          <p:nvPr>
            <p:ph type="title"/>
          </p:nvPr>
        </p:nvSpPr>
        <p:spPr/>
        <p:txBody>
          <a:bodyPr/>
          <a:lstStyle/>
          <a:p>
            <a:r>
              <a:rPr lang="en-US" dirty="0"/>
              <a:t>Context of Jeremiah 31/ Book of Consolation</a:t>
            </a:r>
          </a:p>
        </p:txBody>
      </p:sp>
      <p:pic>
        <p:nvPicPr>
          <p:cNvPr id="6" name="Content Placeholder 5" descr="A picture containing text, person&#10;&#10;Description automatically generated">
            <a:extLst>
              <a:ext uri="{FF2B5EF4-FFF2-40B4-BE49-F238E27FC236}">
                <a16:creationId xmlns:a16="http://schemas.microsoft.com/office/drawing/2014/main" id="{4A562398-A12F-658F-E1B4-5C8C016E098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79982" y="2191196"/>
            <a:ext cx="4186286" cy="2635398"/>
          </a:xfrm>
          <a:ln w="63500">
            <a:solidFill>
              <a:schemeClr val="accent4"/>
            </a:solidFill>
          </a:ln>
        </p:spPr>
      </p:pic>
      <p:sp>
        <p:nvSpPr>
          <p:cNvPr id="4" name="Content Placeholder 3">
            <a:extLst>
              <a:ext uri="{FF2B5EF4-FFF2-40B4-BE49-F238E27FC236}">
                <a16:creationId xmlns:a16="http://schemas.microsoft.com/office/drawing/2014/main" id="{263A7EA9-DED0-C9F9-5BB7-62270A323572}"/>
              </a:ext>
            </a:extLst>
          </p:cNvPr>
          <p:cNvSpPr>
            <a:spLocks noGrp="1"/>
          </p:cNvSpPr>
          <p:nvPr>
            <p:ph sz="half" idx="2"/>
          </p:nvPr>
        </p:nvSpPr>
        <p:spPr>
          <a:xfrm>
            <a:off x="4817097" y="1404594"/>
            <a:ext cx="6894921" cy="5194169"/>
          </a:xfrm>
        </p:spPr>
        <p:txBody>
          <a:bodyPr>
            <a:normAutofit lnSpcReduction="10000"/>
          </a:bodyPr>
          <a:lstStyle/>
          <a:p>
            <a:pPr marL="0" marR="0">
              <a:lnSpc>
                <a:spcPct val="107000"/>
              </a:lnSpc>
              <a:spcBef>
                <a:spcPts val="0"/>
              </a:spcBef>
              <a:spcAft>
                <a:spcPts val="800"/>
              </a:spcAft>
            </a:pPr>
            <a:r>
              <a:rPr lang="en-US" sz="2000" b="1" kern="100" dirty="0">
                <a:effectLst/>
                <a:latin typeface="Calibri" panose="020F0502020204030204" pitchFamily="34" charset="0"/>
                <a:ea typeface="Calibri" panose="020F0502020204030204" pitchFamily="34" charset="0"/>
                <a:cs typeface="Arial" panose="020B0604020202020204" pitchFamily="34" charset="0"/>
              </a:rPr>
              <a:t>31:1-6 God tells of His love for His people, faithfulness to them, and  His plan to restore and build His people.</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2000" b="1" kern="100" dirty="0">
                <a:effectLst/>
                <a:latin typeface="Calibri" panose="020F0502020204030204" pitchFamily="34" charset="0"/>
                <a:ea typeface="Calibri" panose="020F0502020204030204" pitchFamily="34" charset="0"/>
                <a:cs typeface="Arial" panose="020B0604020202020204" pitchFamily="34" charset="0"/>
              </a:rPr>
              <a:t>31:7-14 God tells of the praises from His people after restoration.</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2000" b="1" kern="100" dirty="0">
                <a:effectLst/>
                <a:latin typeface="Calibri" panose="020F0502020204030204" pitchFamily="34" charset="0"/>
                <a:ea typeface="Calibri" panose="020F0502020204030204" pitchFamily="34" charset="0"/>
                <a:cs typeface="Arial" panose="020B0604020202020204" pitchFamily="34" charset="0"/>
              </a:rPr>
              <a:t>31:15-22 God responds to the oppression of His people by telling them to be strong and not worry for there is still hope for their future. </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2000" b="1" kern="100" dirty="0">
                <a:effectLst/>
                <a:latin typeface="Calibri" panose="020F0502020204030204" pitchFamily="34" charset="0"/>
                <a:ea typeface="Calibri" panose="020F0502020204030204" pitchFamily="34" charset="0"/>
                <a:cs typeface="Arial" panose="020B0604020202020204" pitchFamily="34" charset="0"/>
              </a:rPr>
              <a:t>31:23-34 God tells of the praise He will receive after restoration and  of the new covenant (which seems to describe the NT church.</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2000" b="1" kern="100" dirty="0">
                <a:effectLst/>
                <a:latin typeface="Calibri" panose="020F0502020204030204" pitchFamily="34" charset="0"/>
                <a:ea typeface="Calibri" panose="020F0502020204030204" pitchFamily="34" charset="0"/>
                <a:cs typeface="Arial" panose="020B0604020202020204" pitchFamily="34" charset="0"/>
              </a:rPr>
              <a:t>31:35-37 God foretells the permanence of Israel as God’s nation. God uses His control over nature to assure this.</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2000" b="1" kern="100" dirty="0">
                <a:effectLst/>
                <a:latin typeface="Calibri" panose="020F0502020204030204" pitchFamily="34" charset="0"/>
                <a:ea typeface="Calibri" panose="020F0502020204030204" pitchFamily="34" charset="0"/>
                <a:cs typeface="Arial" panose="020B0604020202020204" pitchFamily="34" charset="0"/>
              </a:rPr>
              <a:t>31:38-40 God describes the rebuilding of Jerusalem and its sacredness and permanence.</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873094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44B256-35F0-6652-81EE-66A6FC549E7D}"/>
              </a:ext>
            </a:extLst>
          </p:cNvPr>
          <p:cNvSpPr>
            <a:spLocks noGrp="1"/>
          </p:cNvSpPr>
          <p:nvPr>
            <p:ph type="title"/>
          </p:nvPr>
        </p:nvSpPr>
        <p:spPr/>
        <p:txBody>
          <a:bodyPr/>
          <a:lstStyle/>
          <a:p>
            <a:r>
              <a:rPr lang="en-US" dirty="0"/>
              <a:t>Four (4) Aspects of Covenant</a:t>
            </a:r>
          </a:p>
        </p:txBody>
      </p:sp>
      <p:sp>
        <p:nvSpPr>
          <p:cNvPr id="6" name="Content Placeholder 5">
            <a:extLst>
              <a:ext uri="{FF2B5EF4-FFF2-40B4-BE49-F238E27FC236}">
                <a16:creationId xmlns:a16="http://schemas.microsoft.com/office/drawing/2014/main" id="{7F989752-F75F-9432-6D90-21B7C1675125}"/>
              </a:ext>
            </a:extLst>
          </p:cNvPr>
          <p:cNvSpPr>
            <a:spLocks noGrp="1"/>
          </p:cNvSpPr>
          <p:nvPr>
            <p:ph idx="1"/>
          </p:nvPr>
        </p:nvSpPr>
        <p:spPr/>
        <p:txBody>
          <a:bodyPr>
            <a:normAutofit/>
          </a:bodyPr>
          <a:lstStyle/>
          <a:p>
            <a:pPr>
              <a:buFont typeface="Wingdings" panose="05000000000000000000" pitchFamily="2" charset="2"/>
              <a:buChar char="ü"/>
            </a:pPr>
            <a:r>
              <a:rPr lang="en-US" sz="3600" dirty="0"/>
              <a:t>Treaty – a matter of peace and cooperation</a:t>
            </a:r>
          </a:p>
          <a:p>
            <a:pPr>
              <a:buFont typeface="Wingdings" panose="05000000000000000000" pitchFamily="2" charset="2"/>
              <a:buChar char="ü"/>
            </a:pPr>
            <a:r>
              <a:rPr lang="en-US" sz="3600" dirty="0"/>
              <a:t>Contract – an agreement on what will be done</a:t>
            </a:r>
          </a:p>
          <a:p>
            <a:pPr>
              <a:buFont typeface="Wingdings" panose="05000000000000000000" pitchFamily="2" charset="2"/>
              <a:buChar char="ü"/>
            </a:pPr>
            <a:r>
              <a:rPr lang="en-US" sz="3600" dirty="0"/>
              <a:t>Confession – an affirmation of values to build on</a:t>
            </a:r>
          </a:p>
          <a:p>
            <a:pPr>
              <a:buFont typeface="Wingdings" panose="05000000000000000000" pitchFamily="2" charset="2"/>
              <a:buChar char="ü"/>
            </a:pPr>
            <a:r>
              <a:rPr lang="en-US" sz="3600" dirty="0"/>
              <a:t>Constitution – a plan for securing and remember the</a:t>
            </a:r>
            <a:br>
              <a:rPr lang="en-US" sz="3600" dirty="0"/>
            </a:br>
            <a:r>
              <a:rPr lang="en-US" sz="3600" dirty="0"/>
              <a:t>                           values to be built on</a:t>
            </a:r>
          </a:p>
        </p:txBody>
      </p:sp>
    </p:spTree>
    <p:extLst>
      <p:ext uri="{BB962C8B-B14F-4D97-AF65-F5344CB8AC3E}">
        <p14:creationId xmlns:p14="http://schemas.microsoft.com/office/powerpoint/2010/main" val="34196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p:cTn id="23"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p:cTn id="31"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C1DFC3A-F4B5-D6A1-8BBC-C78895B765AF}"/>
              </a:ext>
            </a:extLst>
          </p:cNvPr>
          <p:cNvSpPr>
            <a:spLocks noGrp="1" noChangeArrowheads="1"/>
          </p:cNvSpPr>
          <p:nvPr>
            <p:ph type="title"/>
          </p:nvPr>
        </p:nvSpPr>
        <p:spPr>
          <a:xfrm>
            <a:off x="1988128" y="80793"/>
            <a:ext cx="7772400" cy="1311276"/>
          </a:xfrm>
        </p:spPr>
        <p:txBody>
          <a:bodyPr/>
          <a:lstStyle/>
          <a:p>
            <a:pPr algn="ctr" eaLnBrk="1" hangingPunct="1"/>
            <a:r>
              <a:rPr lang="en-US" altLang="en-US" dirty="0"/>
              <a:t>Hebrews: Finding the Center</a:t>
            </a:r>
            <a:endParaRPr lang="en-US" altLang="en-US" sz="3600" dirty="0"/>
          </a:p>
        </p:txBody>
      </p:sp>
      <p:sp>
        <p:nvSpPr>
          <p:cNvPr id="41987" name="Text Box 3">
            <a:extLst>
              <a:ext uri="{FF2B5EF4-FFF2-40B4-BE49-F238E27FC236}">
                <a16:creationId xmlns:a16="http://schemas.microsoft.com/office/drawing/2014/main" id="{5676AE0B-351D-908F-E498-2F362CD094D3}"/>
              </a:ext>
            </a:extLst>
          </p:cNvPr>
          <p:cNvSpPr txBox="1">
            <a:spLocks noChangeArrowheads="1"/>
          </p:cNvSpPr>
          <p:nvPr/>
        </p:nvSpPr>
        <p:spPr bwMode="auto">
          <a:xfrm>
            <a:off x="5308668" y="1118615"/>
            <a:ext cx="923330" cy="5540000"/>
          </a:xfrm>
          <a:prstGeom prst="rect">
            <a:avLst/>
          </a:prstGeom>
          <a:solidFill>
            <a:srgbClr val="4690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lang="en-US" altLang="en-US" dirty="0"/>
              <a:t>Superior and Eternal High Priest</a:t>
            </a:r>
            <a:br>
              <a:rPr lang="en-US" altLang="en-US" dirty="0"/>
            </a:br>
            <a:r>
              <a:rPr lang="en-US" altLang="en-US" dirty="0"/>
              <a:t> Hebrews 7</a:t>
            </a:r>
          </a:p>
        </p:txBody>
      </p:sp>
      <p:sp>
        <p:nvSpPr>
          <p:cNvPr id="41988" name="Text Box 4">
            <a:extLst>
              <a:ext uri="{FF2B5EF4-FFF2-40B4-BE49-F238E27FC236}">
                <a16:creationId xmlns:a16="http://schemas.microsoft.com/office/drawing/2014/main" id="{730F6B93-1F30-C62C-FBB2-FA7C43AD02C9}"/>
              </a:ext>
            </a:extLst>
          </p:cNvPr>
          <p:cNvSpPr txBox="1">
            <a:spLocks noChangeArrowheads="1"/>
          </p:cNvSpPr>
          <p:nvPr/>
        </p:nvSpPr>
        <p:spPr bwMode="auto">
          <a:xfrm rot="16200000">
            <a:off x="3583538" y="5274422"/>
            <a:ext cx="923330" cy="1845057"/>
          </a:xfrm>
          <a:prstGeom prst="rect">
            <a:avLst/>
          </a:prstGeom>
          <a:solidFill>
            <a:srgbClr val="4690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dirty="0"/>
              <a:t>Above Angels</a:t>
            </a:r>
            <a:br>
              <a:rPr lang="en-US" altLang="en-US" dirty="0"/>
            </a:br>
            <a:r>
              <a:rPr lang="en-US" altLang="en-US" dirty="0"/>
              <a:t>Hebrews 1</a:t>
            </a:r>
          </a:p>
        </p:txBody>
      </p:sp>
      <p:sp>
        <p:nvSpPr>
          <p:cNvPr id="41989" name="Text Box 5">
            <a:extLst>
              <a:ext uri="{FF2B5EF4-FFF2-40B4-BE49-F238E27FC236}">
                <a16:creationId xmlns:a16="http://schemas.microsoft.com/office/drawing/2014/main" id="{C41FFC33-8BE1-6F55-0933-784E294780E5}"/>
              </a:ext>
            </a:extLst>
          </p:cNvPr>
          <p:cNvSpPr txBox="1">
            <a:spLocks noChangeArrowheads="1"/>
          </p:cNvSpPr>
          <p:nvPr/>
        </p:nvSpPr>
        <p:spPr bwMode="auto">
          <a:xfrm rot="16200000">
            <a:off x="7253897" y="5061770"/>
            <a:ext cx="923330" cy="2270360"/>
          </a:xfrm>
          <a:prstGeom prst="rect">
            <a:avLst/>
          </a:prstGeom>
          <a:solidFill>
            <a:schemeClr val="accent2">
              <a:lumMod val="60000"/>
              <a:lumOff val="40000"/>
            </a:schemeClr>
          </a:solidFill>
          <a:ln>
            <a:noFill/>
          </a:ln>
          <a:effectLst/>
        </p:spPr>
        <p:txBody>
          <a:bodyPr vert="eaVert" wrap="squar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dirty="0"/>
              <a:t>Best Covenant</a:t>
            </a:r>
            <a:br>
              <a:rPr lang="en-US" altLang="en-US" dirty="0"/>
            </a:br>
            <a:r>
              <a:rPr lang="en-US" altLang="en-US" dirty="0"/>
              <a:t>Hebrews 8</a:t>
            </a:r>
          </a:p>
        </p:txBody>
      </p:sp>
      <p:sp>
        <p:nvSpPr>
          <p:cNvPr id="41991" name="Text Box 7">
            <a:extLst>
              <a:ext uri="{FF2B5EF4-FFF2-40B4-BE49-F238E27FC236}">
                <a16:creationId xmlns:a16="http://schemas.microsoft.com/office/drawing/2014/main" id="{C66C5D5D-FE8B-8D99-6B97-B855EA8861CE}"/>
              </a:ext>
            </a:extLst>
          </p:cNvPr>
          <p:cNvSpPr txBox="1">
            <a:spLocks noChangeArrowheads="1"/>
          </p:cNvSpPr>
          <p:nvPr/>
        </p:nvSpPr>
        <p:spPr bwMode="auto">
          <a:xfrm rot="16200000">
            <a:off x="3583538" y="4351092"/>
            <a:ext cx="923330" cy="1845057"/>
          </a:xfrm>
          <a:prstGeom prst="rect">
            <a:avLst/>
          </a:prstGeom>
          <a:solidFill>
            <a:schemeClr val="accent4">
              <a:lumMod val="60000"/>
              <a:lumOff val="40000"/>
            </a:schemeClr>
          </a:solidFill>
          <a:ln>
            <a:noFill/>
          </a:ln>
          <a:effectLst/>
        </p:spPr>
        <p:txBody>
          <a:bodyPr vert="eaVert" wrap="squar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dirty="0"/>
              <a:t>Above Ritual</a:t>
            </a:r>
            <a:br>
              <a:rPr lang="en-US" altLang="en-US" dirty="0"/>
            </a:br>
            <a:r>
              <a:rPr lang="en-US" altLang="en-US" dirty="0"/>
              <a:t>Hebrews 2</a:t>
            </a:r>
          </a:p>
        </p:txBody>
      </p:sp>
      <p:sp>
        <p:nvSpPr>
          <p:cNvPr id="2" name="Text Box 7">
            <a:extLst>
              <a:ext uri="{FF2B5EF4-FFF2-40B4-BE49-F238E27FC236}">
                <a16:creationId xmlns:a16="http://schemas.microsoft.com/office/drawing/2014/main" id="{DFE9C74C-FE38-1BF0-B86F-1902C76C7924}"/>
              </a:ext>
            </a:extLst>
          </p:cNvPr>
          <p:cNvSpPr txBox="1">
            <a:spLocks noChangeArrowheads="1"/>
          </p:cNvSpPr>
          <p:nvPr/>
        </p:nvSpPr>
        <p:spPr bwMode="auto">
          <a:xfrm rot="16200000">
            <a:off x="3583538" y="3421127"/>
            <a:ext cx="923330" cy="1845057"/>
          </a:xfrm>
          <a:prstGeom prst="rect">
            <a:avLst/>
          </a:prstGeom>
          <a:solidFill>
            <a:srgbClr val="4690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dirty="0"/>
              <a:t>Above Moses</a:t>
            </a:r>
            <a:br>
              <a:rPr lang="en-US" altLang="en-US" dirty="0"/>
            </a:br>
            <a:r>
              <a:rPr lang="en-US" altLang="en-US" dirty="0"/>
              <a:t>Hebrews 3</a:t>
            </a:r>
          </a:p>
        </p:txBody>
      </p:sp>
      <p:sp>
        <p:nvSpPr>
          <p:cNvPr id="3" name="Text Box 7">
            <a:extLst>
              <a:ext uri="{FF2B5EF4-FFF2-40B4-BE49-F238E27FC236}">
                <a16:creationId xmlns:a16="http://schemas.microsoft.com/office/drawing/2014/main" id="{4BADB176-4840-D797-FD62-90C5CAB7F1A6}"/>
              </a:ext>
            </a:extLst>
          </p:cNvPr>
          <p:cNvSpPr txBox="1">
            <a:spLocks noChangeArrowheads="1"/>
          </p:cNvSpPr>
          <p:nvPr/>
        </p:nvSpPr>
        <p:spPr bwMode="auto">
          <a:xfrm rot="16200000">
            <a:off x="3583538" y="2494479"/>
            <a:ext cx="923330" cy="1845057"/>
          </a:xfrm>
          <a:prstGeom prst="rect">
            <a:avLst/>
          </a:prstGeom>
          <a:solidFill>
            <a:schemeClr val="accent4">
              <a:lumMod val="60000"/>
              <a:lumOff val="40000"/>
            </a:schemeClr>
          </a:solidFill>
          <a:ln>
            <a:noFill/>
          </a:ln>
          <a:effectLst/>
        </p:spPr>
        <p:txBody>
          <a:bodyPr vert="eaVert" wrap="squar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dirty="0"/>
              <a:t>Above “Rest”</a:t>
            </a:r>
            <a:br>
              <a:rPr lang="en-US" altLang="en-US" dirty="0"/>
            </a:br>
            <a:r>
              <a:rPr lang="en-US" altLang="en-US" dirty="0"/>
              <a:t>Hebrews 4</a:t>
            </a:r>
          </a:p>
        </p:txBody>
      </p:sp>
      <p:sp>
        <p:nvSpPr>
          <p:cNvPr id="4" name="Text Box 7">
            <a:extLst>
              <a:ext uri="{FF2B5EF4-FFF2-40B4-BE49-F238E27FC236}">
                <a16:creationId xmlns:a16="http://schemas.microsoft.com/office/drawing/2014/main" id="{7E73D08B-EAC9-7109-F3AD-BAF494F17C3E}"/>
              </a:ext>
            </a:extLst>
          </p:cNvPr>
          <p:cNvSpPr txBox="1">
            <a:spLocks noChangeArrowheads="1"/>
          </p:cNvSpPr>
          <p:nvPr/>
        </p:nvSpPr>
        <p:spPr bwMode="auto">
          <a:xfrm rot="16200000">
            <a:off x="3583539" y="1556411"/>
            <a:ext cx="923330" cy="1845057"/>
          </a:xfrm>
          <a:prstGeom prst="rect">
            <a:avLst/>
          </a:prstGeom>
          <a:solidFill>
            <a:srgbClr val="4690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dirty="0"/>
              <a:t>High Priest</a:t>
            </a:r>
            <a:br>
              <a:rPr lang="en-US" altLang="en-US" dirty="0"/>
            </a:br>
            <a:r>
              <a:rPr lang="en-US" altLang="en-US" dirty="0"/>
              <a:t>Hebrews 5</a:t>
            </a:r>
          </a:p>
        </p:txBody>
      </p:sp>
      <p:sp>
        <p:nvSpPr>
          <p:cNvPr id="5" name="Text Box 7">
            <a:extLst>
              <a:ext uri="{FF2B5EF4-FFF2-40B4-BE49-F238E27FC236}">
                <a16:creationId xmlns:a16="http://schemas.microsoft.com/office/drawing/2014/main" id="{70466973-4BA1-701A-5023-B7BE03E613D9}"/>
              </a:ext>
            </a:extLst>
          </p:cNvPr>
          <p:cNvSpPr txBox="1">
            <a:spLocks noChangeArrowheads="1"/>
          </p:cNvSpPr>
          <p:nvPr/>
        </p:nvSpPr>
        <p:spPr bwMode="auto">
          <a:xfrm rot="16200000">
            <a:off x="3583538" y="633081"/>
            <a:ext cx="923330" cy="1845057"/>
          </a:xfrm>
          <a:prstGeom prst="rect">
            <a:avLst/>
          </a:prstGeom>
          <a:solidFill>
            <a:schemeClr val="accent4">
              <a:lumMod val="60000"/>
              <a:lumOff val="40000"/>
            </a:schemeClr>
          </a:solidFill>
          <a:ln>
            <a:noFill/>
          </a:ln>
          <a:effectLst/>
        </p:spPr>
        <p:txBody>
          <a:bodyPr vert="eaVert" wrap="squar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dirty="0"/>
              <a:t>Application</a:t>
            </a:r>
            <a:br>
              <a:rPr lang="en-US" altLang="en-US" dirty="0"/>
            </a:br>
            <a:r>
              <a:rPr lang="en-US" altLang="en-US" dirty="0"/>
              <a:t>Hebrews 6</a:t>
            </a:r>
          </a:p>
        </p:txBody>
      </p:sp>
      <p:sp>
        <p:nvSpPr>
          <p:cNvPr id="6" name="Text Box 5">
            <a:extLst>
              <a:ext uri="{FF2B5EF4-FFF2-40B4-BE49-F238E27FC236}">
                <a16:creationId xmlns:a16="http://schemas.microsoft.com/office/drawing/2014/main" id="{5CA648B8-CFDC-1893-16A6-EC424B124D2B}"/>
              </a:ext>
            </a:extLst>
          </p:cNvPr>
          <p:cNvSpPr txBox="1">
            <a:spLocks noChangeArrowheads="1"/>
          </p:cNvSpPr>
          <p:nvPr/>
        </p:nvSpPr>
        <p:spPr bwMode="auto">
          <a:xfrm rot="16200000">
            <a:off x="7253896" y="4138436"/>
            <a:ext cx="923330" cy="2270363"/>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dirty="0"/>
              <a:t>Best Tabernacle</a:t>
            </a:r>
            <a:br>
              <a:rPr lang="en-US" altLang="en-US" dirty="0"/>
            </a:br>
            <a:r>
              <a:rPr lang="en-US" altLang="en-US" dirty="0"/>
              <a:t>Hebrews 9</a:t>
            </a:r>
          </a:p>
        </p:txBody>
      </p:sp>
      <p:sp>
        <p:nvSpPr>
          <p:cNvPr id="7" name="Text Box 5">
            <a:extLst>
              <a:ext uri="{FF2B5EF4-FFF2-40B4-BE49-F238E27FC236}">
                <a16:creationId xmlns:a16="http://schemas.microsoft.com/office/drawing/2014/main" id="{27DF9F9E-61D2-1631-DB9D-C0FEE3869064}"/>
              </a:ext>
            </a:extLst>
          </p:cNvPr>
          <p:cNvSpPr txBox="1">
            <a:spLocks noChangeArrowheads="1"/>
          </p:cNvSpPr>
          <p:nvPr/>
        </p:nvSpPr>
        <p:spPr bwMode="auto">
          <a:xfrm rot="16200000">
            <a:off x="7250175" y="3205156"/>
            <a:ext cx="923330" cy="2270364"/>
          </a:xfrm>
          <a:prstGeom prst="rect">
            <a:avLst/>
          </a:prstGeom>
          <a:solidFill>
            <a:schemeClr val="accent2">
              <a:lumMod val="60000"/>
              <a:lumOff val="40000"/>
            </a:schemeClr>
          </a:solidFill>
          <a:ln>
            <a:noFill/>
          </a:ln>
          <a:effectLst/>
        </p:spPr>
        <p:txBody>
          <a:bodyPr vert="eaVert" wrap="squar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dirty="0"/>
              <a:t>Best Forgiveness</a:t>
            </a:r>
            <a:br>
              <a:rPr lang="en-US" altLang="en-US" dirty="0"/>
            </a:br>
            <a:r>
              <a:rPr lang="en-US" altLang="en-US" dirty="0"/>
              <a:t>Hebrews 10</a:t>
            </a:r>
          </a:p>
        </p:txBody>
      </p:sp>
      <p:sp>
        <p:nvSpPr>
          <p:cNvPr id="8" name="Text Box 5">
            <a:extLst>
              <a:ext uri="{FF2B5EF4-FFF2-40B4-BE49-F238E27FC236}">
                <a16:creationId xmlns:a16="http://schemas.microsoft.com/office/drawing/2014/main" id="{D30680C2-0601-AB09-CE07-9BBE24C843C7}"/>
              </a:ext>
            </a:extLst>
          </p:cNvPr>
          <p:cNvSpPr txBox="1">
            <a:spLocks noChangeArrowheads="1"/>
          </p:cNvSpPr>
          <p:nvPr/>
        </p:nvSpPr>
        <p:spPr bwMode="auto">
          <a:xfrm rot="16200000">
            <a:off x="7250174" y="2285769"/>
            <a:ext cx="923330" cy="227036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dirty="0"/>
              <a:t>Faith Displayed</a:t>
            </a:r>
            <a:br>
              <a:rPr lang="en-US" altLang="en-US" dirty="0"/>
            </a:br>
            <a:r>
              <a:rPr lang="en-US" altLang="en-US" dirty="0"/>
              <a:t>Hebrews 11</a:t>
            </a:r>
          </a:p>
        </p:txBody>
      </p:sp>
      <p:sp>
        <p:nvSpPr>
          <p:cNvPr id="9" name="Text Box 5">
            <a:extLst>
              <a:ext uri="{FF2B5EF4-FFF2-40B4-BE49-F238E27FC236}">
                <a16:creationId xmlns:a16="http://schemas.microsoft.com/office/drawing/2014/main" id="{B1C0030C-D929-C6FF-80E5-18BC19AFEC2A}"/>
              </a:ext>
            </a:extLst>
          </p:cNvPr>
          <p:cNvSpPr txBox="1">
            <a:spLocks noChangeArrowheads="1"/>
          </p:cNvSpPr>
          <p:nvPr/>
        </p:nvSpPr>
        <p:spPr bwMode="auto">
          <a:xfrm rot="16200000">
            <a:off x="7250174" y="1372532"/>
            <a:ext cx="923330" cy="2270362"/>
          </a:xfrm>
          <a:prstGeom prst="rect">
            <a:avLst/>
          </a:prstGeom>
          <a:solidFill>
            <a:schemeClr val="accent2">
              <a:lumMod val="60000"/>
              <a:lumOff val="40000"/>
            </a:schemeClr>
          </a:solidFill>
          <a:ln>
            <a:noFill/>
          </a:ln>
          <a:effectLst/>
        </p:spPr>
        <p:txBody>
          <a:bodyPr vert="eaVert" wrap="squar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dirty="0"/>
              <a:t>Call to Action</a:t>
            </a:r>
            <a:br>
              <a:rPr lang="en-US" altLang="en-US" dirty="0"/>
            </a:br>
            <a:r>
              <a:rPr lang="en-US" altLang="en-US" dirty="0"/>
              <a:t>Hebrews 12</a:t>
            </a:r>
          </a:p>
        </p:txBody>
      </p:sp>
      <p:sp>
        <p:nvSpPr>
          <p:cNvPr id="10" name="Text Box 5">
            <a:extLst>
              <a:ext uri="{FF2B5EF4-FFF2-40B4-BE49-F238E27FC236}">
                <a16:creationId xmlns:a16="http://schemas.microsoft.com/office/drawing/2014/main" id="{0CF35C6F-3DA7-3C02-5190-687D55285C10}"/>
              </a:ext>
            </a:extLst>
          </p:cNvPr>
          <p:cNvSpPr txBox="1">
            <a:spLocks noChangeArrowheads="1"/>
          </p:cNvSpPr>
          <p:nvPr/>
        </p:nvSpPr>
        <p:spPr bwMode="auto">
          <a:xfrm rot="16200000">
            <a:off x="7250174" y="449202"/>
            <a:ext cx="923330" cy="227036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dirty="0"/>
              <a:t>Christian Living</a:t>
            </a:r>
            <a:br>
              <a:rPr lang="en-US" altLang="en-US" dirty="0"/>
            </a:br>
            <a:r>
              <a:rPr lang="en-US" altLang="en-US" dirty="0"/>
              <a:t>Hebrews 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anim calcmode="lin" valueType="num">
                                      <p:cBhvr>
                                        <p:cTn id="7" dur="500" fill="hold"/>
                                        <p:tgtEl>
                                          <p:spTgt spid="41987"/>
                                        </p:tgtEl>
                                        <p:attrNameLst>
                                          <p:attrName>ppt_x</p:attrName>
                                        </p:attrNameLst>
                                      </p:cBhvr>
                                      <p:tavLst>
                                        <p:tav tm="0">
                                          <p:val>
                                            <p:strVal val="#ppt_x"/>
                                          </p:val>
                                        </p:tav>
                                        <p:tav tm="100000">
                                          <p:val>
                                            <p:strVal val="#ppt_x"/>
                                          </p:val>
                                        </p:tav>
                                      </p:tavLst>
                                    </p:anim>
                                    <p:anim calcmode="lin" valueType="num">
                                      <p:cBhvr>
                                        <p:cTn id="8" dur="500" fill="hold"/>
                                        <p:tgtEl>
                                          <p:spTgt spid="41987"/>
                                        </p:tgtEl>
                                        <p:attrNameLst>
                                          <p:attrName>ppt_y</p:attrName>
                                        </p:attrNameLst>
                                      </p:cBhvr>
                                      <p:tavLst>
                                        <p:tav tm="0">
                                          <p:val>
                                            <p:strVal val="#ppt_y-#ppt_h/2"/>
                                          </p:val>
                                        </p:tav>
                                        <p:tav tm="100000">
                                          <p:val>
                                            <p:strVal val="#ppt_y"/>
                                          </p:val>
                                        </p:tav>
                                      </p:tavLst>
                                    </p:anim>
                                    <p:anim calcmode="lin" valueType="num">
                                      <p:cBhvr>
                                        <p:cTn id="9" dur="500" fill="hold"/>
                                        <p:tgtEl>
                                          <p:spTgt spid="41987"/>
                                        </p:tgtEl>
                                        <p:attrNameLst>
                                          <p:attrName>ppt_w</p:attrName>
                                        </p:attrNameLst>
                                      </p:cBhvr>
                                      <p:tavLst>
                                        <p:tav tm="0">
                                          <p:val>
                                            <p:strVal val="#ppt_w"/>
                                          </p:val>
                                        </p:tav>
                                        <p:tav tm="100000">
                                          <p:val>
                                            <p:strVal val="#ppt_w"/>
                                          </p:val>
                                        </p:tav>
                                      </p:tavLst>
                                    </p:anim>
                                    <p:anim calcmode="lin" valueType="num">
                                      <p:cBhvr>
                                        <p:cTn id="10" dur="500" fill="hold"/>
                                        <p:tgtEl>
                                          <p:spTgt spid="41987"/>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nodeType="afterGroup">
                            <p:stCondLst>
                              <p:cond delay="0"/>
                            </p:stCondLst>
                            <p:childTnLst>
                              <p:par>
                                <p:cTn id="13" presetID="17" presetClass="entr" presetSubtype="2" fill="hold" nodeType="clickEffect">
                                  <p:stCondLst>
                                    <p:cond delay="0"/>
                                  </p:stCondLst>
                                  <p:childTnLst>
                                    <p:set>
                                      <p:cBhvr>
                                        <p:cTn id="14" dur="1" fill="hold">
                                          <p:stCondLst>
                                            <p:cond delay="0"/>
                                          </p:stCondLst>
                                        </p:cTn>
                                        <p:tgtEl>
                                          <p:spTgt spid="41988"/>
                                        </p:tgtEl>
                                        <p:attrNameLst>
                                          <p:attrName>style.visibility</p:attrName>
                                        </p:attrNameLst>
                                      </p:cBhvr>
                                      <p:to>
                                        <p:strVal val="visible"/>
                                      </p:to>
                                    </p:set>
                                    <p:anim calcmode="lin" valueType="num">
                                      <p:cBhvr>
                                        <p:cTn id="15" dur="500" fill="hold"/>
                                        <p:tgtEl>
                                          <p:spTgt spid="41988"/>
                                        </p:tgtEl>
                                        <p:attrNameLst>
                                          <p:attrName>ppt_x</p:attrName>
                                        </p:attrNameLst>
                                      </p:cBhvr>
                                      <p:tavLst>
                                        <p:tav tm="0">
                                          <p:val>
                                            <p:strVal val="#ppt_x+#ppt_w/2"/>
                                          </p:val>
                                        </p:tav>
                                        <p:tav tm="100000">
                                          <p:val>
                                            <p:strVal val="#ppt_x"/>
                                          </p:val>
                                        </p:tav>
                                      </p:tavLst>
                                    </p:anim>
                                    <p:anim calcmode="lin" valueType="num">
                                      <p:cBhvr>
                                        <p:cTn id="16" dur="500" fill="hold"/>
                                        <p:tgtEl>
                                          <p:spTgt spid="41988"/>
                                        </p:tgtEl>
                                        <p:attrNameLst>
                                          <p:attrName>ppt_y</p:attrName>
                                        </p:attrNameLst>
                                      </p:cBhvr>
                                      <p:tavLst>
                                        <p:tav tm="0">
                                          <p:val>
                                            <p:strVal val="#ppt_y"/>
                                          </p:val>
                                        </p:tav>
                                        <p:tav tm="100000">
                                          <p:val>
                                            <p:strVal val="#ppt_y"/>
                                          </p:val>
                                        </p:tav>
                                      </p:tavLst>
                                    </p:anim>
                                    <p:anim calcmode="lin" valueType="num">
                                      <p:cBhvr>
                                        <p:cTn id="17" dur="500" fill="hold"/>
                                        <p:tgtEl>
                                          <p:spTgt spid="41988"/>
                                        </p:tgtEl>
                                        <p:attrNameLst>
                                          <p:attrName>ppt_w</p:attrName>
                                        </p:attrNameLst>
                                      </p:cBhvr>
                                      <p:tavLst>
                                        <p:tav tm="0">
                                          <p:val>
                                            <p:fltVal val="0"/>
                                          </p:val>
                                        </p:tav>
                                        <p:tav tm="100000">
                                          <p:val>
                                            <p:strVal val="#ppt_w"/>
                                          </p:val>
                                        </p:tav>
                                      </p:tavLst>
                                    </p:anim>
                                    <p:anim calcmode="lin" valueType="num">
                                      <p:cBhvr>
                                        <p:cTn id="18" dur="500" fill="hold"/>
                                        <p:tgtEl>
                                          <p:spTgt spid="41988"/>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 fill="hold" nodeType="clickEffect">
                                  <p:stCondLst>
                                    <p:cond delay="0"/>
                                  </p:stCondLst>
                                  <p:childTnLst>
                                    <p:set>
                                      <p:cBhvr>
                                        <p:cTn id="22" dur="1" fill="hold">
                                          <p:stCondLst>
                                            <p:cond delay="0"/>
                                          </p:stCondLst>
                                        </p:cTn>
                                        <p:tgtEl>
                                          <p:spTgt spid="41991"/>
                                        </p:tgtEl>
                                        <p:attrNameLst>
                                          <p:attrName>style.visibility</p:attrName>
                                        </p:attrNameLst>
                                      </p:cBhvr>
                                      <p:to>
                                        <p:strVal val="visible"/>
                                      </p:to>
                                    </p:set>
                                    <p:anim calcmode="lin" valueType="num">
                                      <p:cBhvr>
                                        <p:cTn id="23" dur="500" fill="hold"/>
                                        <p:tgtEl>
                                          <p:spTgt spid="41991"/>
                                        </p:tgtEl>
                                        <p:attrNameLst>
                                          <p:attrName>ppt_x</p:attrName>
                                        </p:attrNameLst>
                                      </p:cBhvr>
                                      <p:tavLst>
                                        <p:tav tm="0">
                                          <p:val>
                                            <p:strVal val="#ppt_x"/>
                                          </p:val>
                                        </p:tav>
                                        <p:tav tm="100000">
                                          <p:val>
                                            <p:strVal val="#ppt_x"/>
                                          </p:val>
                                        </p:tav>
                                      </p:tavLst>
                                    </p:anim>
                                    <p:anim calcmode="lin" valueType="num">
                                      <p:cBhvr>
                                        <p:cTn id="24" dur="500" fill="hold"/>
                                        <p:tgtEl>
                                          <p:spTgt spid="41991"/>
                                        </p:tgtEl>
                                        <p:attrNameLst>
                                          <p:attrName>ppt_y</p:attrName>
                                        </p:attrNameLst>
                                      </p:cBhvr>
                                      <p:tavLst>
                                        <p:tav tm="0">
                                          <p:val>
                                            <p:strVal val="#ppt_y-#ppt_h/2"/>
                                          </p:val>
                                        </p:tav>
                                        <p:tav tm="100000">
                                          <p:val>
                                            <p:strVal val="#ppt_y"/>
                                          </p:val>
                                        </p:tav>
                                      </p:tavLst>
                                    </p:anim>
                                    <p:anim calcmode="lin" valueType="num">
                                      <p:cBhvr>
                                        <p:cTn id="25" dur="500" fill="hold"/>
                                        <p:tgtEl>
                                          <p:spTgt spid="41991"/>
                                        </p:tgtEl>
                                        <p:attrNameLst>
                                          <p:attrName>ppt_w</p:attrName>
                                        </p:attrNameLst>
                                      </p:cBhvr>
                                      <p:tavLst>
                                        <p:tav tm="0">
                                          <p:val>
                                            <p:strVal val="#ppt_w"/>
                                          </p:val>
                                        </p:tav>
                                        <p:tav tm="100000">
                                          <p:val>
                                            <p:strVal val="#ppt_w"/>
                                          </p:val>
                                        </p:tav>
                                      </p:tavLst>
                                    </p:anim>
                                    <p:anim calcmode="lin" valueType="num">
                                      <p:cBhvr>
                                        <p:cTn id="26" dur="500" fill="hold"/>
                                        <p:tgtEl>
                                          <p:spTgt spid="41991"/>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ppt_x</p:attrName>
                                        </p:attrNameLst>
                                      </p:cBhvr>
                                      <p:tavLst>
                                        <p:tav tm="0">
                                          <p:val>
                                            <p:strVal val="#ppt_x"/>
                                          </p:val>
                                        </p:tav>
                                        <p:tav tm="100000">
                                          <p:val>
                                            <p:strVal val="#ppt_x"/>
                                          </p:val>
                                        </p:tav>
                                      </p:tavLst>
                                    </p:anim>
                                    <p:anim calcmode="lin" valueType="num">
                                      <p:cBhvr>
                                        <p:cTn id="32" dur="500" fill="hold"/>
                                        <p:tgtEl>
                                          <p:spTgt spid="2"/>
                                        </p:tgtEl>
                                        <p:attrNameLst>
                                          <p:attrName>ppt_y</p:attrName>
                                        </p:attrNameLst>
                                      </p:cBhvr>
                                      <p:tavLst>
                                        <p:tav tm="0">
                                          <p:val>
                                            <p:strVal val="#ppt_y-#ppt_h/2"/>
                                          </p:val>
                                        </p:tav>
                                        <p:tav tm="100000">
                                          <p:val>
                                            <p:strVal val="#ppt_y"/>
                                          </p:val>
                                        </p:tav>
                                      </p:tavLst>
                                    </p:anim>
                                    <p:anim calcmode="lin" valueType="num">
                                      <p:cBhvr>
                                        <p:cTn id="33" dur="500" fill="hold"/>
                                        <p:tgtEl>
                                          <p:spTgt spid="2"/>
                                        </p:tgtEl>
                                        <p:attrNameLst>
                                          <p:attrName>ppt_w</p:attrName>
                                        </p:attrNameLst>
                                      </p:cBhvr>
                                      <p:tavLst>
                                        <p:tav tm="0">
                                          <p:val>
                                            <p:strVal val="#ppt_w"/>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ppt_x</p:attrName>
                                        </p:attrNameLst>
                                      </p:cBhvr>
                                      <p:tavLst>
                                        <p:tav tm="0">
                                          <p:val>
                                            <p:strVal val="#ppt_x"/>
                                          </p:val>
                                        </p:tav>
                                        <p:tav tm="100000">
                                          <p:val>
                                            <p:strVal val="#ppt_x"/>
                                          </p:val>
                                        </p:tav>
                                      </p:tavLst>
                                    </p:anim>
                                    <p:anim calcmode="lin" valueType="num">
                                      <p:cBhvr>
                                        <p:cTn id="40" dur="500" fill="hold"/>
                                        <p:tgtEl>
                                          <p:spTgt spid="3"/>
                                        </p:tgtEl>
                                        <p:attrNameLst>
                                          <p:attrName>ppt_y</p:attrName>
                                        </p:attrNameLst>
                                      </p:cBhvr>
                                      <p:tavLst>
                                        <p:tav tm="0">
                                          <p:val>
                                            <p:strVal val="#ppt_y-#ppt_h/2"/>
                                          </p:val>
                                        </p:tav>
                                        <p:tav tm="100000">
                                          <p:val>
                                            <p:strVal val="#ppt_y"/>
                                          </p:val>
                                        </p:tav>
                                      </p:tavLst>
                                    </p:anim>
                                    <p:anim calcmode="lin" valueType="num">
                                      <p:cBhvr>
                                        <p:cTn id="41" dur="500" fill="hold"/>
                                        <p:tgtEl>
                                          <p:spTgt spid="3"/>
                                        </p:tgtEl>
                                        <p:attrNameLst>
                                          <p:attrName>ppt_w</p:attrName>
                                        </p:attrNameLst>
                                      </p:cBhvr>
                                      <p:tavLst>
                                        <p:tav tm="0">
                                          <p:val>
                                            <p:strVal val="#ppt_w"/>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ppt_x</p:attrName>
                                        </p:attrNameLst>
                                      </p:cBhvr>
                                      <p:tavLst>
                                        <p:tav tm="0">
                                          <p:val>
                                            <p:strVal val="#ppt_x"/>
                                          </p:val>
                                        </p:tav>
                                        <p:tav tm="100000">
                                          <p:val>
                                            <p:strVal val="#ppt_x"/>
                                          </p:val>
                                        </p:tav>
                                      </p:tavLst>
                                    </p:anim>
                                    <p:anim calcmode="lin" valueType="num">
                                      <p:cBhvr>
                                        <p:cTn id="48" dur="500" fill="hold"/>
                                        <p:tgtEl>
                                          <p:spTgt spid="4"/>
                                        </p:tgtEl>
                                        <p:attrNameLst>
                                          <p:attrName>ppt_y</p:attrName>
                                        </p:attrNameLst>
                                      </p:cBhvr>
                                      <p:tavLst>
                                        <p:tav tm="0">
                                          <p:val>
                                            <p:strVal val="#ppt_y-#ppt_h/2"/>
                                          </p:val>
                                        </p:tav>
                                        <p:tav tm="100000">
                                          <p:val>
                                            <p:strVal val="#ppt_y"/>
                                          </p:val>
                                        </p:tav>
                                      </p:tavLst>
                                    </p:anim>
                                    <p:anim calcmode="lin" valueType="num">
                                      <p:cBhvr>
                                        <p:cTn id="49" dur="500" fill="hold"/>
                                        <p:tgtEl>
                                          <p:spTgt spid="4"/>
                                        </p:tgtEl>
                                        <p:attrNameLst>
                                          <p:attrName>ppt_w</p:attrName>
                                        </p:attrNameLst>
                                      </p:cBhvr>
                                      <p:tavLst>
                                        <p:tav tm="0">
                                          <p:val>
                                            <p:strVal val="#ppt_w"/>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500" fill="hold"/>
                                        <p:tgtEl>
                                          <p:spTgt spid="5"/>
                                        </p:tgtEl>
                                        <p:attrNameLst>
                                          <p:attrName>ppt_x</p:attrName>
                                        </p:attrNameLst>
                                      </p:cBhvr>
                                      <p:tavLst>
                                        <p:tav tm="0">
                                          <p:val>
                                            <p:strVal val="#ppt_x"/>
                                          </p:val>
                                        </p:tav>
                                        <p:tav tm="100000">
                                          <p:val>
                                            <p:strVal val="#ppt_x"/>
                                          </p:val>
                                        </p:tav>
                                      </p:tavLst>
                                    </p:anim>
                                    <p:anim calcmode="lin" valueType="num">
                                      <p:cBhvr>
                                        <p:cTn id="56" dur="500" fill="hold"/>
                                        <p:tgtEl>
                                          <p:spTgt spid="5"/>
                                        </p:tgtEl>
                                        <p:attrNameLst>
                                          <p:attrName>ppt_y</p:attrName>
                                        </p:attrNameLst>
                                      </p:cBhvr>
                                      <p:tavLst>
                                        <p:tav tm="0">
                                          <p:val>
                                            <p:strVal val="#ppt_y-#ppt_h/2"/>
                                          </p:val>
                                        </p:tav>
                                        <p:tav tm="100000">
                                          <p:val>
                                            <p:strVal val="#ppt_y"/>
                                          </p:val>
                                        </p:tav>
                                      </p:tavLst>
                                    </p:anim>
                                    <p:anim calcmode="lin" valueType="num">
                                      <p:cBhvr>
                                        <p:cTn id="57" dur="500" fill="hold"/>
                                        <p:tgtEl>
                                          <p:spTgt spid="5"/>
                                        </p:tgtEl>
                                        <p:attrNameLst>
                                          <p:attrName>ppt_w</p:attrName>
                                        </p:attrNameLst>
                                      </p:cBhvr>
                                      <p:tavLst>
                                        <p:tav tm="0">
                                          <p:val>
                                            <p:strVal val="#ppt_w"/>
                                          </p:val>
                                        </p:tav>
                                        <p:tav tm="100000">
                                          <p:val>
                                            <p:strVal val="#ppt_w"/>
                                          </p:val>
                                        </p:tav>
                                      </p:tavLst>
                                    </p:anim>
                                    <p:anim calcmode="lin" valueType="num">
                                      <p:cBhvr>
                                        <p:cTn id="5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1" fill="hold" nodeType="clickEffect">
                                  <p:stCondLst>
                                    <p:cond delay="0"/>
                                  </p:stCondLst>
                                  <p:childTnLst>
                                    <p:set>
                                      <p:cBhvr>
                                        <p:cTn id="62" dur="1" fill="hold">
                                          <p:stCondLst>
                                            <p:cond delay="0"/>
                                          </p:stCondLst>
                                        </p:cTn>
                                        <p:tgtEl>
                                          <p:spTgt spid="41989"/>
                                        </p:tgtEl>
                                        <p:attrNameLst>
                                          <p:attrName>style.visibility</p:attrName>
                                        </p:attrNameLst>
                                      </p:cBhvr>
                                      <p:to>
                                        <p:strVal val="visible"/>
                                      </p:to>
                                    </p:set>
                                    <p:anim calcmode="lin" valueType="num">
                                      <p:cBhvr>
                                        <p:cTn id="63" dur="500" fill="hold"/>
                                        <p:tgtEl>
                                          <p:spTgt spid="41989"/>
                                        </p:tgtEl>
                                        <p:attrNameLst>
                                          <p:attrName>ppt_x</p:attrName>
                                        </p:attrNameLst>
                                      </p:cBhvr>
                                      <p:tavLst>
                                        <p:tav tm="0">
                                          <p:val>
                                            <p:strVal val="#ppt_x"/>
                                          </p:val>
                                        </p:tav>
                                        <p:tav tm="100000">
                                          <p:val>
                                            <p:strVal val="#ppt_x"/>
                                          </p:val>
                                        </p:tav>
                                      </p:tavLst>
                                    </p:anim>
                                    <p:anim calcmode="lin" valueType="num">
                                      <p:cBhvr>
                                        <p:cTn id="64" dur="500" fill="hold"/>
                                        <p:tgtEl>
                                          <p:spTgt spid="41989"/>
                                        </p:tgtEl>
                                        <p:attrNameLst>
                                          <p:attrName>ppt_y</p:attrName>
                                        </p:attrNameLst>
                                      </p:cBhvr>
                                      <p:tavLst>
                                        <p:tav tm="0">
                                          <p:val>
                                            <p:strVal val="#ppt_y-#ppt_h/2"/>
                                          </p:val>
                                        </p:tav>
                                        <p:tav tm="100000">
                                          <p:val>
                                            <p:strVal val="#ppt_y"/>
                                          </p:val>
                                        </p:tav>
                                      </p:tavLst>
                                    </p:anim>
                                    <p:anim calcmode="lin" valueType="num">
                                      <p:cBhvr>
                                        <p:cTn id="65" dur="500" fill="hold"/>
                                        <p:tgtEl>
                                          <p:spTgt spid="41989"/>
                                        </p:tgtEl>
                                        <p:attrNameLst>
                                          <p:attrName>ppt_w</p:attrName>
                                        </p:attrNameLst>
                                      </p:cBhvr>
                                      <p:tavLst>
                                        <p:tav tm="0">
                                          <p:val>
                                            <p:strVal val="#ppt_w"/>
                                          </p:val>
                                        </p:tav>
                                        <p:tav tm="100000">
                                          <p:val>
                                            <p:strVal val="#ppt_w"/>
                                          </p:val>
                                        </p:tav>
                                      </p:tavLst>
                                    </p:anim>
                                    <p:anim calcmode="lin" valueType="num">
                                      <p:cBhvr>
                                        <p:cTn id="66" dur="500" fill="hold"/>
                                        <p:tgtEl>
                                          <p:spTgt spid="41989"/>
                                        </p:tgtEl>
                                        <p:attrNameLst>
                                          <p:attrName>ppt_h</p:attrName>
                                        </p:attrNameLst>
                                      </p:cBhvr>
                                      <p:tavLst>
                                        <p:tav tm="0">
                                          <p:val>
                                            <p:fltVal val="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17" presetClass="entr" presetSubtype="1" fill="hold" nodeType="click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p:cTn id="71" dur="500" fill="hold"/>
                                        <p:tgtEl>
                                          <p:spTgt spid="6"/>
                                        </p:tgtEl>
                                        <p:attrNameLst>
                                          <p:attrName>ppt_x</p:attrName>
                                        </p:attrNameLst>
                                      </p:cBhvr>
                                      <p:tavLst>
                                        <p:tav tm="0">
                                          <p:val>
                                            <p:strVal val="#ppt_x"/>
                                          </p:val>
                                        </p:tav>
                                        <p:tav tm="100000">
                                          <p:val>
                                            <p:strVal val="#ppt_x"/>
                                          </p:val>
                                        </p:tav>
                                      </p:tavLst>
                                    </p:anim>
                                    <p:anim calcmode="lin" valueType="num">
                                      <p:cBhvr>
                                        <p:cTn id="72" dur="500" fill="hold"/>
                                        <p:tgtEl>
                                          <p:spTgt spid="6"/>
                                        </p:tgtEl>
                                        <p:attrNameLst>
                                          <p:attrName>ppt_y</p:attrName>
                                        </p:attrNameLst>
                                      </p:cBhvr>
                                      <p:tavLst>
                                        <p:tav tm="0">
                                          <p:val>
                                            <p:strVal val="#ppt_y-#ppt_h/2"/>
                                          </p:val>
                                        </p:tav>
                                        <p:tav tm="100000">
                                          <p:val>
                                            <p:strVal val="#ppt_y"/>
                                          </p:val>
                                        </p:tav>
                                      </p:tavLst>
                                    </p:anim>
                                    <p:anim calcmode="lin" valueType="num">
                                      <p:cBhvr>
                                        <p:cTn id="73" dur="500" fill="hold"/>
                                        <p:tgtEl>
                                          <p:spTgt spid="6"/>
                                        </p:tgtEl>
                                        <p:attrNameLst>
                                          <p:attrName>ppt_w</p:attrName>
                                        </p:attrNameLst>
                                      </p:cBhvr>
                                      <p:tavLst>
                                        <p:tav tm="0">
                                          <p:val>
                                            <p:strVal val="#ppt_w"/>
                                          </p:val>
                                        </p:tav>
                                        <p:tav tm="100000">
                                          <p:val>
                                            <p:strVal val="#ppt_w"/>
                                          </p:val>
                                        </p:tav>
                                      </p:tavLst>
                                    </p:anim>
                                    <p:anim calcmode="lin" valueType="num">
                                      <p:cBhvr>
                                        <p:cTn id="7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17" presetClass="entr" presetSubtype="1" fill="hold" nodeType="clickEffect">
                                  <p:stCondLst>
                                    <p:cond delay="0"/>
                                  </p:stCondLst>
                                  <p:childTnLst>
                                    <p:set>
                                      <p:cBhvr>
                                        <p:cTn id="78" dur="1" fill="hold">
                                          <p:stCondLst>
                                            <p:cond delay="0"/>
                                          </p:stCondLst>
                                        </p:cTn>
                                        <p:tgtEl>
                                          <p:spTgt spid="7"/>
                                        </p:tgtEl>
                                        <p:attrNameLst>
                                          <p:attrName>style.visibility</p:attrName>
                                        </p:attrNameLst>
                                      </p:cBhvr>
                                      <p:to>
                                        <p:strVal val="visible"/>
                                      </p:to>
                                    </p:set>
                                    <p:anim calcmode="lin" valueType="num">
                                      <p:cBhvr>
                                        <p:cTn id="79" dur="500" fill="hold"/>
                                        <p:tgtEl>
                                          <p:spTgt spid="7"/>
                                        </p:tgtEl>
                                        <p:attrNameLst>
                                          <p:attrName>ppt_x</p:attrName>
                                        </p:attrNameLst>
                                      </p:cBhvr>
                                      <p:tavLst>
                                        <p:tav tm="0">
                                          <p:val>
                                            <p:strVal val="#ppt_x"/>
                                          </p:val>
                                        </p:tav>
                                        <p:tav tm="100000">
                                          <p:val>
                                            <p:strVal val="#ppt_x"/>
                                          </p:val>
                                        </p:tav>
                                      </p:tavLst>
                                    </p:anim>
                                    <p:anim calcmode="lin" valueType="num">
                                      <p:cBhvr>
                                        <p:cTn id="80" dur="500" fill="hold"/>
                                        <p:tgtEl>
                                          <p:spTgt spid="7"/>
                                        </p:tgtEl>
                                        <p:attrNameLst>
                                          <p:attrName>ppt_y</p:attrName>
                                        </p:attrNameLst>
                                      </p:cBhvr>
                                      <p:tavLst>
                                        <p:tav tm="0">
                                          <p:val>
                                            <p:strVal val="#ppt_y-#ppt_h/2"/>
                                          </p:val>
                                        </p:tav>
                                        <p:tav tm="100000">
                                          <p:val>
                                            <p:strVal val="#ppt_y"/>
                                          </p:val>
                                        </p:tav>
                                      </p:tavLst>
                                    </p:anim>
                                    <p:anim calcmode="lin" valueType="num">
                                      <p:cBhvr>
                                        <p:cTn id="81" dur="500" fill="hold"/>
                                        <p:tgtEl>
                                          <p:spTgt spid="7"/>
                                        </p:tgtEl>
                                        <p:attrNameLst>
                                          <p:attrName>ppt_w</p:attrName>
                                        </p:attrNameLst>
                                      </p:cBhvr>
                                      <p:tavLst>
                                        <p:tav tm="0">
                                          <p:val>
                                            <p:strVal val="#ppt_w"/>
                                          </p:val>
                                        </p:tav>
                                        <p:tav tm="100000">
                                          <p:val>
                                            <p:strVal val="#ppt_w"/>
                                          </p:val>
                                        </p:tav>
                                      </p:tavLst>
                                    </p:anim>
                                    <p:anim calcmode="lin" valueType="num">
                                      <p:cBhvr>
                                        <p:cTn id="82"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17" presetClass="entr" presetSubtype="1" fill="hold" nodeType="clickEffect">
                                  <p:stCondLst>
                                    <p:cond delay="0"/>
                                  </p:stCondLst>
                                  <p:childTnLst>
                                    <p:set>
                                      <p:cBhvr>
                                        <p:cTn id="86" dur="1" fill="hold">
                                          <p:stCondLst>
                                            <p:cond delay="0"/>
                                          </p:stCondLst>
                                        </p:cTn>
                                        <p:tgtEl>
                                          <p:spTgt spid="8"/>
                                        </p:tgtEl>
                                        <p:attrNameLst>
                                          <p:attrName>style.visibility</p:attrName>
                                        </p:attrNameLst>
                                      </p:cBhvr>
                                      <p:to>
                                        <p:strVal val="visible"/>
                                      </p:to>
                                    </p:set>
                                    <p:anim calcmode="lin" valueType="num">
                                      <p:cBhvr>
                                        <p:cTn id="87" dur="500" fill="hold"/>
                                        <p:tgtEl>
                                          <p:spTgt spid="8"/>
                                        </p:tgtEl>
                                        <p:attrNameLst>
                                          <p:attrName>ppt_x</p:attrName>
                                        </p:attrNameLst>
                                      </p:cBhvr>
                                      <p:tavLst>
                                        <p:tav tm="0">
                                          <p:val>
                                            <p:strVal val="#ppt_x"/>
                                          </p:val>
                                        </p:tav>
                                        <p:tav tm="100000">
                                          <p:val>
                                            <p:strVal val="#ppt_x"/>
                                          </p:val>
                                        </p:tav>
                                      </p:tavLst>
                                    </p:anim>
                                    <p:anim calcmode="lin" valueType="num">
                                      <p:cBhvr>
                                        <p:cTn id="88" dur="500" fill="hold"/>
                                        <p:tgtEl>
                                          <p:spTgt spid="8"/>
                                        </p:tgtEl>
                                        <p:attrNameLst>
                                          <p:attrName>ppt_y</p:attrName>
                                        </p:attrNameLst>
                                      </p:cBhvr>
                                      <p:tavLst>
                                        <p:tav tm="0">
                                          <p:val>
                                            <p:strVal val="#ppt_y-#ppt_h/2"/>
                                          </p:val>
                                        </p:tav>
                                        <p:tav tm="100000">
                                          <p:val>
                                            <p:strVal val="#ppt_y"/>
                                          </p:val>
                                        </p:tav>
                                      </p:tavLst>
                                    </p:anim>
                                    <p:anim calcmode="lin" valueType="num">
                                      <p:cBhvr>
                                        <p:cTn id="89" dur="500" fill="hold"/>
                                        <p:tgtEl>
                                          <p:spTgt spid="8"/>
                                        </p:tgtEl>
                                        <p:attrNameLst>
                                          <p:attrName>ppt_w</p:attrName>
                                        </p:attrNameLst>
                                      </p:cBhvr>
                                      <p:tavLst>
                                        <p:tav tm="0">
                                          <p:val>
                                            <p:strVal val="#ppt_w"/>
                                          </p:val>
                                        </p:tav>
                                        <p:tav tm="100000">
                                          <p:val>
                                            <p:strVal val="#ppt_w"/>
                                          </p:val>
                                        </p:tav>
                                      </p:tavLst>
                                    </p:anim>
                                    <p:anim calcmode="lin" valueType="num">
                                      <p:cBhvr>
                                        <p:cTn id="9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17" presetClass="entr" presetSubtype="1" fill="hold" nodeType="click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ppt_x</p:attrName>
                                        </p:attrNameLst>
                                      </p:cBhvr>
                                      <p:tavLst>
                                        <p:tav tm="0">
                                          <p:val>
                                            <p:strVal val="#ppt_x"/>
                                          </p:val>
                                        </p:tav>
                                        <p:tav tm="100000">
                                          <p:val>
                                            <p:strVal val="#ppt_x"/>
                                          </p:val>
                                        </p:tav>
                                      </p:tavLst>
                                    </p:anim>
                                    <p:anim calcmode="lin" valueType="num">
                                      <p:cBhvr>
                                        <p:cTn id="96" dur="500" fill="hold"/>
                                        <p:tgtEl>
                                          <p:spTgt spid="9"/>
                                        </p:tgtEl>
                                        <p:attrNameLst>
                                          <p:attrName>ppt_y</p:attrName>
                                        </p:attrNameLst>
                                      </p:cBhvr>
                                      <p:tavLst>
                                        <p:tav tm="0">
                                          <p:val>
                                            <p:strVal val="#ppt_y-#ppt_h/2"/>
                                          </p:val>
                                        </p:tav>
                                        <p:tav tm="100000">
                                          <p:val>
                                            <p:strVal val="#ppt_y"/>
                                          </p:val>
                                        </p:tav>
                                      </p:tavLst>
                                    </p:anim>
                                    <p:anim calcmode="lin" valueType="num">
                                      <p:cBhvr>
                                        <p:cTn id="97" dur="500" fill="hold"/>
                                        <p:tgtEl>
                                          <p:spTgt spid="9"/>
                                        </p:tgtEl>
                                        <p:attrNameLst>
                                          <p:attrName>ppt_w</p:attrName>
                                        </p:attrNameLst>
                                      </p:cBhvr>
                                      <p:tavLst>
                                        <p:tav tm="0">
                                          <p:val>
                                            <p:strVal val="#ppt_w"/>
                                          </p:val>
                                        </p:tav>
                                        <p:tav tm="100000">
                                          <p:val>
                                            <p:strVal val="#ppt_w"/>
                                          </p:val>
                                        </p:tav>
                                      </p:tavLst>
                                    </p:anim>
                                    <p:anim calcmode="lin" valueType="num">
                                      <p:cBhvr>
                                        <p:cTn id="9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17" presetClass="entr" presetSubtype="1" fill="hold" nodeType="clickEffect">
                                  <p:stCondLst>
                                    <p:cond delay="0"/>
                                  </p:stCondLst>
                                  <p:childTnLst>
                                    <p:set>
                                      <p:cBhvr>
                                        <p:cTn id="102" dur="1" fill="hold">
                                          <p:stCondLst>
                                            <p:cond delay="0"/>
                                          </p:stCondLst>
                                        </p:cTn>
                                        <p:tgtEl>
                                          <p:spTgt spid="10"/>
                                        </p:tgtEl>
                                        <p:attrNameLst>
                                          <p:attrName>style.visibility</p:attrName>
                                        </p:attrNameLst>
                                      </p:cBhvr>
                                      <p:to>
                                        <p:strVal val="visible"/>
                                      </p:to>
                                    </p:set>
                                    <p:anim calcmode="lin" valueType="num">
                                      <p:cBhvr>
                                        <p:cTn id="103" dur="500" fill="hold"/>
                                        <p:tgtEl>
                                          <p:spTgt spid="10"/>
                                        </p:tgtEl>
                                        <p:attrNameLst>
                                          <p:attrName>ppt_x</p:attrName>
                                        </p:attrNameLst>
                                      </p:cBhvr>
                                      <p:tavLst>
                                        <p:tav tm="0">
                                          <p:val>
                                            <p:strVal val="#ppt_x"/>
                                          </p:val>
                                        </p:tav>
                                        <p:tav tm="100000">
                                          <p:val>
                                            <p:strVal val="#ppt_x"/>
                                          </p:val>
                                        </p:tav>
                                      </p:tavLst>
                                    </p:anim>
                                    <p:anim calcmode="lin" valueType="num">
                                      <p:cBhvr>
                                        <p:cTn id="104" dur="500" fill="hold"/>
                                        <p:tgtEl>
                                          <p:spTgt spid="10"/>
                                        </p:tgtEl>
                                        <p:attrNameLst>
                                          <p:attrName>ppt_y</p:attrName>
                                        </p:attrNameLst>
                                      </p:cBhvr>
                                      <p:tavLst>
                                        <p:tav tm="0">
                                          <p:val>
                                            <p:strVal val="#ppt_y-#ppt_h/2"/>
                                          </p:val>
                                        </p:tav>
                                        <p:tav tm="100000">
                                          <p:val>
                                            <p:strVal val="#ppt_y"/>
                                          </p:val>
                                        </p:tav>
                                      </p:tavLst>
                                    </p:anim>
                                    <p:anim calcmode="lin" valueType="num">
                                      <p:cBhvr>
                                        <p:cTn id="105" dur="500" fill="hold"/>
                                        <p:tgtEl>
                                          <p:spTgt spid="10"/>
                                        </p:tgtEl>
                                        <p:attrNameLst>
                                          <p:attrName>ppt_w</p:attrName>
                                        </p:attrNameLst>
                                      </p:cBhvr>
                                      <p:tavLst>
                                        <p:tav tm="0">
                                          <p:val>
                                            <p:strVal val="#ppt_w"/>
                                          </p:val>
                                        </p:tav>
                                        <p:tav tm="100000">
                                          <p:val>
                                            <p:strVal val="#ppt_w"/>
                                          </p:val>
                                        </p:tav>
                                      </p:tavLst>
                                    </p:anim>
                                    <p:anim calcmode="lin" valueType="num">
                                      <p:cBhvr>
                                        <p:cTn id="106"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nimBg="1" autoUpdateAnimBg="0"/>
      <p:bldP spid="41988" grpId="0" animBg="1" autoUpdateAnimBg="0"/>
      <p:bldP spid="41989" grpId="0" animBg="1" autoUpdateAnimBg="0"/>
      <p:bldP spid="41991" grpId="0" animBg="1" autoUpdateAnimBg="0"/>
      <p:bldP spid="2" grpId="0" animBg="1" autoUpdateAnimBg="0"/>
      <p:bldP spid="3" grpId="0" animBg="1" autoUpdateAnimBg="0"/>
      <p:bldP spid="4" grpId="0" animBg="1" autoUpdateAnimBg="0"/>
      <p:bldP spid="5" grpId="0" animBg="1" autoUpdateAnimBg="0"/>
      <p:bldP spid="6" grpId="0" animBg="1" autoUpdateAnimBg="0"/>
      <p:bldP spid="7" grpId="0" animBg="1" autoUpdateAnimBg="0"/>
      <p:bldP spid="8" grpId="0" animBg="1" autoUpdateAnimBg="0"/>
      <p:bldP spid="9" grpId="0" animBg="1" autoUpdateAnimBg="0"/>
      <p:bldP spid="10"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F0CAC-B1A3-D8E3-8C7A-0E285FF65D16}"/>
              </a:ext>
            </a:extLst>
          </p:cNvPr>
          <p:cNvSpPr>
            <a:spLocks noGrp="1"/>
          </p:cNvSpPr>
          <p:nvPr>
            <p:ph type="title"/>
          </p:nvPr>
        </p:nvSpPr>
        <p:spPr>
          <a:xfrm>
            <a:off x="459509" y="334063"/>
            <a:ext cx="10515600" cy="1325563"/>
          </a:xfrm>
        </p:spPr>
        <p:txBody>
          <a:bodyPr anchor="t">
            <a:normAutofit fontScale="90000"/>
          </a:bodyPr>
          <a:lstStyle/>
          <a:p>
            <a:r>
              <a:rPr lang="en-US" sz="3600" dirty="0" err="1"/>
              <a:t>Trantham</a:t>
            </a:r>
            <a:r>
              <a:rPr lang="en-US" sz="3600" dirty="0"/>
              <a:t>, Charles A., “Hebrews” in Clifton J. Allen (ed.), </a:t>
            </a:r>
            <a:r>
              <a:rPr lang="en-US" sz="3600" i="1" dirty="0">
                <a:solidFill>
                  <a:srgbClr val="FFFF00"/>
                </a:solidFill>
              </a:rPr>
              <a:t>The Broadman Bible Commentary: Volume 12: Hebrews-Revelation, General Articles </a:t>
            </a:r>
            <a:r>
              <a:rPr lang="en-US" sz="3600" dirty="0"/>
              <a:t>(Nashville: Broadman Press, 1972),</a:t>
            </a:r>
            <a:r>
              <a:rPr lang="en-US" sz="4400" dirty="0"/>
              <a:t> </a:t>
            </a:r>
            <a:r>
              <a:rPr lang="en-US" sz="3600" dirty="0"/>
              <a:t>p. 13.</a:t>
            </a:r>
            <a:br>
              <a:rPr lang="en-US" sz="4400" dirty="0"/>
            </a:br>
            <a:endParaRPr lang="en-US" dirty="0"/>
          </a:p>
        </p:txBody>
      </p:sp>
      <p:sp>
        <p:nvSpPr>
          <p:cNvPr id="3" name="Content Placeholder 2">
            <a:extLst>
              <a:ext uri="{FF2B5EF4-FFF2-40B4-BE49-F238E27FC236}">
                <a16:creationId xmlns:a16="http://schemas.microsoft.com/office/drawing/2014/main" id="{457569EC-6AD6-D44C-E4A6-E09C52BED35E}"/>
              </a:ext>
            </a:extLst>
          </p:cNvPr>
          <p:cNvSpPr>
            <a:spLocks noGrp="1"/>
          </p:cNvSpPr>
          <p:nvPr>
            <p:ph sz="half" idx="1"/>
          </p:nvPr>
        </p:nvSpPr>
        <p:spPr>
          <a:xfrm>
            <a:off x="459509" y="2124363"/>
            <a:ext cx="5560291" cy="4052599"/>
          </a:xfrm>
        </p:spPr>
        <p:txBody>
          <a:bodyPr/>
          <a:lstStyle/>
          <a:p>
            <a:pPr marL="0" indent="0">
              <a:buNone/>
            </a:pPr>
            <a:r>
              <a:rPr lang="en-US" sz="2400" kern="100" dirty="0">
                <a:effectLst/>
                <a:latin typeface="Calibri" panose="020F0502020204030204" pitchFamily="34" charset="0"/>
                <a:ea typeface="Calibri" panose="020F0502020204030204" pitchFamily="34" charset="0"/>
                <a:cs typeface="Arial" panose="020B0604020202020204" pitchFamily="34" charset="0"/>
              </a:rPr>
              <a:t>V. Heart of the argument (7:1-28)</a:t>
            </a:r>
            <a:br>
              <a:rPr lang="en-US" sz="2400" kern="100" dirty="0">
                <a:effectLst/>
                <a:latin typeface="Calibri" panose="020F0502020204030204" pitchFamily="34" charset="0"/>
                <a:ea typeface="Calibri" panose="020F0502020204030204" pitchFamily="34" charset="0"/>
                <a:cs typeface="Arial" panose="020B0604020202020204" pitchFamily="34" charset="0"/>
              </a:rPr>
            </a:br>
            <a:r>
              <a:rPr lang="en-US" sz="2400" kern="100" dirty="0">
                <a:effectLst/>
                <a:latin typeface="Calibri" panose="020F0502020204030204" pitchFamily="34" charset="0"/>
                <a:ea typeface="Calibri" panose="020F0502020204030204" pitchFamily="34" charset="0"/>
                <a:cs typeface="Arial" panose="020B0604020202020204" pitchFamily="34" charset="0"/>
              </a:rPr>
              <a:t>    1. Melchizedek (7:1-3)</a:t>
            </a:r>
            <a:br>
              <a:rPr lang="en-US" sz="2400" kern="100" dirty="0">
                <a:effectLst/>
                <a:latin typeface="Calibri" panose="020F0502020204030204" pitchFamily="34" charset="0"/>
                <a:ea typeface="Calibri" panose="020F0502020204030204" pitchFamily="34" charset="0"/>
                <a:cs typeface="Arial" panose="020B0604020202020204" pitchFamily="34" charset="0"/>
              </a:rPr>
            </a:br>
            <a:r>
              <a:rPr lang="en-US" sz="2400" kern="100" dirty="0">
                <a:effectLst/>
                <a:latin typeface="Calibri" panose="020F0502020204030204" pitchFamily="34" charset="0"/>
                <a:ea typeface="Calibri" panose="020F0502020204030204" pitchFamily="34" charset="0"/>
                <a:cs typeface="Arial" panose="020B0604020202020204" pitchFamily="34" charset="0"/>
              </a:rPr>
              <a:t>    2. Superiority of Melchizedek (7:4-10)</a:t>
            </a:r>
            <a:br>
              <a:rPr lang="en-US" sz="2400" kern="100" dirty="0">
                <a:effectLst/>
                <a:latin typeface="Calibri" panose="020F0502020204030204" pitchFamily="34" charset="0"/>
                <a:ea typeface="Calibri" panose="020F0502020204030204" pitchFamily="34" charset="0"/>
                <a:cs typeface="Arial" panose="020B0604020202020204" pitchFamily="34" charset="0"/>
              </a:rPr>
            </a:br>
            <a:r>
              <a:rPr lang="en-US" sz="2400" kern="100" dirty="0">
                <a:effectLst/>
                <a:latin typeface="Calibri" panose="020F0502020204030204" pitchFamily="34" charset="0"/>
                <a:ea typeface="Calibri" panose="020F0502020204030204" pitchFamily="34" charset="0"/>
                <a:cs typeface="Arial" panose="020B0604020202020204" pitchFamily="34" charset="0"/>
              </a:rPr>
              <a:t>    3. A divine priesthood (7:11-14)</a:t>
            </a:r>
            <a:br>
              <a:rPr lang="en-US" sz="2400" kern="100" dirty="0">
                <a:effectLst/>
                <a:latin typeface="Calibri" panose="020F0502020204030204" pitchFamily="34" charset="0"/>
                <a:ea typeface="Calibri" panose="020F0502020204030204" pitchFamily="34" charset="0"/>
                <a:cs typeface="Arial" panose="020B0604020202020204" pitchFamily="34" charset="0"/>
              </a:rPr>
            </a:br>
            <a:r>
              <a:rPr lang="en-US" sz="2400" kern="100" dirty="0">
                <a:effectLst/>
                <a:latin typeface="Calibri" panose="020F0502020204030204" pitchFamily="34" charset="0"/>
                <a:ea typeface="Calibri" panose="020F0502020204030204" pitchFamily="34" charset="0"/>
                <a:cs typeface="Arial" panose="020B0604020202020204" pitchFamily="34" charset="0"/>
              </a:rPr>
              <a:t>    4. An effectual priesthood (7:15-19)</a:t>
            </a:r>
            <a:br>
              <a:rPr lang="en-US" sz="2400" kern="100" dirty="0">
                <a:effectLst/>
                <a:latin typeface="Calibri" panose="020F0502020204030204" pitchFamily="34" charset="0"/>
                <a:ea typeface="Calibri" panose="020F0502020204030204" pitchFamily="34" charset="0"/>
                <a:cs typeface="Arial" panose="020B0604020202020204" pitchFamily="34" charset="0"/>
              </a:rPr>
            </a:br>
            <a:r>
              <a:rPr lang="en-US" sz="2400" kern="100" dirty="0">
                <a:effectLst/>
                <a:latin typeface="Calibri" panose="020F0502020204030204" pitchFamily="34" charset="0"/>
                <a:ea typeface="Calibri" panose="020F0502020204030204" pitchFamily="34" charset="0"/>
                <a:cs typeface="Arial" panose="020B0604020202020204" pitchFamily="34" charset="0"/>
              </a:rPr>
              <a:t>    5. An eternal priesthood (7:20-22)</a:t>
            </a:r>
            <a:br>
              <a:rPr lang="en-US" sz="2400" kern="100" dirty="0">
                <a:effectLst/>
                <a:latin typeface="Calibri" panose="020F0502020204030204" pitchFamily="34" charset="0"/>
                <a:ea typeface="Calibri" panose="020F0502020204030204" pitchFamily="34" charset="0"/>
                <a:cs typeface="Arial" panose="020B0604020202020204" pitchFamily="34" charset="0"/>
              </a:rPr>
            </a:br>
            <a:r>
              <a:rPr lang="en-US" sz="2400" kern="100" dirty="0">
                <a:effectLst/>
                <a:latin typeface="Calibri" panose="020F0502020204030204" pitchFamily="34" charset="0"/>
                <a:ea typeface="Calibri" panose="020F0502020204030204" pitchFamily="34" charset="0"/>
                <a:cs typeface="Arial" panose="020B0604020202020204" pitchFamily="34" charset="0"/>
              </a:rPr>
              <a:t>    6. A perpetual priesthood (7:23-25)</a:t>
            </a:r>
            <a:br>
              <a:rPr lang="en-US" sz="2400" kern="100" dirty="0">
                <a:effectLst/>
                <a:latin typeface="Calibri" panose="020F0502020204030204" pitchFamily="34" charset="0"/>
                <a:ea typeface="Calibri" panose="020F0502020204030204" pitchFamily="34" charset="0"/>
                <a:cs typeface="Arial" panose="020B0604020202020204" pitchFamily="34" charset="0"/>
              </a:rPr>
            </a:br>
            <a:r>
              <a:rPr lang="en-US" sz="2400" kern="100" dirty="0">
                <a:effectLst/>
                <a:latin typeface="Calibri" panose="020F0502020204030204" pitchFamily="34" charset="0"/>
                <a:ea typeface="Calibri" panose="020F0502020204030204" pitchFamily="34" charset="0"/>
                <a:cs typeface="Arial" panose="020B0604020202020204" pitchFamily="34" charset="0"/>
              </a:rPr>
              <a:t>    7. The perfect priesthood (7:26-28)</a:t>
            </a:r>
          </a:p>
          <a:p>
            <a:pPr marL="0" indent="0">
              <a:buNone/>
            </a:pPr>
            <a:endParaRPr lang="en-US" sz="2400" dirty="0"/>
          </a:p>
        </p:txBody>
      </p:sp>
      <p:sp>
        <p:nvSpPr>
          <p:cNvPr id="4" name="Content Placeholder 3">
            <a:extLst>
              <a:ext uri="{FF2B5EF4-FFF2-40B4-BE49-F238E27FC236}">
                <a16:creationId xmlns:a16="http://schemas.microsoft.com/office/drawing/2014/main" id="{8E6545CE-D9A1-7EB9-9B24-7B6E0AA6FE67}"/>
              </a:ext>
            </a:extLst>
          </p:cNvPr>
          <p:cNvSpPr>
            <a:spLocks noGrp="1"/>
          </p:cNvSpPr>
          <p:nvPr>
            <p:ph sz="half" idx="2"/>
          </p:nvPr>
        </p:nvSpPr>
        <p:spPr>
          <a:xfrm>
            <a:off x="6172199" y="2124363"/>
            <a:ext cx="5560291" cy="4052600"/>
          </a:xfrm>
        </p:spPr>
        <p:txBody>
          <a:bodyPr/>
          <a:lstStyle/>
          <a:p>
            <a:pPr marL="0" indent="0">
              <a:buNone/>
            </a:pPr>
            <a:r>
              <a:rPr lang="en-US" sz="2400" kern="100" dirty="0">
                <a:effectLst/>
                <a:latin typeface="Calibri" panose="020F0502020204030204" pitchFamily="34" charset="0"/>
                <a:ea typeface="Calibri" panose="020F0502020204030204" pitchFamily="34" charset="0"/>
                <a:cs typeface="Arial" panose="020B0604020202020204" pitchFamily="34" charset="0"/>
              </a:rPr>
              <a:t>VI. The new tabernacle (8:1-6)</a:t>
            </a:r>
          </a:p>
          <a:p>
            <a:pPr marL="0" indent="0">
              <a:buNone/>
            </a:pPr>
            <a:r>
              <a:rPr lang="en-US" sz="2400" kern="100" dirty="0">
                <a:effectLst/>
                <a:latin typeface="Calibri" panose="020F0502020204030204" pitchFamily="34" charset="0"/>
                <a:ea typeface="Calibri" panose="020F0502020204030204" pitchFamily="34" charset="0"/>
                <a:cs typeface="Arial" panose="020B0604020202020204" pitchFamily="34" charset="0"/>
              </a:rPr>
              <a:t>VII. The new covenant (8:7-9:28)</a:t>
            </a:r>
            <a:br>
              <a:rPr lang="en-US" sz="2400" kern="100" dirty="0">
                <a:effectLst/>
                <a:latin typeface="Calibri" panose="020F0502020204030204" pitchFamily="34" charset="0"/>
                <a:ea typeface="Calibri" panose="020F0502020204030204" pitchFamily="34" charset="0"/>
                <a:cs typeface="Arial" panose="020B0604020202020204" pitchFamily="34" charset="0"/>
              </a:rPr>
            </a:br>
            <a:r>
              <a:rPr lang="en-US" sz="2400" kern="100" dirty="0">
                <a:effectLst/>
                <a:latin typeface="Calibri" panose="020F0502020204030204" pitchFamily="34" charset="0"/>
                <a:ea typeface="Calibri" panose="020F0502020204030204" pitchFamily="34" charset="0"/>
                <a:cs typeface="Arial" panose="020B0604020202020204" pitchFamily="34" charset="0"/>
              </a:rPr>
              <a:t>       1. Inward and effective (8:7-13)</a:t>
            </a:r>
            <a:br>
              <a:rPr lang="en-US" sz="2400" kern="100" dirty="0">
                <a:effectLst/>
                <a:latin typeface="Calibri" panose="020F0502020204030204" pitchFamily="34" charset="0"/>
                <a:ea typeface="Calibri" panose="020F0502020204030204" pitchFamily="34" charset="0"/>
                <a:cs typeface="Arial" panose="020B0604020202020204" pitchFamily="34" charset="0"/>
              </a:rPr>
            </a:br>
            <a:r>
              <a:rPr lang="en-US" sz="2400" kern="100" dirty="0">
                <a:effectLst/>
                <a:latin typeface="Calibri" panose="020F0502020204030204" pitchFamily="34" charset="0"/>
                <a:ea typeface="Calibri" panose="020F0502020204030204" pitchFamily="34" charset="0"/>
                <a:cs typeface="Arial" panose="020B0604020202020204" pitchFamily="34" charset="0"/>
              </a:rPr>
              <a:t>       2. Place of the old covenant (9:1-28)</a:t>
            </a:r>
            <a:br>
              <a:rPr lang="en-US" sz="2400" kern="100" dirty="0">
                <a:effectLst/>
                <a:latin typeface="Calibri" panose="020F0502020204030204" pitchFamily="34" charset="0"/>
                <a:ea typeface="Calibri" panose="020F0502020204030204" pitchFamily="34" charset="0"/>
                <a:cs typeface="Arial" panose="020B0604020202020204" pitchFamily="34" charset="0"/>
              </a:rPr>
            </a:br>
            <a:r>
              <a:rPr lang="en-US" sz="2400" kern="100" dirty="0">
                <a:effectLst/>
                <a:latin typeface="Calibri" panose="020F0502020204030204" pitchFamily="34" charset="0"/>
                <a:ea typeface="Calibri" panose="020F0502020204030204" pitchFamily="34" charset="0"/>
                <a:cs typeface="Arial" panose="020B0604020202020204" pitchFamily="34" charset="0"/>
              </a:rPr>
              <a:t>           (1) Ark of the covenant (9:1-5)</a:t>
            </a:r>
            <a:br>
              <a:rPr lang="en-US" sz="2400" kern="100" dirty="0">
                <a:effectLst/>
                <a:latin typeface="Calibri" panose="020F0502020204030204" pitchFamily="34" charset="0"/>
                <a:ea typeface="Calibri" panose="020F0502020204030204" pitchFamily="34" charset="0"/>
                <a:cs typeface="Arial" panose="020B0604020202020204" pitchFamily="34" charset="0"/>
              </a:rPr>
            </a:br>
            <a:r>
              <a:rPr lang="en-US" sz="2400" kern="100" dirty="0">
                <a:effectLst/>
                <a:latin typeface="Calibri" panose="020F0502020204030204" pitchFamily="34" charset="0"/>
                <a:ea typeface="Calibri" panose="020F0502020204030204" pitchFamily="34" charset="0"/>
                <a:cs typeface="Arial" panose="020B0604020202020204" pitchFamily="34" charset="0"/>
              </a:rPr>
              <a:t>           (2) System of exclusion (9:6-10)</a:t>
            </a:r>
            <a:br>
              <a:rPr lang="en-US" sz="2400" kern="100" dirty="0">
                <a:effectLst/>
                <a:latin typeface="Calibri" panose="020F0502020204030204" pitchFamily="34" charset="0"/>
                <a:ea typeface="Calibri" panose="020F0502020204030204" pitchFamily="34" charset="0"/>
                <a:cs typeface="Arial" panose="020B0604020202020204" pitchFamily="34" charset="0"/>
              </a:rPr>
            </a:br>
            <a:r>
              <a:rPr lang="en-US" sz="2400" kern="100" dirty="0">
                <a:effectLst/>
                <a:latin typeface="Calibri" panose="020F0502020204030204" pitchFamily="34" charset="0"/>
                <a:ea typeface="Calibri" panose="020F0502020204030204" pitchFamily="34" charset="0"/>
                <a:cs typeface="Arial" panose="020B0604020202020204" pitchFamily="34" charset="0"/>
              </a:rPr>
              <a:t>           (3) A superior tabernacle (9:11)</a:t>
            </a:r>
            <a:br>
              <a:rPr lang="en-US" sz="2400" kern="100" dirty="0">
                <a:effectLst/>
                <a:latin typeface="Calibri" panose="020F0502020204030204" pitchFamily="34" charset="0"/>
                <a:ea typeface="Calibri" panose="020F0502020204030204" pitchFamily="34" charset="0"/>
                <a:cs typeface="Arial" panose="020B0604020202020204" pitchFamily="34" charset="0"/>
              </a:rPr>
            </a:br>
            <a:r>
              <a:rPr lang="en-US" sz="2400" kern="100" dirty="0">
                <a:effectLst/>
                <a:latin typeface="Calibri" panose="020F0502020204030204" pitchFamily="34" charset="0"/>
                <a:ea typeface="Calibri" panose="020F0502020204030204" pitchFamily="34" charset="0"/>
                <a:cs typeface="Arial" panose="020B0604020202020204" pitchFamily="34" charset="0"/>
              </a:rPr>
              <a:t>           (4) A superior sacrifice (9:12-23)</a:t>
            </a:r>
            <a:br>
              <a:rPr lang="en-US" sz="2400" kern="100" dirty="0">
                <a:effectLst/>
                <a:latin typeface="Calibri" panose="020F0502020204030204" pitchFamily="34" charset="0"/>
                <a:ea typeface="Calibri" panose="020F0502020204030204" pitchFamily="34" charset="0"/>
                <a:cs typeface="Arial" panose="020B0604020202020204" pitchFamily="34" charset="0"/>
              </a:rPr>
            </a:br>
            <a:r>
              <a:rPr lang="en-US" sz="2400" kern="100" dirty="0">
                <a:effectLst/>
                <a:latin typeface="Calibri" panose="020F0502020204030204" pitchFamily="34" charset="0"/>
                <a:ea typeface="Calibri" panose="020F0502020204030204" pitchFamily="34" charset="0"/>
                <a:cs typeface="Arial" panose="020B0604020202020204" pitchFamily="34" charset="0"/>
              </a:rPr>
              <a:t>           (5) The superior hope (9:25-28)</a:t>
            </a:r>
          </a:p>
          <a:p>
            <a:pPr marL="0" indent="0">
              <a:buNone/>
            </a:pPr>
            <a:endParaRPr lang="en-US" dirty="0"/>
          </a:p>
        </p:txBody>
      </p:sp>
      <p:pic>
        <p:nvPicPr>
          <p:cNvPr id="7" name="Picture 6" descr="A picture containing application&#10;&#10;Description automatically generated">
            <a:extLst>
              <a:ext uri="{FF2B5EF4-FFF2-40B4-BE49-F238E27FC236}">
                <a16:creationId xmlns:a16="http://schemas.microsoft.com/office/drawing/2014/main" id="{7F2BF8AA-FED6-AB50-3642-385D4B071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0336" y="186536"/>
            <a:ext cx="1481664" cy="2094845"/>
          </a:xfrm>
          <a:prstGeom prst="rect">
            <a:avLst/>
          </a:prstGeom>
          <a:ln w="63500">
            <a:solidFill>
              <a:schemeClr val="accent4"/>
            </a:solidFill>
          </a:ln>
        </p:spPr>
      </p:pic>
    </p:spTree>
    <p:extLst>
      <p:ext uri="{BB962C8B-B14F-4D97-AF65-F5344CB8AC3E}">
        <p14:creationId xmlns:p14="http://schemas.microsoft.com/office/powerpoint/2010/main" val="1335138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A22FF-09C0-5B70-042A-354E97DFFBD1}"/>
              </a:ext>
            </a:extLst>
          </p:cNvPr>
          <p:cNvSpPr>
            <a:spLocks noGrp="1"/>
          </p:cNvSpPr>
          <p:nvPr>
            <p:ph type="title"/>
          </p:nvPr>
        </p:nvSpPr>
        <p:spPr/>
        <p:txBody>
          <a:bodyPr>
            <a:noAutofit/>
          </a:bodyPr>
          <a:lstStyle/>
          <a:p>
            <a:r>
              <a:rPr lang="en-US" sz="2800" kern="100" dirty="0" err="1">
                <a:effectLst/>
                <a:latin typeface="Calibri" panose="020F0502020204030204" pitchFamily="34" charset="0"/>
                <a:ea typeface="Calibri" panose="020F0502020204030204" pitchFamily="34" charset="0"/>
                <a:cs typeface="Arial" panose="020B0604020202020204" pitchFamily="34" charset="0"/>
              </a:rPr>
              <a:t>Jobes</a:t>
            </a:r>
            <a:r>
              <a:rPr lang="en-US" sz="2800" kern="100" dirty="0">
                <a:effectLst/>
                <a:latin typeface="Calibri" panose="020F0502020204030204" pitchFamily="34" charset="0"/>
                <a:ea typeface="Calibri" panose="020F0502020204030204" pitchFamily="34" charset="0"/>
                <a:cs typeface="Arial" panose="020B0604020202020204" pitchFamily="34" charset="0"/>
              </a:rPr>
              <a:t>, Karen H. </a:t>
            </a:r>
            <a:r>
              <a:rPr lang="en-US" sz="2800" b="1" i="1" kern="100" dirty="0">
                <a:solidFill>
                  <a:srgbClr val="FFFF00"/>
                </a:solidFill>
                <a:effectLst/>
                <a:latin typeface="Calibri" panose="020F0502020204030204" pitchFamily="34" charset="0"/>
                <a:ea typeface="Calibri" panose="020F0502020204030204" pitchFamily="34" charset="0"/>
                <a:cs typeface="Arial" panose="020B0604020202020204" pitchFamily="34" charset="0"/>
              </a:rPr>
              <a:t>Letters to the Church: A Survey of </a:t>
            </a:r>
            <a:br>
              <a:rPr lang="en-US" sz="2800" b="1" i="1" kern="100" dirty="0">
                <a:solidFill>
                  <a:srgbClr val="FFFF00"/>
                </a:solidFill>
                <a:effectLst/>
                <a:latin typeface="Calibri" panose="020F0502020204030204" pitchFamily="34" charset="0"/>
                <a:ea typeface="Calibri" panose="020F0502020204030204" pitchFamily="34" charset="0"/>
                <a:cs typeface="Arial" panose="020B0604020202020204" pitchFamily="34" charset="0"/>
              </a:rPr>
            </a:br>
            <a:r>
              <a:rPr lang="en-US" sz="2800" b="1" i="1" kern="100" dirty="0">
                <a:solidFill>
                  <a:srgbClr val="FFFF00"/>
                </a:solidFill>
                <a:effectLst/>
                <a:latin typeface="Calibri" panose="020F0502020204030204" pitchFamily="34" charset="0"/>
                <a:ea typeface="Calibri" panose="020F0502020204030204" pitchFamily="34" charset="0"/>
                <a:cs typeface="Arial" panose="020B0604020202020204" pitchFamily="34" charset="0"/>
              </a:rPr>
              <a:t>Hebrews and the General Epistles</a:t>
            </a:r>
            <a:r>
              <a:rPr lang="en-US" sz="2800" b="1" kern="100" dirty="0">
                <a:effectLst/>
                <a:latin typeface="Calibri" panose="020F0502020204030204" pitchFamily="34" charset="0"/>
                <a:ea typeface="Calibri" panose="020F0502020204030204" pitchFamily="34" charset="0"/>
                <a:cs typeface="Arial" panose="020B0604020202020204" pitchFamily="34" charset="0"/>
              </a:rPr>
              <a:t> (Grand Rapids, MI:</a:t>
            </a:r>
            <a:br>
              <a:rPr lang="en-US" sz="2800" b="1" kern="100" dirty="0">
                <a:effectLst/>
                <a:latin typeface="Calibri" panose="020F0502020204030204" pitchFamily="34" charset="0"/>
                <a:ea typeface="Calibri" panose="020F0502020204030204" pitchFamily="34" charset="0"/>
                <a:cs typeface="Arial" panose="020B0604020202020204" pitchFamily="34" charset="0"/>
              </a:rPr>
            </a:br>
            <a:r>
              <a:rPr lang="en-US" sz="2800" b="1" kern="100" dirty="0">
                <a:effectLst/>
                <a:latin typeface="Calibri" panose="020F0502020204030204" pitchFamily="34" charset="0"/>
                <a:ea typeface="Calibri" panose="020F0502020204030204" pitchFamily="34" charset="0"/>
                <a:cs typeface="Arial" panose="020B0604020202020204" pitchFamily="34" charset="0"/>
              </a:rPr>
              <a:t> Zondervan Academic Publishing, 2011), p. 52.</a:t>
            </a:r>
            <a:endParaRPr lang="en-US" sz="2800" dirty="0"/>
          </a:p>
        </p:txBody>
      </p:sp>
      <p:sp>
        <p:nvSpPr>
          <p:cNvPr id="3" name="Content Placeholder 2">
            <a:extLst>
              <a:ext uri="{FF2B5EF4-FFF2-40B4-BE49-F238E27FC236}">
                <a16:creationId xmlns:a16="http://schemas.microsoft.com/office/drawing/2014/main" id="{6BC0A33B-0B5C-9E92-C048-6BC77C53399A}"/>
              </a:ext>
            </a:extLst>
          </p:cNvPr>
          <p:cNvSpPr>
            <a:spLocks noGrp="1"/>
          </p:cNvSpPr>
          <p:nvPr>
            <p:ph sz="half" idx="1"/>
          </p:nvPr>
        </p:nvSpPr>
        <p:spPr>
          <a:xfrm>
            <a:off x="838200" y="2033014"/>
            <a:ext cx="5181600" cy="4351338"/>
          </a:xfrm>
        </p:spPr>
        <p:txBody>
          <a:bodyPr>
            <a:normAutofit/>
          </a:bodyPr>
          <a:lstStyle/>
          <a:p>
            <a:pPr marL="0" indent="0">
              <a:buNone/>
            </a:pPr>
            <a:r>
              <a:rPr lang="en-US" kern="100" dirty="0">
                <a:effectLst/>
                <a:latin typeface="Calibri" panose="020F0502020204030204" pitchFamily="34" charset="0"/>
                <a:ea typeface="Calibri" panose="020F0502020204030204" pitchFamily="34" charset="0"/>
                <a:cs typeface="Arial" panose="020B0604020202020204" pitchFamily="34" charset="0"/>
              </a:rPr>
              <a:t>C. Melchizedek and Jesus </a:t>
            </a:r>
            <a:br>
              <a:rPr lang="en-US" kern="100" dirty="0">
                <a:effectLst/>
                <a:latin typeface="Calibri" panose="020F0502020204030204" pitchFamily="34" charset="0"/>
                <a:ea typeface="Calibri" panose="020F0502020204030204" pitchFamily="34" charset="0"/>
                <a:cs typeface="Arial" panose="020B0604020202020204" pitchFamily="34" charset="0"/>
              </a:rPr>
            </a:br>
            <a:r>
              <a:rPr lang="en-US" kern="100" dirty="0">
                <a:effectLst/>
                <a:latin typeface="Calibri" panose="020F0502020204030204" pitchFamily="34" charset="0"/>
                <a:ea typeface="Calibri" panose="020F0502020204030204" pitchFamily="34" charset="0"/>
                <a:cs typeface="Arial" panose="020B0604020202020204" pitchFamily="34" charset="0"/>
              </a:rPr>
              <a:t>        (6:20-7:28)</a:t>
            </a:r>
            <a:br>
              <a:rPr lang="en-US" kern="100" dirty="0">
                <a:effectLst/>
                <a:latin typeface="Calibri" panose="020F0502020204030204" pitchFamily="34" charset="0"/>
                <a:ea typeface="Calibri" panose="020F0502020204030204" pitchFamily="34" charset="0"/>
                <a:cs typeface="Arial" panose="020B0604020202020204" pitchFamily="34" charset="0"/>
              </a:rPr>
            </a:br>
            <a:r>
              <a:rPr lang="en-US" kern="100" dirty="0">
                <a:effectLst/>
                <a:latin typeface="Calibri" panose="020F0502020204030204" pitchFamily="34" charset="0"/>
                <a:ea typeface="Calibri" panose="020F0502020204030204" pitchFamily="34" charset="0"/>
                <a:cs typeface="Arial" panose="020B0604020202020204" pitchFamily="34" charset="0"/>
              </a:rPr>
              <a:t>    1. Jesus’ priesthood in the </a:t>
            </a:r>
            <a:br>
              <a:rPr lang="en-US" kern="100" dirty="0">
                <a:effectLst/>
                <a:latin typeface="Calibri" panose="020F0502020204030204" pitchFamily="34" charset="0"/>
                <a:ea typeface="Calibri" panose="020F0502020204030204" pitchFamily="34" charset="0"/>
                <a:cs typeface="Arial" panose="020B0604020202020204" pitchFamily="34" charset="0"/>
              </a:rPr>
            </a:br>
            <a:r>
              <a:rPr lang="en-US" kern="100" dirty="0">
                <a:effectLst/>
                <a:latin typeface="Calibri" panose="020F0502020204030204" pitchFamily="34" charset="0"/>
                <a:ea typeface="Calibri" panose="020F0502020204030204" pitchFamily="34" charset="0"/>
                <a:cs typeface="Arial" panose="020B0604020202020204" pitchFamily="34" charset="0"/>
              </a:rPr>
              <a:t>        order of Melchizedek (6:20)</a:t>
            </a:r>
            <a:br>
              <a:rPr lang="en-US" kern="100" dirty="0">
                <a:effectLst/>
                <a:latin typeface="Calibri" panose="020F0502020204030204" pitchFamily="34" charset="0"/>
                <a:ea typeface="Calibri" panose="020F0502020204030204" pitchFamily="34" charset="0"/>
                <a:cs typeface="Arial" panose="020B0604020202020204" pitchFamily="34" charset="0"/>
              </a:rPr>
            </a:br>
            <a:r>
              <a:rPr lang="en-US" kern="100" dirty="0">
                <a:effectLst/>
                <a:latin typeface="Calibri" panose="020F0502020204030204" pitchFamily="34" charset="0"/>
                <a:ea typeface="Calibri" panose="020F0502020204030204" pitchFamily="34" charset="0"/>
                <a:cs typeface="Arial" panose="020B0604020202020204" pitchFamily="34" charset="0"/>
              </a:rPr>
              <a:t>    2. About Melchizedek (7:1-10)</a:t>
            </a:r>
            <a:br>
              <a:rPr lang="en-US" kern="100" dirty="0">
                <a:effectLst/>
                <a:latin typeface="Calibri" panose="020F0502020204030204" pitchFamily="34" charset="0"/>
                <a:ea typeface="Calibri" panose="020F0502020204030204" pitchFamily="34" charset="0"/>
                <a:cs typeface="Arial" panose="020B0604020202020204" pitchFamily="34" charset="0"/>
              </a:rPr>
            </a:br>
            <a:r>
              <a:rPr lang="en-US" kern="100" dirty="0">
                <a:effectLst/>
                <a:latin typeface="Calibri" panose="020F0502020204030204" pitchFamily="34" charset="0"/>
                <a:ea typeface="Calibri" panose="020F0502020204030204" pitchFamily="34" charset="0"/>
                <a:cs typeface="Arial" panose="020B0604020202020204" pitchFamily="34" charset="0"/>
              </a:rPr>
              <a:t>    3. The new priesthood </a:t>
            </a:r>
            <a:br>
              <a:rPr lang="en-US" kern="100" dirty="0">
                <a:effectLst/>
                <a:latin typeface="Calibri" panose="020F0502020204030204" pitchFamily="34" charset="0"/>
                <a:ea typeface="Calibri" panose="020F0502020204030204" pitchFamily="34" charset="0"/>
                <a:cs typeface="Arial" panose="020B0604020202020204" pitchFamily="34" charset="0"/>
              </a:rPr>
            </a:br>
            <a:r>
              <a:rPr lang="en-US" kern="100" dirty="0">
                <a:effectLst/>
                <a:latin typeface="Calibri" panose="020F0502020204030204" pitchFamily="34" charset="0"/>
                <a:ea typeface="Calibri" panose="020F0502020204030204" pitchFamily="34" charset="0"/>
                <a:cs typeface="Arial" panose="020B0604020202020204" pitchFamily="34" charset="0"/>
              </a:rPr>
              <a:t>         (7:11-22)</a:t>
            </a:r>
            <a:br>
              <a:rPr lang="en-US" kern="100" dirty="0">
                <a:effectLst/>
                <a:latin typeface="Calibri" panose="020F0502020204030204" pitchFamily="34" charset="0"/>
                <a:ea typeface="Calibri" panose="020F0502020204030204" pitchFamily="34" charset="0"/>
                <a:cs typeface="Arial" panose="020B0604020202020204" pitchFamily="34" charset="0"/>
              </a:rPr>
            </a:br>
            <a:r>
              <a:rPr lang="en-US" kern="100" dirty="0">
                <a:effectLst/>
                <a:latin typeface="Calibri" panose="020F0502020204030204" pitchFamily="34" charset="0"/>
                <a:ea typeface="Calibri" panose="020F0502020204030204" pitchFamily="34" charset="0"/>
                <a:cs typeface="Arial" panose="020B0604020202020204" pitchFamily="34" charset="0"/>
              </a:rPr>
              <a:t>    4. The Son is the final, perfect</a:t>
            </a:r>
            <a:br>
              <a:rPr lang="en-US" kern="100" dirty="0">
                <a:effectLst/>
                <a:latin typeface="Calibri" panose="020F0502020204030204" pitchFamily="34" charset="0"/>
                <a:ea typeface="Calibri" panose="020F0502020204030204" pitchFamily="34" charset="0"/>
                <a:cs typeface="Arial" panose="020B0604020202020204" pitchFamily="34" charset="0"/>
              </a:rPr>
            </a:br>
            <a:r>
              <a:rPr lang="en-US" kern="100" dirty="0">
                <a:effectLst/>
                <a:latin typeface="Calibri" panose="020F0502020204030204" pitchFamily="34" charset="0"/>
                <a:ea typeface="Calibri" panose="020F0502020204030204" pitchFamily="34" charset="0"/>
                <a:cs typeface="Arial" panose="020B0604020202020204" pitchFamily="34" charset="0"/>
              </a:rPr>
              <a:t>         Priest (7:23-28)</a:t>
            </a:r>
          </a:p>
        </p:txBody>
      </p:sp>
      <p:sp>
        <p:nvSpPr>
          <p:cNvPr id="4" name="Content Placeholder 3">
            <a:extLst>
              <a:ext uri="{FF2B5EF4-FFF2-40B4-BE49-F238E27FC236}">
                <a16:creationId xmlns:a16="http://schemas.microsoft.com/office/drawing/2014/main" id="{6D6F73E6-C053-515C-2D11-0B3727249B84}"/>
              </a:ext>
            </a:extLst>
          </p:cNvPr>
          <p:cNvSpPr>
            <a:spLocks noGrp="1"/>
          </p:cNvSpPr>
          <p:nvPr>
            <p:ph sz="half" idx="2"/>
          </p:nvPr>
        </p:nvSpPr>
        <p:spPr>
          <a:xfrm>
            <a:off x="6172200" y="1948174"/>
            <a:ext cx="5181600" cy="4351338"/>
          </a:xfrm>
        </p:spPr>
        <p:txBody>
          <a:bodyPr>
            <a:noAutofit/>
          </a:bodyPr>
          <a:lstStyle/>
          <a:p>
            <a:pPr marL="0" indent="0">
              <a:buNone/>
            </a:pPr>
            <a:r>
              <a:rPr lang="en-US" kern="100" dirty="0">
                <a:effectLst/>
                <a:latin typeface="Calibri" panose="020F0502020204030204" pitchFamily="34" charset="0"/>
                <a:ea typeface="Calibri" panose="020F0502020204030204" pitchFamily="34" charset="0"/>
                <a:cs typeface="Arial" panose="020B0604020202020204" pitchFamily="34" charset="0"/>
              </a:rPr>
              <a:t>D. A New Priesthood Means a</a:t>
            </a:r>
            <a:br>
              <a:rPr lang="en-US" kern="100" dirty="0">
                <a:effectLst/>
                <a:latin typeface="Calibri" panose="020F0502020204030204" pitchFamily="34" charset="0"/>
                <a:ea typeface="Calibri" panose="020F0502020204030204" pitchFamily="34" charset="0"/>
                <a:cs typeface="Arial" panose="020B0604020202020204" pitchFamily="34" charset="0"/>
              </a:rPr>
            </a:br>
            <a:r>
              <a:rPr lang="en-US" kern="100" dirty="0">
                <a:effectLst/>
                <a:latin typeface="Calibri" panose="020F0502020204030204" pitchFamily="34" charset="0"/>
                <a:ea typeface="Calibri" panose="020F0502020204030204" pitchFamily="34" charset="0"/>
                <a:cs typeface="Arial" panose="020B0604020202020204" pitchFamily="34" charset="0"/>
              </a:rPr>
              <a:t>    New Covenant (8:1-13)</a:t>
            </a:r>
            <a:br>
              <a:rPr lang="en-US" kern="100" dirty="0">
                <a:effectLst/>
                <a:latin typeface="Calibri" panose="020F0502020204030204" pitchFamily="34" charset="0"/>
                <a:ea typeface="Calibri" panose="020F0502020204030204" pitchFamily="34" charset="0"/>
                <a:cs typeface="Arial" panose="020B0604020202020204" pitchFamily="34" charset="0"/>
              </a:rPr>
            </a:br>
            <a:r>
              <a:rPr lang="en-US" sz="2400" kern="100" dirty="0">
                <a:effectLst/>
                <a:latin typeface="Calibri" panose="020F0502020204030204" pitchFamily="34" charset="0"/>
                <a:ea typeface="Calibri" panose="020F0502020204030204" pitchFamily="34" charset="0"/>
                <a:cs typeface="Arial" panose="020B0604020202020204" pitchFamily="34" charset="0"/>
              </a:rPr>
              <a:t>    1. Our High Priest ministers in</a:t>
            </a:r>
            <a:br>
              <a:rPr lang="en-US" sz="2400" kern="100" dirty="0">
                <a:effectLst/>
                <a:latin typeface="Calibri" panose="020F0502020204030204" pitchFamily="34" charset="0"/>
                <a:ea typeface="Calibri" panose="020F0502020204030204" pitchFamily="34" charset="0"/>
                <a:cs typeface="Arial" panose="020B0604020202020204" pitchFamily="34" charset="0"/>
              </a:rPr>
            </a:br>
            <a:r>
              <a:rPr lang="en-US" sz="2400" kern="100" dirty="0">
                <a:effectLst/>
                <a:latin typeface="Calibri" panose="020F0502020204030204" pitchFamily="34" charset="0"/>
                <a:ea typeface="Calibri" panose="020F0502020204030204" pitchFamily="34" charset="0"/>
                <a:cs typeface="Arial" panose="020B0604020202020204" pitchFamily="34" charset="0"/>
              </a:rPr>
              <a:t>         heaven itself (8:1-2)</a:t>
            </a:r>
            <a:br>
              <a:rPr lang="en-US" sz="2400" kern="100" dirty="0">
                <a:effectLst/>
                <a:latin typeface="Calibri" panose="020F0502020204030204" pitchFamily="34" charset="0"/>
                <a:ea typeface="Calibri" panose="020F0502020204030204" pitchFamily="34" charset="0"/>
                <a:cs typeface="Arial" panose="020B0604020202020204" pitchFamily="34" charset="0"/>
              </a:rPr>
            </a:br>
            <a:r>
              <a:rPr lang="en-US" sz="2400" kern="100" dirty="0">
                <a:effectLst/>
                <a:latin typeface="Calibri" panose="020F0502020204030204" pitchFamily="34" charset="0"/>
                <a:ea typeface="Calibri" panose="020F0502020204030204" pitchFamily="34" charset="0"/>
                <a:cs typeface="Arial" panose="020B0604020202020204" pitchFamily="34" charset="0"/>
              </a:rPr>
              <a:t>    2. The ministry of Jesus is</a:t>
            </a:r>
            <a:br>
              <a:rPr lang="en-US" sz="2400" kern="100" dirty="0">
                <a:effectLst/>
                <a:latin typeface="Calibri" panose="020F0502020204030204" pitchFamily="34" charset="0"/>
                <a:ea typeface="Calibri" panose="020F0502020204030204" pitchFamily="34" charset="0"/>
                <a:cs typeface="Arial" panose="020B0604020202020204" pitchFamily="34" charset="0"/>
              </a:rPr>
            </a:br>
            <a:r>
              <a:rPr lang="en-US" sz="2400" kern="100" dirty="0">
                <a:effectLst/>
                <a:latin typeface="Calibri" panose="020F0502020204030204" pitchFamily="34" charset="0"/>
                <a:ea typeface="Calibri" panose="020F0502020204030204" pitchFamily="34" charset="0"/>
                <a:cs typeface="Arial" panose="020B0604020202020204" pitchFamily="34" charset="0"/>
              </a:rPr>
              <a:t>        superior to the priesthood of</a:t>
            </a:r>
            <a:br>
              <a:rPr lang="en-US" sz="2400" kern="100" dirty="0">
                <a:effectLst/>
                <a:latin typeface="Calibri" panose="020F0502020204030204" pitchFamily="34" charset="0"/>
                <a:ea typeface="Calibri" panose="020F0502020204030204" pitchFamily="34" charset="0"/>
                <a:cs typeface="Arial" panose="020B0604020202020204" pitchFamily="34" charset="0"/>
              </a:rPr>
            </a:br>
            <a:r>
              <a:rPr lang="en-US" sz="2400" kern="100" dirty="0">
                <a:effectLst/>
                <a:latin typeface="Calibri" panose="020F0502020204030204" pitchFamily="34" charset="0"/>
                <a:ea typeface="Calibri" panose="020F0502020204030204" pitchFamily="34" charset="0"/>
                <a:cs typeface="Arial" panose="020B0604020202020204" pitchFamily="34" charset="0"/>
              </a:rPr>
              <a:t>        the old covenant (8:3-13)</a:t>
            </a:r>
            <a:br>
              <a:rPr lang="en-US" sz="2400" kern="100" dirty="0">
                <a:effectLst/>
                <a:latin typeface="Calibri" panose="020F0502020204030204" pitchFamily="34" charset="0"/>
                <a:ea typeface="Calibri" panose="020F0502020204030204" pitchFamily="34" charset="0"/>
                <a:cs typeface="Arial" panose="020B0604020202020204" pitchFamily="34" charset="0"/>
              </a:rPr>
            </a:br>
            <a:r>
              <a:rPr lang="en-US" sz="2400" kern="100" dirty="0">
                <a:effectLst/>
                <a:latin typeface="Calibri" panose="020F0502020204030204" pitchFamily="34" charset="0"/>
                <a:ea typeface="Calibri" panose="020F0502020204030204" pitchFamily="34" charset="0"/>
                <a:cs typeface="Arial" panose="020B0604020202020204" pitchFamily="34" charset="0"/>
              </a:rPr>
              <a:t>        a. The new covenant is based on</a:t>
            </a:r>
            <a:br>
              <a:rPr lang="en-US" sz="2400" kern="100" dirty="0">
                <a:effectLst/>
                <a:latin typeface="Calibri" panose="020F0502020204030204" pitchFamily="34" charset="0"/>
                <a:ea typeface="Calibri" panose="020F0502020204030204" pitchFamily="34" charset="0"/>
                <a:cs typeface="Arial" panose="020B0604020202020204" pitchFamily="34" charset="0"/>
              </a:rPr>
            </a:br>
            <a:r>
              <a:rPr lang="en-US" sz="2400" kern="100" dirty="0">
                <a:effectLst/>
                <a:latin typeface="Calibri" panose="020F0502020204030204" pitchFamily="34" charset="0"/>
                <a:ea typeface="Calibri" panose="020F0502020204030204" pitchFamily="34" charset="0"/>
                <a:cs typeface="Arial" panose="020B0604020202020204" pitchFamily="34" charset="0"/>
              </a:rPr>
              <a:t>             better promises (8:3-6)</a:t>
            </a:r>
            <a:br>
              <a:rPr lang="en-US" sz="2400" kern="100" dirty="0">
                <a:effectLst/>
                <a:latin typeface="Calibri" panose="020F0502020204030204" pitchFamily="34" charset="0"/>
                <a:ea typeface="Calibri" panose="020F0502020204030204" pitchFamily="34" charset="0"/>
                <a:cs typeface="Arial" panose="020B0604020202020204" pitchFamily="34" charset="0"/>
              </a:rPr>
            </a:br>
            <a:r>
              <a:rPr lang="en-US" sz="2400" kern="100" dirty="0">
                <a:effectLst/>
                <a:latin typeface="Calibri" panose="020F0502020204030204" pitchFamily="34" charset="0"/>
                <a:ea typeface="Calibri" panose="020F0502020204030204" pitchFamily="34" charset="0"/>
                <a:cs typeface="Arial" panose="020B0604020202020204" pitchFamily="34" charset="0"/>
              </a:rPr>
              <a:t>        b. The new covenant is written on</a:t>
            </a:r>
            <a:br>
              <a:rPr lang="en-US" sz="2400" kern="100" dirty="0">
                <a:effectLst/>
                <a:latin typeface="Calibri" panose="020F0502020204030204" pitchFamily="34" charset="0"/>
                <a:ea typeface="Calibri" panose="020F0502020204030204" pitchFamily="34" charset="0"/>
                <a:cs typeface="Arial" panose="020B0604020202020204" pitchFamily="34" charset="0"/>
              </a:rPr>
            </a:br>
            <a:r>
              <a:rPr lang="en-US" sz="2400" kern="100" dirty="0">
                <a:effectLst/>
                <a:latin typeface="Calibri" panose="020F0502020204030204" pitchFamily="34" charset="0"/>
                <a:ea typeface="Calibri" panose="020F0502020204030204" pitchFamily="34" charset="0"/>
                <a:cs typeface="Arial" panose="020B0604020202020204" pitchFamily="34" charset="0"/>
              </a:rPr>
              <a:t>             hearts (8:7-12)</a:t>
            </a:r>
            <a:br>
              <a:rPr lang="en-US" sz="2400" kern="100" dirty="0">
                <a:effectLst/>
                <a:latin typeface="Calibri" panose="020F0502020204030204" pitchFamily="34" charset="0"/>
                <a:ea typeface="Calibri" panose="020F0502020204030204" pitchFamily="34" charset="0"/>
                <a:cs typeface="Arial" panose="020B0604020202020204" pitchFamily="34" charset="0"/>
              </a:rPr>
            </a:br>
            <a:r>
              <a:rPr lang="en-US" sz="2400" kern="100" dirty="0">
                <a:effectLst/>
                <a:latin typeface="Calibri" panose="020F0502020204030204" pitchFamily="34" charset="0"/>
                <a:ea typeface="Calibri" panose="020F0502020204030204" pitchFamily="34" charset="0"/>
                <a:cs typeface="Arial" panose="020B0604020202020204" pitchFamily="34" charset="0"/>
              </a:rPr>
              <a:t>        c. The old covenant is obsolete and</a:t>
            </a:r>
            <a:br>
              <a:rPr lang="en-US" sz="2400" kern="100" dirty="0">
                <a:effectLst/>
                <a:latin typeface="Calibri" panose="020F0502020204030204" pitchFamily="34" charset="0"/>
                <a:ea typeface="Calibri" panose="020F0502020204030204" pitchFamily="34" charset="0"/>
                <a:cs typeface="Arial" panose="020B0604020202020204" pitchFamily="34" charset="0"/>
              </a:rPr>
            </a:br>
            <a:r>
              <a:rPr lang="en-US" sz="2400" kern="100" dirty="0">
                <a:effectLst/>
                <a:latin typeface="Calibri" panose="020F0502020204030204" pitchFamily="34" charset="0"/>
                <a:ea typeface="Calibri" panose="020F0502020204030204" pitchFamily="34" charset="0"/>
                <a:cs typeface="Arial" panose="020B0604020202020204" pitchFamily="34" charset="0"/>
              </a:rPr>
              <a:t>            will disappear (8:13)</a:t>
            </a:r>
          </a:p>
        </p:txBody>
      </p:sp>
      <p:pic>
        <p:nvPicPr>
          <p:cNvPr id="8" name="Picture 7" descr="A picture containing text&#10;&#10;Description automatically generated">
            <a:extLst>
              <a:ext uri="{FF2B5EF4-FFF2-40B4-BE49-F238E27FC236}">
                <a16:creationId xmlns:a16="http://schemas.microsoft.com/office/drawing/2014/main" id="{1FE538A3-B312-2923-75B6-06EDFA8493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9476" y="252096"/>
            <a:ext cx="1230867" cy="1696077"/>
          </a:xfrm>
          <a:prstGeom prst="rect">
            <a:avLst/>
          </a:prstGeom>
          <a:ln w="63500">
            <a:solidFill>
              <a:srgbClr val="FFC000"/>
            </a:solidFill>
          </a:ln>
        </p:spPr>
      </p:pic>
    </p:spTree>
    <p:extLst>
      <p:ext uri="{BB962C8B-B14F-4D97-AF65-F5344CB8AC3E}">
        <p14:creationId xmlns:p14="http://schemas.microsoft.com/office/powerpoint/2010/main" val="2091229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FAEA-271A-B9D4-A852-49BFE420132D}"/>
              </a:ext>
            </a:extLst>
          </p:cNvPr>
          <p:cNvSpPr>
            <a:spLocks noGrp="1"/>
          </p:cNvSpPr>
          <p:nvPr>
            <p:ph type="title"/>
          </p:nvPr>
        </p:nvSpPr>
        <p:spPr>
          <a:xfrm>
            <a:off x="593889" y="365125"/>
            <a:ext cx="10759911" cy="1325563"/>
          </a:xfrm>
        </p:spPr>
        <p:txBody>
          <a:bodyPr>
            <a:normAutofit/>
          </a:bodyPr>
          <a:lstStyle/>
          <a:p>
            <a:r>
              <a:rPr lang="en-US" sz="2800" b="1" kern="100" dirty="0">
                <a:effectLst/>
                <a:latin typeface="Calibri" panose="020F0502020204030204" pitchFamily="34" charset="0"/>
                <a:ea typeface="Calibri" panose="020F0502020204030204" pitchFamily="34" charset="0"/>
                <a:cs typeface="Arial" panose="020B0604020202020204" pitchFamily="34" charset="0"/>
              </a:rPr>
              <a:t>[Bruce, F. F. </a:t>
            </a:r>
            <a:r>
              <a:rPr lang="en-US" sz="2800" b="1" i="1" kern="100" dirty="0">
                <a:solidFill>
                  <a:srgbClr val="FFFF00"/>
                </a:solidFill>
                <a:effectLst/>
                <a:latin typeface="Calibri" panose="020F0502020204030204" pitchFamily="34" charset="0"/>
                <a:ea typeface="Calibri" panose="020F0502020204030204" pitchFamily="34" charset="0"/>
                <a:cs typeface="Arial" panose="020B0604020202020204" pitchFamily="34" charset="0"/>
              </a:rPr>
              <a:t>The New International Commentary on the </a:t>
            </a:r>
            <a:br>
              <a:rPr lang="en-US" sz="2800" b="1" i="1" kern="100" dirty="0">
                <a:solidFill>
                  <a:srgbClr val="FFFF00"/>
                </a:solidFill>
                <a:effectLst/>
                <a:latin typeface="Calibri" panose="020F0502020204030204" pitchFamily="34" charset="0"/>
                <a:ea typeface="Calibri" panose="020F0502020204030204" pitchFamily="34" charset="0"/>
                <a:cs typeface="Arial" panose="020B0604020202020204" pitchFamily="34" charset="0"/>
              </a:rPr>
            </a:br>
            <a:r>
              <a:rPr lang="en-US" sz="2800" b="1" i="1" kern="100" dirty="0">
                <a:solidFill>
                  <a:srgbClr val="FFFF00"/>
                </a:solidFill>
                <a:effectLst/>
                <a:latin typeface="Calibri" panose="020F0502020204030204" pitchFamily="34" charset="0"/>
                <a:ea typeface="Calibri" panose="020F0502020204030204" pitchFamily="34" charset="0"/>
                <a:cs typeface="Arial" panose="020B0604020202020204" pitchFamily="34" charset="0"/>
              </a:rPr>
              <a:t>New Testament: The Epistle to the Hebrews</a:t>
            </a:r>
            <a:r>
              <a:rPr lang="en-US" sz="2800" b="1" kern="100" dirty="0">
                <a:solidFill>
                  <a:srgbClr val="FFFF00"/>
                </a:solidFill>
                <a:effectLst/>
                <a:latin typeface="Calibri" panose="020F0502020204030204" pitchFamily="34" charset="0"/>
                <a:ea typeface="Calibri" panose="020F0502020204030204" pitchFamily="34" charset="0"/>
                <a:cs typeface="Arial" panose="020B0604020202020204" pitchFamily="34" charset="0"/>
              </a:rPr>
              <a:t> </a:t>
            </a:r>
            <a:br>
              <a:rPr lang="en-US" sz="2800" b="1" kern="100" dirty="0">
                <a:solidFill>
                  <a:srgbClr val="FFFF00"/>
                </a:solidFill>
                <a:effectLst/>
                <a:latin typeface="Calibri" panose="020F0502020204030204" pitchFamily="34" charset="0"/>
                <a:ea typeface="Calibri" panose="020F0502020204030204" pitchFamily="34" charset="0"/>
                <a:cs typeface="Arial" panose="020B0604020202020204" pitchFamily="34" charset="0"/>
              </a:rPr>
            </a:br>
            <a:r>
              <a:rPr lang="en-US" sz="2800" b="1" kern="100" dirty="0">
                <a:effectLst/>
                <a:latin typeface="Calibri" panose="020F0502020204030204" pitchFamily="34" charset="0"/>
                <a:ea typeface="Calibri" panose="020F0502020204030204" pitchFamily="34" charset="0"/>
                <a:cs typeface="Arial" panose="020B0604020202020204" pitchFamily="34" charset="0"/>
              </a:rPr>
              <a:t>(Grand Rapids, MI: William B. Eerdmans, 1964), p. lxiii-lxiv.</a:t>
            </a:r>
            <a:endParaRPr lang="en-US" sz="2800" dirty="0"/>
          </a:p>
        </p:txBody>
      </p:sp>
      <p:sp>
        <p:nvSpPr>
          <p:cNvPr id="3" name="Content Placeholder 2">
            <a:extLst>
              <a:ext uri="{FF2B5EF4-FFF2-40B4-BE49-F238E27FC236}">
                <a16:creationId xmlns:a16="http://schemas.microsoft.com/office/drawing/2014/main" id="{47141ABF-3D24-6A07-E75B-DBF6EBEE2F3F}"/>
              </a:ext>
            </a:extLst>
          </p:cNvPr>
          <p:cNvSpPr>
            <a:spLocks noGrp="1"/>
          </p:cNvSpPr>
          <p:nvPr>
            <p:ph sz="half" idx="1"/>
          </p:nvPr>
        </p:nvSpPr>
        <p:spPr>
          <a:xfrm>
            <a:off x="527901" y="1825625"/>
            <a:ext cx="10652289" cy="4351338"/>
          </a:xfrm>
        </p:spPr>
        <p:txBody>
          <a:bodyPr>
            <a:normAutofit/>
          </a:bodyPr>
          <a:lstStyle/>
          <a:p>
            <a:pPr marL="0" indent="0">
              <a:buNone/>
            </a:pPr>
            <a:r>
              <a:rPr lang="en-US" kern="100" dirty="0">
                <a:effectLst/>
                <a:latin typeface="Calibri" panose="020F0502020204030204" pitchFamily="34" charset="0"/>
                <a:ea typeface="Calibri" panose="020F0502020204030204" pitchFamily="34" charset="0"/>
                <a:cs typeface="Arial" panose="020B0604020202020204" pitchFamily="34" charset="0"/>
              </a:rPr>
              <a:t>IV. The Order of Melchizedek  (7:1-28)</a:t>
            </a:r>
            <a:br>
              <a:rPr lang="en-US" kern="100" dirty="0">
                <a:effectLst/>
                <a:latin typeface="Calibri" panose="020F0502020204030204" pitchFamily="34" charset="0"/>
                <a:ea typeface="Calibri" panose="020F0502020204030204" pitchFamily="34" charset="0"/>
                <a:cs typeface="Arial" panose="020B0604020202020204" pitchFamily="34" charset="0"/>
              </a:rPr>
            </a:br>
            <a:r>
              <a:rPr lang="en-US" kern="100" dirty="0">
                <a:effectLst/>
                <a:latin typeface="Calibri" panose="020F0502020204030204" pitchFamily="34" charset="0"/>
                <a:ea typeface="Calibri" panose="020F0502020204030204" pitchFamily="34" charset="0"/>
                <a:cs typeface="Arial" panose="020B0604020202020204" pitchFamily="34" charset="0"/>
              </a:rPr>
              <a:t>     1. Melchizedek the priest king (7:1-3)</a:t>
            </a:r>
            <a:br>
              <a:rPr lang="en-US" kern="100" dirty="0">
                <a:effectLst/>
                <a:latin typeface="Calibri" panose="020F0502020204030204" pitchFamily="34" charset="0"/>
                <a:ea typeface="Calibri" panose="020F0502020204030204" pitchFamily="34" charset="0"/>
                <a:cs typeface="Arial" panose="020B0604020202020204" pitchFamily="34" charset="0"/>
              </a:rPr>
            </a:br>
            <a:r>
              <a:rPr lang="en-US" kern="100" dirty="0">
                <a:effectLst/>
                <a:latin typeface="Calibri" panose="020F0502020204030204" pitchFamily="34" charset="0"/>
                <a:ea typeface="Calibri" panose="020F0502020204030204" pitchFamily="34" charset="0"/>
                <a:cs typeface="Arial" panose="020B0604020202020204" pitchFamily="34" charset="0"/>
              </a:rPr>
              <a:t>     2. The Greatness of Melchizedek (7:4-10)</a:t>
            </a:r>
            <a:br>
              <a:rPr lang="en-US" kern="100" dirty="0">
                <a:effectLst/>
                <a:latin typeface="Calibri" panose="020F0502020204030204" pitchFamily="34" charset="0"/>
                <a:ea typeface="Calibri" panose="020F0502020204030204" pitchFamily="34" charset="0"/>
                <a:cs typeface="Arial" panose="020B0604020202020204" pitchFamily="34" charset="0"/>
              </a:rPr>
            </a:br>
            <a:r>
              <a:rPr lang="en-US" kern="100" dirty="0">
                <a:effectLst/>
                <a:latin typeface="Calibri" panose="020F0502020204030204" pitchFamily="34" charset="0"/>
                <a:ea typeface="Calibri" panose="020F0502020204030204" pitchFamily="34" charset="0"/>
                <a:cs typeface="Arial" panose="020B0604020202020204" pitchFamily="34" charset="0"/>
              </a:rPr>
              <a:t>     3. The imperfections of the Aaronic priesthood (7:11-14)</a:t>
            </a:r>
            <a:br>
              <a:rPr lang="en-US" kern="100" dirty="0">
                <a:effectLst/>
                <a:latin typeface="Calibri" panose="020F0502020204030204" pitchFamily="34" charset="0"/>
                <a:ea typeface="Calibri" panose="020F0502020204030204" pitchFamily="34" charset="0"/>
                <a:cs typeface="Arial" panose="020B0604020202020204" pitchFamily="34" charset="0"/>
              </a:rPr>
            </a:br>
            <a:r>
              <a:rPr lang="en-US" kern="100" dirty="0">
                <a:effectLst/>
                <a:latin typeface="Calibri" panose="020F0502020204030204" pitchFamily="34" charset="0"/>
                <a:ea typeface="Calibri" panose="020F0502020204030204" pitchFamily="34" charset="0"/>
                <a:cs typeface="Arial" panose="020B0604020202020204" pitchFamily="34" charset="0"/>
              </a:rPr>
              <a:t>     4. Superiority of the new priesthood (7:15-19)</a:t>
            </a:r>
            <a:br>
              <a:rPr lang="en-US" kern="100" dirty="0">
                <a:effectLst/>
                <a:latin typeface="Calibri" panose="020F0502020204030204" pitchFamily="34" charset="0"/>
                <a:ea typeface="Calibri" panose="020F0502020204030204" pitchFamily="34" charset="0"/>
                <a:cs typeface="Arial" panose="020B0604020202020204" pitchFamily="34" charset="0"/>
              </a:rPr>
            </a:br>
            <a:r>
              <a:rPr lang="en-US" kern="100" dirty="0">
                <a:effectLst/>
                <a:latin typeface="Calibri" panose="020F0502020204030204" pitchFamily="34" charset="0"/>
                <a:ea typeface="Calibri" panose="020F0502020204030204" pitchFamily="34" charset="0"/>
                <a:cs typeface="Arial" panose="020B0604020202020204" pitchFamily="34" charset="0"/>
              </a:rPr>
              <a:t>     5. Superior because of the divine oath (7:20-22)</a:t>
            </a:r>
            <a:br>
              <a:rPr lang="en-US" kern="100" dirty="0">
                <a:effectLst/>
                <a:latin typeface="Calibri" panose="020F0502020204030204" pitchFamily="34" charset="0"/>
                <a:ea typeface="Calibri" panose="020F0502020204030204" pitchFamily="34" charset="0"/>
                <a:cs typeface="Arial" panose="020B0604020202020204" pitchFamily="34" charset="0"/>
              </a:rPr>
            </a:br>
            <a:r>
              <a:rPr lang="en-US" kern="100" dirty="0">
                <a:effectLst/>
                <a:latin typeface="Calibri" panose="020F0502020204030204" pitchFamily="34" charset="0"/>
                <a:ea typeface="Calibri" panose="020F0502020204030204" pitchFamily="34" charset="0"/>
                <a:cs typeface="Arial" panose="020B0604020202020204" pitchFamily="34" charset="0"/>
              </a:rPr>
              <a:t>     6. Superior because of its permanence (7:23-25)</a:t>
            </a:r>
            <a:br>
              <a:rPr lang="en-US" kern="100" dirty="0">
                <a:effectLst/>
                <a:latin typeface="Calibri" panose="020F0502020204030204" pitchFamily="34" charset="0"/>
                <a:ea typeface="Calibri" panose="020F0502020204030204" pitchFamily="34" charset="0"/>
                <a:cs typeface="Arial" panose="020B0604020202020204" pitchFamily="34" charset="0"/>
              </a:rPr>
            </a:br>
            <a:r>
              <a:rPr lang="en-US" kern="100" dirty="0">
                <a:effectLst/>
                <a:latin typeface="Calibri" panose="020F0502020204030204" pitchFamily="34" charset="0"/>
                <a:ea typeface="Calibri" panose="020F0502020204030204" pitchFamily="34" charset="0"/>
                <a:cs typeface="Arial" panose="020B0604020202020204" pitchFamily="34" charset="0"/>
              </a:rPr>
              <a:t>     7. Superior because of the character of Jesus (7:26-28)</a:t>
            </a:r>
          </a:p>
          <a:p>
            <a:pPr marL="0" indent="0">
              <a:buNone/>
            </a:pPr>
            <a:endParaRPr lang="en-US" dirty="0"/>
          </a:p>
        </p:txBody>
      </p:sp>
      <p:pic>
        <p:nvPicPr>
          <p:cNvPr id="5" name="Picture 4" descr="Text&#10;&#10;Description automatically generated">
            <a:extLst>
              <a:ext uri="{FF2B5EF4-FFF2-40B4-BE49-F238E27FC236}">
                <a16:creationId xmlns:a16="http://schemas.microsoft.com/office/drawing/2014/main" id="{CEFE3943-2900-DD0C-8CB9-FF977EF083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2157" y="763954"/>
            <a:ext cx="1989056" cy="2942391"/>
          </a:xfrm>
          <a:prstGeom prst="rect">
            <a:avLst/>
          </a:prstGeom>
          <a:ln w="63500">
            <a:solidFill>
              <a:schemeClr val="accent4"/>
            </a:solidFill>
          </a:ln>
        </p:spPr>
      </p:pic>
    </p:spTree>
    <p:extLst>
      <p:ext uri="{BB962C8B-B14F-4D97-AF65-F5344CB8AC3E}">
        <p14:creationId xmlns:p14="http://schemas.microsoft.com/office/powerpoint/2010/main" val="1577707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FAEA-271A-B9D4-A852-49BFE420132D}"/>
              </a:ext>
            </a:extLst>
          </p:cNvPr>
          <p:cNvSpPr>
            <a:spLocks noGrp="1"/>
          </p:cNvSpPr>
          <p:nvPr>
            <p:ph type="title"/>
          </p:nvPr>
        </p:nvSpPr>
        <p:spPr>
          <a:xfrm>
            <a:off x="593889" y="365125"/>
            <a:ext cx="10759911" cy="1325563"/>
          </a:xfrm>
        </p:spPr>
        <p:txBody>
          <a:bodyPr>
            <a:normAutofit/>
          </a:bodyPr>
          <a:lstStyle/>
          <a:p>
            <a:r>
              <a:rPr lang="en-US" sz="2800" b="1" kern="100" dirty="0">
                <a:effectLst/>
                <a:latin typeface="Calibri" panose="020F0502020204030204" pitchFamily="34" charset="0"/>
                <a:ea typeface="Calibri" panose="020F0502020204030204" pitchFamily="34" charset="0"/>
                <a:cs typeface="Arial" panose="020B0604020202020204" pitchFamily="34" charset="0"/>
              </a:rPr>
              <a:t>[Bruce, F. F. </a:t>
            </a:r>
            <a:r>
              <a:rPr lang="en-US" sz="2800" b="1" i="1" kern="100" dirty="0">
                <a:solidFill>
                  <a:srgbClr val="FFFF00"/>
                </a:solidFill>
                <a:effectLst/>
                <a:latin typeface="Calibri" panose="020F0502020204030204" pitchFamily="34" charset="0"/>
                <a:ea typeface="Calibri" panose="020F0502020204030204" pitchFamily="34" charset="0"/>
                <a:cs typeface="Arial" panose="020B0604020202020204" pitchFamily="34" charset="0"/>
              </a:rPr>
              <a:t>The New International Commentary on the </a:t>
            </a:r>
            <a:br>
              <a:rPr lang="en-US" sz="2800" b="1" i="1" kern="100" dirty="0">
                <a:solidFill>
                  <a:srgbClr val="FFFF00"/>
                </a:solidFill>
                <a:effectLst/>
                <a:latin typeface="Calibri" panose="020F0502020204030204" pitchFamily="34" charset="0"/>
                <a:ea typeface="Calibri" panose="020F0502020204030204" pitchFamily="34" charset="0"/>
                <a:cs typeface="Arial" panose="020B0604020202020204" pitchFamily="34" charset="0"/>
              </a:rPr>
            </a:br>
            <a:r>
              <a:rPr lang="en-US" sz="2800" b="1" i="1" kern="100" dirty="0">
                <a:solidFill>
                  <a:srgbClr val="FFFF00"/>
                </a:solidFill>
                <a:effectLst/>
                <a:latin typeface="Calibri" panose="020F0502020204030204" pitchFamily="34" charset="0"/>
                <a:ea typeface="Calibri" panose="020F0502020204030204" pitchFamily="34" charset="0"/>
                <a:cs typeface="Arial" panose="020B0604020202020204" pitchFamily="34" charset="0"/>
              </a:rPr>
              <a:t>New Testament: The Epistle to the Hebrews</a:t>
            </a:r>
            <a:r>
              <a:rPr lang="en-US" sz="2800" b="1" kern="100" dirty="0">
                <a:solidFill>
                  <a:srgbClr val="FFFF00"/>
                </a:solidFill>
                <a:effectLst/>
                <a:latin typeface="Calibri" panose="020F0502020204030204" pitchFamily="34" charset="0"/>
                <a:ea typeface="Calibri" panose="020F0502020204030204" pitchFamily="34" charset="0"/>
                <a:cs typeface="Arial" panose="020B0604020202020204" pitchFamily="34" charset="0"/>
              </a:rPr>
              <a:t> </a:t>
            </a:r>
            <a:br>
              <a:rPr lang="en-US" sz="2800" b="1" kern="100" dirty="0">
                <a:solidFill>
                  <a:srgbClr val="FFFF00"/>
                </a:solidFill>
                <a:effectLst/>
                <a:latin typeface="Calibri" panose="020F0502020204030204" pitchFamily="34" charset="0"/>
                <a:ea typeface="Calibri" panose="020F0502020204030204" pitchFamily="34" charset="0"/>
                <a:cs typeface="Arial" panose="020B0604020202020204" pitchFamily="34" charset="0"/>
              </a:rPr>
            </a:br>
            <a:r>
              <a:rPr lang="en-US" sz="2800" b="1" kern="100" dirty="0">
                <a:effectLst/>
                <a:latin typeface="Calibri" panose="020F0502020204030204" pitchFamily="34" charset="0"/>
                <a:ea typeface="Calibri" panose="020F0502020204030204" pitchFamily="34" charset="0"/>
                <a:cs typeface="Arial" panose="020B0604020202020204" pitchFamily="34" charset="0"/>
              </a:rPr>
              <a:t>(Grand Rapids, MI: William B. Eerdmans, 1964), p. lxiii-lxiv.</a:t>
            </a:r>
            <a:endParaRPr lang="en-US" sz="2800" dirty="0"/>
          </a:p>
        </p:txBody>
      </p:sp>
      <p:sp>
        <p:nvSpPr>
          <p:cNvPr id="3" name="Content Placeholder 2">
            <a:extLst>
              <a:ext uri="{FF2B5EF4-FFF2-40B4-BE49-F238E27FC236}">
                <a16:creationId xmlns:a16="http://schemas.microsoft.com/office/drawing/2014/main" id="{47141ABF-3D24-6A07-E75B-DBF6EBEE2F3F}"/>
              </a:ext>
            </a:extLst>
          </p:cNvPr>
          <p:cNvSpPr>
            <a:spLocks noGrp="1"/>
          </p:cNvSpPr>
          <p:nvPr>
            <p:ph sz="half" idx="1"/>
          </p:nvPr>
        </p:nvSpPr>
        <p:spPr>
          <a:xfrm>
            <a:off x="527901" y="1825625"/>
            <a:ext cx="10652289" cy="4351338"/>
          </a:xfrm>
        </p:spPr>
        <p:txBody>
          <a:bodyPr>
            <a:normAutofit/>
          </a:bodyPr>
          <a:lstStyle/>
          <a:p>
            <a:pPr marL="0" indent="0">
              <a:buNone/>
            </a:pPr>
            <a:r>
              <a:rPr lang="en-US" kern="100" dirty="0">
                <a:effectLst/>
                <a:latin typeface="Calibri" panose="020F0502020204030204" pitchFamily="34" charset="0"/>
                <a:ea typeface="Calibri" panose="020F0502020204030204" pitchFamily="34" charset="0"/>
                <a:cs typeface="Arial" panose="020B0604020202020204" pitchFamily="34" charset="0"/>
              </a:rPr>
              <a:t>V.  Covenant, Sanctuary, and Sacrifice (8:1-10:18)</a:t>
            </a:r>
            <a:br>
              <a:rPr lang="en-US" kern="100" dirty="0">
                <a:effectLst/>
                <a:latin typeface="Calibri" panose="020F0502020204030204" pitchFamily="34" charset="0"/>
                <a:ea typeface="Calibri" panose="020F0502020204030204" pitchFamily="34" charset="0"/>
                <a:cs typeface="Arial" panose="020B0604020202020204" pitchFamily="34" charset="0"/>
              </a:rPr>
            </a:br>
            <a:r>
              <a:rPr lang="en-US" kern="100" dirty="0">
                <a:effectLst/>
                <a:latin typeface="Calibri" panose="020F0502020204030204" pitchFamily="34" charset="0"/>
                <a:ea typeface="Calibri" panose="020F0502020204030204" pitchFamily="34" charset="0"/>
                <a:cs typeface="Arial" panose="020B0604020202020204" pitchFamily="34" charset="0"/>
              </a:rPr>
              <a:t>     1. Priesthood and promise (8:1-7)</a:t>
            </a:r>
            <a:br>
              <a:rPr lang="en-US" kern="100" dirty="0">
                <a:effectLst/>
                <a:latin typeface="Calibri" panose="020F0502020204030204" pitchFamily="34" charset="0"/>
                <a:ea typeface="Calibri" panose="020F0502020204030204" pitchFamily="34" charset="0"/>
                <a:cs typeface="Arial" panose="020B0604020202020204" pitchFamily="34" charset="0"/>
              </a:rPr>
            </a:br>
            <a:r>
              <a:rPr lang="en-US" kern="100" dirty="0">
                <a:effectLst/>
                <a:latin typeface="Calibri" panose="020F0502020204030204" pitchFamily="34" charset="0"/>
                <a:ea typeface="Calibri" panose="020F0502020204030204" pitchFamily="34" charset="0"/>
                <a:cs typeface="Arial" panose="020B0604020202020204" pitchFamily="34" charset="0"/>
              </a:rPr>
              <a:t>     2. The old covenant superseded (8:8-13)</a:t>
            </a:r>
            <a:br>
              <a:rPr lang="en-US" kern="100" dirty="0">
                <a:effectLst/>
                <a:latin typeface="Calibri" panose="020F0502020204030204" pitchFamily="34" charset="0"/>
                <a:ea typeface="Calibri" panose="020F0502020204030204" pitchFamily="34" charset="0"/>
                <a:cs typeface="Arial" panose="020B0604020202020204" pitchFamily="34" charset="0"/>
              </a:rPr>
            </a:br>
            <a:r>
              <a:rPr lang="en-US" kern="100" dirty="0">
                <a:effectLst/>
                <a:latin typeface="Calibri" panose="020F0502020204030204" pitchFamily="34" charset="0"/>
                <a:ea typeface="Calibri" panose="020F0502020204030204" pitchFamily="34" charset="0"/>
                <a:cs typeface="Arial" panose="020B0604020202020204" pitchFamily="34" charset="0"/>
              </a:rPr>
              <a:t>     3. The sanctuary under the old covenant (9:1-5)</a:t>
            </a:r>
            <a:br>
              <a:rPr lang="en-US" kern="100" dirty="0">
                <a:effectLst/>
                <a:latin typeface="Calibri" panose="020F0502020204030204" pitchFamily="34" charset="0"/>
                <a:ea typeface="Calibri" panose="020F0502020204030204" pitchFamily="34" charset="0"/>
                <a:cs typeface="Arial" panose="020B0604020202020204" pitchFamily="34" charset="0"/>
              </a:rPr>
            </a:br>
            <a:r>
              <a:rPr lang="en-US" kern="100" dirty="0">
                <a:effectLst/>
                <a:latin typeface="Calibri" panose="020F0502020204030204" pitchFamily="34" charset="0"/>
                <a:ea typeface="Calibri" panose="020F0502020204030204" pitchFamily="34" charset="0"/>
                <a:cs typeface="Arial" panose="020B0604020202020204" pitchFamily="34" charset="0"/>
              </a:rPr>
              <a:t>     4. A temporary ritual (9:6-10)</a:t>
            </a:r>
            <a:br>
              <a:rPr lang="en-US" kern="100" dirty="0">
                <a:effectLst/>
                <a:latin typeface="Calibri" panose="020F0502020204030204" pitchFamily="34" charset="0"/>
                <a:ea typeface="Calibri" panose="020F0502020204030204" pitchFamily="34" charset="0"/>
                <a:cs typeface="Arial" panose="020B0604020202020204" pitchFamily="34" charset="0"/>
              </a:rPr>
            </a:br>
            <a:r>
              <a:rPr lang="en-US" kern="100" dirty="0">
                <a:effectLst/>
                <a:latin typeface="Calibri" panose="020F0502020204030204" pitchFamily="34" charset="0"/>
                <a:ea typeface="Calibri" panose="020F0502020204030204" pitchFamily="34" charset="0"/>
                <a:cs typeface="Arial" panose="020B0604020202020204" pitchFamily="34" charset="0"/>
              </a:rPr>
              <a:t>     5. Christ’s Eternal Redemption (9:11-14)</a:t>
            </a:r>
            <a:br>
              <a:rPr lang="en-US" kern="100" dirty="0">
                <a:effectLst/>
                <a:latin typeface="Calibri" panose="020F0502020204030204" pitchFamily="34" charset="0"/>
                <a:ea typeface="Calibri" panose="020F0502020204030204" pitchFamily="34" charset="0"/>
                <a:cs typeface="Arial" panose="020B0604020202020204" pitchFamily="34" charset="0"/>
              </a:rPr>
            </a:br>
            <a:r>
              <a:rPr lang="en-US" kern="100" dirty="0">
                <a:effectLst/>
                <a:latin typeface="Calibri" panose="020F0502020204030204" pitchFamily="34" charset="0"/>
                <a:ea typeface="Calibri" panose="020F0502020204030204" pitchFamily="34" charset="0"/>
                <a:cs typeface="Arial" panose="020B0604020202020204" pitchFamily="34" charset="0"/>
              </a:rPr>
              <a:t>     6. Mediator of the new covenant (9:15-22)</a:t>
            </a:r>
            <a:br>
              <a:rPr lang="en-US" kern="100" dirty="0">
                <a:effectLst/>
                <a:latin typeface="Calibri" panose="020F0502020204030204" pitchFamily="34" charset="0"/>
                <a:ea typeface="Calibri" panose="020F0502020204030204" pitchFamily="34" charset="0"/>
                <a:cs typeface="Arial" panose="020B0604020202020204" pitchFamily="34" charset="0"/>
              </a:rPr>
            </a:br>
            <a:r>
              <a:rPr lang="en-US" kern="100" dirty="0">
                <a:effectLst/>
                <a:latin typeface="Calibri" panose="020F0502020204030204" pitchFamily="34" charset="0"/>
                <a:ea typeface="Calibri" panose="020F0502020204030204" pitchFamily="34" charset="0"/>
                <a:cs typeface="Arial" panose="020B0604020202020204" pitchFamily="34" charset="0"/>
              </a:rPr>
              <a:t>     7. The perfect sacrifice (9:23-28)</a:t>
            </a:r>
            <a:br>
              <a:rPr lang="en-US" kern="100" dirty="0">
                <a:effectLst/>
                <a:latin typeface="Calibri" panose="020F0502020204030204" pitchFamily="34" charset="0"/>
                <a:ea typeface="Calibri" panose="020F0502020204030204" pitchFamily="34" charset="0"/>
                <a:cs typeface="Arial" panose="020B0604020202020204" pitchFamily="34" charset="0"/>
              </a:rPr>
            </a:br>
            <a:r>
              <a:rPr lang="en-US" kern="100" dirty="0">
                <a:effectLst/>
                <a:latin typeface="Calibri" panose="020F0502020204030204" pitchFamily="34" charset="0"/>
                <a:ea typeface="Calibri" panose="020F0502020204030204" pitchFamily="34" charset="0"/>
                <a:cs typeface="Arial" panose="020B0604020202020204" pitchFamily="34" charset="0"/>
              </a:rPr>
              <a:t>     8. The old order a shadow of reality (10:1-4)</a:t>
            </a:r>
            <a:br>
              <a:rPr lang="en-US" kern="100" dirty="0">
                <a:effectLst/>
                <a:latin typeface="Calibri" panose="020F0502020204030204" pitchFamily="34" charset="0"/>
                <a:ea typeface="Calibri" panose="020F0502020204030204" pitchFamily="34" charset="0"/>
                <a:cs typeface="Arial" panose="020B0604020202020204" pitchFamily="34" charset="0"/>
              </a:rPr>
            </a:br>
            <a:r>
              <a:rPr lang="en-US" kern="100" dirty="0">
                <a:effectLst/>
                <a:latin typeface="Calibri" panose="020F0502020204030204" pitchFamily="34" charset="0"/>
                <a:ea typeface="Calibri" panose="020F0502020204030204" pitchFamily="34" charset="0"/>
                <a:cs typeface="Arial" panose="020B0604020202020204" pitchFamily="34" charset="0"/>
              </a:rPr>
              <a:t>     9. The new order the reality (10:5-10)</a:t>
            </a:r>
            <a:br>
              <a:rPr lang="en-US" kern="100" dirty="0">
                <a:effectLst/>
                <a:latin typeface="Calibri" panose="020F0502020204030204" pitchFamily="34" charset="0"/>
                <a:ea typeface="Calibri" panose="020F0502020204030204" pitchFamily="34" charset="0"/>
                <a:cs typeface="Arial" panose="020B0604020202020204" pitchFamily="34" charset="0"/>
              </a:rPr>
            </a:br>
            <a:r>
              <a:rPr lang="en-US" kern="100" dirty="0">
                <a:effectLst/>
                <a:latin typeface="Calibri" panose="020F0502020204030204" pitchFamily="34" charset="0"/>
                <a:ea typeface="Calibri" panose="020F0502020204030204" pitchFamily="34" charset="0"/>
                <a:cs typeface="Arial" panose="020B0604020202020204" pitchFamily="34" charset="0"/>
              </a:rPr>
              <a:t>   10. The Enthroned High Priest (10:11-18)</a:t>
            </a:r>
          </a:p>
        </p:txBody>
      </p:sp>
      <p:pic>
        <p:nvPicPr>
          <p:cNvPr id="5" name="Picture 4" descr="Text&#10;&#10;Description automatically generated">
            <a:extLst>
              <a:ext uri="{FF2B5EF4-FFF2-40B4-BE49-F238E27FC236}">
                <a16:creationId xmlns:a16="http://schemas.microsoft.com/office/drawing/2014/main" id="{CEFE3943-2900-DD0C-8CB9-FF977EF083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2731" y="604578"/>
            <a:ext cx="1775380" cy="2626302"/>
          </a:xfrm>
          <a:prstGeom prst="rect">
            <a:avLst/>
          </a:prstGeom>
          <a:ln w="63500">
            <a:solidFill>
              <a:schemeClr val="accent4"/>
            </a:solidFill>
          </a:ln>
        </p:spPr>
      </p:pic>
    </p:spTree>
    <p:extLst>
      <p:ext uri="{BB962C8B-B14F-4D97-AF65-F5344CB8AC3E}">
        <p14:creationId xmlns:p14="http://schemas.microsoft.com/office/powerpoint/2010/main" val="2219045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7BA098-AA4B-81F3-EFE8-FFC37EAE5FA4}"/>
              </a:ext>
            </a:extLst>
          </p:cNvPr>
          <p:cNvSpPr>
            <a:spLocks noGrp="1"/>
          </p:cNvSpPr>
          <p:nvPr>
            <p:ph type="title"/>
          </p:nvPr>
        </p:nvSpPr>
        <p:spPr/>
        <p:txBody>
          <a:bodyPr/>
          <a:lstStyle/>
          <a:p>
            <a:r>
              <a:rPr lang="en-US" dirty="0"/>
              <a:t>“For THIS, …” Hebrews 7:1</a:t>
            </a:r>
          </a:p>
        </p:txBody>
      </p:sp>
      <p:sp>
        <p:nvSpPr>
          <p:cNvPr id="8" name="Content Placeholder 7">
            <a:extLst>
              <a:ext uri="{FF2B5EF4-FFF2-40B4-BE49-F238E27FC236}">
                <a16:creationId xmlns:a16="http://schemas.microsoft.com/office/drawing/2014/main" id="{A0DA0CAB-B397-4D8A-0F0D-BC0C20F7102C}"/>
              </a:ext>
            </a:extLst>
          </p:cNvPr>
          <p:cNvSpPr>
            <a:spLocks noGrp="1"/>
          </p:cNvSpPr>
          <p:nvPr>
            <p:ph idx="1"/>
          </p:nvPr>
        </p:nvSpPr>
        <p:spPr>
          <a:xfrm>
            <a:off x="838200" y="1431636"/>
            <a:ext cx="10515600" cy="4745327"/>
          </a:xfrm>
        </p:spPr>
        <p:txBody>
          <a:bodyPr>
            <a:normAutofit fontScale="92500" lnSpcReduction="10000"/>
          </a:bodyPr>
          <a:lstStyle/>
          <a:p>
            <a:r>
              <a:rPr lang="en-US" dirty="0"/>
              <a:t>Did you know that verses 1-3 are ONE long sentence?</a:t>
            </a:r>
          </a:p>
          <a:p>
            <a:r>
              <a:rPr lang="en-US" dirty="0"/>
              <a:t>Main thought: “For THIS [purpose], Melchizedek …remains a priest for perpetuity” (or “continually”)</a:t>
            </a:r>
          </a:p>
          <a:p>
            <a:r>
              <a:rPr lang="en-US" dirty="0"/>
              <a:t>Has two purposes:</a:t>
            </a:r>
            <a:br>
              <a:rPr lang="en-US" dirty="0"/>
            </a:br>
            <a:r>
              <a:rPr lang="en-US" dirty="0"/>
              <a:t>a) apologetic: to convince why Christ can be a “priest” despite not</a:t>
            </a:r>
            <a:br>
              <a:rPr lang="en-US" dirty="0"/>
            </a:br>
            <a:r>
              <a:rPr lang="en-US" dirty="0"/>
              <a:t>                          being a Levite, as well as superior because the order</a:t>
            </a:r>
            <a:br>
              <a:rPr lang="en-US" dirty="0"/>
            </a:br>
            <a:r>
              <a:rPr lang="en-US" dirty="0"/>
              <a:t>                          is older than the Levites and the “oath” was given</a:t>
            </a:r>
            <a:br>
              <a:rPr lang="en-US" dirty="0"/>
            </a:br>
            <a:r>
              <a:rPr lang="en-US" dirty="0"/>
              <a:t>                          before the Law was given</a:t>
            </a:r>
            <a:br>
              <a:rPr lang="en-US" dirty="0"/>
            </a:br>
            <a:r>
              <a:rPr lang="en-US" dirty="0"/>
              <a:t>b) doctrinal:    to use Melchizedek’s priesthood as a symbol of the</a:t>
            </a:r>
            <a:br>
              <a:rPr lang="en-US" dirty="0"/>
            </a:br>
            <a:r>
              <a:rPr lang="en-US" dirty="0"/>
              <a:t>                          eternal validity of Christ’s priestly functions</a:t>
            </a:r>
            <a:br>
              <a:rPr lang="en-US" dirty="0"/>
            </a:br>
            <a:br>
              <a:rPr lang="en-US" dirty="0"/>
            </a:br>
            <a:r>
              <a:rPr lang="en-US" sz="2600" dirty="0"/>
              <a:t>[</a:t>
            </a:r>
            <a:r>
              <a:rPr lang="en-US" sz="2600" b="1" kern="100" dirty="0">
                <a:effectLst/>
                <a:latin typeface="Calibri" panose="020F0502020204030204" pitchFamily="34" charset="0"/>
                <a:ea typeface="Calibri" panose="020F0502020204030204" pitchFamily="34" charset="0"/>
                <a:cs typeface="Arial" panose="020B0604020202020204" pitchFamily="34" charset="0"/>
              </a:rPr>
              <a:t>Bruce, A. B. </a:t>
            </a:r>
            <a:r>
              <a:rPr lang="en-US" sz="2600" b="1" i="1" kern="100" dirty="0">
                <a:solidFill>
                  <a:srgbClr val="FFFF00"/>
                </a:solidFill>
                <a:effectLst/>
                <a:latin typeface="Calibri" panose="020F0502020204030204" pitchFamily="34" charset="0"/>
                <a:ea typeface="Calibri" panose="020F0502020204030204" pitchFamily="34" charset="0"/>
                <a:cs typeface="Arial" panose="020B0604020202020204" pitchFamily="34" charset="0"/>
              </a:rPr>
              <a:t>The Epistle to the Hebrews: The First Apology for Christianity: An Exegetical Study</a:t>
            </a:r>
            <a:r>
              <a:rPr lang="en-US" sz="2600" b="1" kern="100" dirty="0">
                <a:effectLst/>
                <a:latin typeface="Calibri" panose="020F0502020204030204" pitchFamily="34" charset="0"/>
                <a:ea typeface="Calibri" panose="020F0502020204030204" pitchFamily="34" charset="0"/>
                <a:cs typeface="Arial" panose="020B0604020202020204" pitchFamily="34" charset="0"/>
              </a:rPr>
              <a:t> (New York: Charles Scribner’s Sons, 1899), pp. 240-243.]</a:t>
            </a:r>
            <a:endParaRPr lang="en-US" sz="2600" dirty="0"/>
          </a:p>
        </p:txBody>
      </p:sp>
    </p:spTree>
    <p:extLst>
      <p:ext uri="{BB962C8B-B14F-4D97-AF65-F5344CB8AC3E}">
        <p14:creationId xmlns:p14="http://schemas.microsoft.com/office/powerpoint/2010/main" val="3321993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0A3BB9-39F2-95C9-5CCD-A635600ACE7F}"/>
              </a:ext>
            </a:extLst>
          </p:cNvPr>
          <p:cNvSpPr>
            <a:spLocks noGrp="1"/>
          </p:cNvSpPr>
          <p:nvPr>
            <p:ph type="title"/>
          </p:nvPr>
        </p:nvSpPr>
        <p:spPr>
          <a:xfrm>
            <a:off x="330552" y="361551"/>
            <a:ext cx="10515600" cy="1325563"/>
          </a:xfrm>
        </p:spPr>
        <p:txBody>
          <a:bodyPr>
            <a:normAutofit/>
          </a:bodyPr>
          <a:lstStyle/>
          <a:p>
            <a:r>
              <a:rPr lang="en-US" sz="3600" dirty="0">
                <a:solidFill>
                  <a:srgbClr val="FFC000"/>
                </a:solidFill>
                <a:latin typeface="+mn-lt"/>
              </a:rPr>
              <a:t>Genesis 14</a:t>
            </a:r>
          </a:p>
        </p:txBody>
      </p:sp>
      <p:pic>
        <p:nvPicPr>
          <p:cNvPr id="8" name="Content Placeholder 7" descr="Map&#10;&#10;Description automatically generated">
            <a:extLst>
              <a:ext uri="{FF2B5EF4-FFF2-40B4-BE49-F238E27FC236}">
                <a16:creationId xmlns:a16="http://schemas.microsoft.com/office/drawing/2014/main" id="{22A699D7-EF5F-A92A-D36A-167A986562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1029" y="544538"/>
            <a:ext cx="7252274" cy="6188607"/>
          </a:xfrm>
        </p:spPr>
      </p:pic>
      <p:sp>
        <p:nvSpPr>
          <p:cNvPr id="9" name="Text Box 4">
            <a:extLst>
              <a:ext uri="{FF2B5EF4-FFF2-40B4-BE49-F238E27FC236}">
                <a16:creationId xmlns:a16="http://schemas.microsoft.com/office/drawing/2014/main" id="{8BAD23C9-7453-1141-22A1-883400364F1C}"/>
              </a:ext>
            </a:extLst>
          </p:cNvPr>
          <p:cNvSpPr txBox="1">
            <a:spLocks noChangeArrowheads="1"/>
          </p:cNvSpPr>
          <p:nvPr/>
        </p:nvSpPr>
        <p:spPr bwMode="auto">
          <a:xfrm rot="16200000">
            <a:off x="10553330" y="1655630"/>
            <a:ext cx="923330" cy="1763839"/>
          </a:xfrm>
          <a:prstGeom prst="rect">
            <a:avLst/>
          </a:prstGeom>
          <a:solidFill>
            <a:srgbClr val="4690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dirty="0" err="1"/>
              <a:t>Amraphel</a:t>
            </a:r>
            <a:br>
              <a:rPr lang="en-US" altLang="en-US" dirty="0"/>
            </a:br>
            <a:r>
              <a:rPr lang="en-US" altLang="en-US" dirty="0"/>
              <a:t>Shinar</a:t>
            </a:r>
          </a:p>
        </p:txBody>
      </p:sp>
      <p:cxnSp>
        <p:nvCxnSpPr>
          <p:cNvPr id="11" name="Straight Arrow Connector 10">
            <a:extLst>
              <a:ext uri="{FF2B5EF4-FFF2-40B4-BE49-F238E27FC236}">
                <a16:creationId xmlns:a16="http://schemas.microsoft.com/office/drawing/2014/main" id="{46B58F41-D060-AA56-A2C5-32FFA730D9F8}"/>
              </a:ext>
            </a:extLst>
          </p:cNvPr>
          <p:cNvCxnSpPr>
            <a:stCxn id="9" idx="0"/>
          </p:cNvCxnSpPr>
          <p:nvPr/>
        </p:nvCxnSpPr>
        <p:spPr>
          <a:xfrm flipH="1">
            <a:off x="7201275" y="2537550"/>
            <a:ext cx="2931801" cy="189844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2" name="Text Box 7">
            <a:extLst>
              <a:ext uri="{FF2B5EF4-FFF2-40B4-BE49-F238E27FC236}">
                <a16:creationId xmlns:a16="http://schemas.microsoft.com/office/drawing/2014/main" id="{059BAB86-2B4B-1237-3E6E-4EF988C717DA}"/>
              </a:ext>
            </a:extLst>
          </p:cNvPr>
          <p:cNvSpPr txBox="1">
            <a:spLocks noChangeArrowheads="1"/>
          </p:cNvSpPr>
          <p:nvPr/>
        </p:nvSpPr>
        <p:spPr bwMode="auto">
          <a:xfrm rot="16200000">
            <a:off x="10512722" y="2717765"/>
            <a:ext cx="923330" cy="1845057"/>
          </a:xfrm>
          <a:prstGeom prst="rect">
            <a:avLst/>
          </a:prstGeom>
          <a:solidFill>
            <a:schemeClr val="accent4">
              <a:lumMod val="60000"/>
              <a:lumOff val="40000"/>
            </a:schemeClr>
          </a:solidFill>
          <a:ln>
            <a:noFill/>
          </a:ln>
          <a:effectLst/>
        </p:spPr>
        <p:txBody>
          <a:bodyPr vert="eaVert" wrap="squar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dirty="0" err="1"/>
              <a:t>Chedorlaomer</a:t>
            </a:r>
            <a:br>
              <a:rPr lang="en-US" altLang="en-US" dirty="0"/>
            </a:br>
            <a:r>
              <a:rPr lang="en-US" altLang="en-US" dirty="0"/>
              <a:t>Elam</a:t>
            </a:r>
          </a:p>
        </p:txBody>
      </p:sp>
      <p:cxnSp>
        <p:nvCxnSpPr>
          <p:cNvPr id="14" name="Straight Arrow Connector 13">
            <a:extLst>
              <a:ext uri="{FF2B5EF4-FFF2-40B4-BE49-F238E27FC236}">
                <a16:creationId xmlns:a16="http://schemas.microsoft.com/office/drawing/2014/main" id="{B3B4FA68-452F-5E62-8BC4-6FD2C701C248}"/>
              </a:ext>
            </a:extLst>
          </p:cNvPr>
          <p:cNvCxnSpPr>
            <a:cxnSpLocks/>
            <a:stCxn id="12" idx="0"/>
          </p:cNvCxnSpPr>
          <p:nvPr/>
        </p:nvCxnSpPr>
        <p:spPr>
          <a:xfrm flipH="1">
            <a:off x="8368145" y="3640294"/>
            <a:ext cx="1683714" cy="79570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9" name="Text Box 4">
            <a:extLst>
              <a:ext uri="{FF2B5EF4-FFF2-40B4-BE49-F238E27FC236}">
                <a16:creationId xmlns:a16="http://schemas.microsoft.com/office/drawing/2014/main" id="{7CCEB1CB-8B2B-16BD-7DFD-A8456C8C24D5}"/>
              </a:ext>
            </a:extLst>
          </p:cNvPr>
          <p:cNvSpPr txBox="1">
            <a:spLocks noChangeArrowheads="1"/>
          </p:cNvSpPr>
          <p:nvPr/>
        </p:nvSpPr>
        <p:spPr bwMode="auto">
          <a:xfrm rot="16200000">
            <a:off x="10512721" y="3861117"/>
            <a:ext cx="923330" cy="1763839"/>
          </a:xfrm>
          <a:prstGeom prst="rect">
            <a:avLst/>
          </a:prstGeom>
          <a:solidFill>
            <a:srgbClr val="4690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dirty="0"/>
              <a:t>Arioch</a:t>
            </a:r>
            <a:br>
              <a:rPr lang="en-US" altLang="en-US" dirty="0"/>
            </a:br>
            <a:r>
              <a:rPr lang="en-US" altLang="en-US" dirty="0" err="1"/>
              <a:t>Ellasar</a:t>
            </a:r>
            <a:endParaRPr lang="en-US" altLang="en-US" dirty="0"/>
          </a:p>
        </p:txBody>
      </p:sp>
      <p:cxnSp>
        <p:nvCxnSpPr>
          <p:cNvPr id="20" name="Straight Arrow Connector 19">
            <a:extLst>
              <a:ext uri="{FF2B5EF4-FFF2-40B4-BE49-F238E27FC236}">
                <a16:creationId xmlns:a16="http://schemas.microsoft.com/office/drawing/2014/main" id="{E35A7569-68E8-E323-CDA1-416B52BDBF79}"/>
              </a:ext>
            </a:extLst>
          </p:cNvPr>
          <p:cNvCxnSpPr>
            <a:cxnSpLocks/>
            <a:stCxn id="19" idx="0"/>
          </p:cNvCxnSpPr>
          <p:nvPr/>
        </p:nvCxnSpPr>
        <p:spPr>
          <a:xfrm flipH="1">
            <a:off x="7841673" y="4743037"/>
            <a:ext cx="2250794" cy="8758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23" name="Text Box 4">
            <a:extLst>
              <a:ext uri="{FF2B5EF4-FFF2-40B4-BE49-F238E27FC236}">
                <a16:creationId xmlns:a16="http://schemas.microsoft.com/office/drawing/2014/main" id="{A2464F17-E3B3-517B-8C9E-593BA240614D}"/>
              </a:ext>
            </a:extLst>
          </p:cNvPr>
          <p:cNvSpPr txBox="1">
            <a:spLocks noChangeArrowheads="1"/>
          </p:cNvSpPr>
          <p:nvPr/>
        </p:nvSpPr>
        <p:spPr bwMode="auto">
          <a:xfrm rot="16200000">
            <a:off x="949244" y="1415357"/>
            <a:ext cx="923330" cy="1935578"/>
          </a:xfrm>
          <a:prstGeom prst="rect">
            <a:avLst/>
          </a:prstGeom>
          <a:solidFill>
            <a:srgbClr val="4690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dirty="0"/>
              <a:t>Tidal</a:t>
            </a:r>
            <a:br>
              <a:rPr lang="en-US" altLang="en-US" dirty="0"/>
            </a:br>
            <a:r>
              <a:rPr lang="en-US" altLang="en-US" dirty="0"/>
              <a:t>“Goyim”</a:t>
            </a:r>
          </a:p>
        </p:txBody>
      </p:sp>
      <p:sp>
        <p:nvSpPr>
          <p:cNvPr id="24" name="Oval 23">
            <a:extLst>
              <a:ext uri="{FF2B5EF4-FFF2-40B4-BE49-F238E27FC236}">
                <a16:creationId xmlns:a16="http://schemas.microsoft.com/office/drawing/2014/main" id="{E1AC78A0-3FB4-1D3D-490C-23CA0C29063D}"/>
              </a:ext>
            </a:extLst>
          </p:cNvPr>
          <p:cNvSpPr/>
          <p:nvPr/>
        </p:nvSpPr>
        <p:spPr>
          <a:xfrm>
            <a:off x="4904509" y="2844811"/>
            <a:ext cx="683843" cy="344349"/>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5E3EF92A-D6D9-19A2-D2E6-0C120BB7FBCE}"/>
              </a:ext>
            </a:extLst>
          </p:cNvPr>
          <p:cNvCxnSpPr>
            <a:cxnSpLocks/>
          </p:cNvCxnSpPr>
          <p:nvPr/>
        </p:nvCxnSpPr>
        <p:spPr>
          <a:xfrm>
            <a:off x="2378697" y="2537549"/>
            <a:ext cx="2368794" cy="4794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28" name="Oval 27">
            <a:extLst>
              <a:ext uri="{FF2B5EF4-FFF2-40B4-BE49-F238E27FC236}">
                <a16:creationId xmlns:a16="http://schemas.microsoft.com/office/drawing/2014/main" id="{6E719AB1-9A76-5F14-2794-CC26D582E20B}"/>
              </a:ext>
            </a:extLst>
          </p:cNvPr>
          <p:cNvSpPr/>
          <p:nvPr/>
        </p:nvSpPr>
        <p:spPr>
          <a:xfrm>
            <a:off x="4239492" y="4786827"/>
            <a:ext cx="508000" cy="344349"/>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7">
            <a:extLst>
              <a:ext uri="{FF2B5EF4-FFF2-40B4-BE49-F238E27FC236}">
                <a16:creationId xmlns:a16="http://schemas.microsoft.com/office/drawing/2014/main" id="{8325E08F-9533-9C00-A2CD-CBF138D26DD7}"/>
              </a:ext>
            </a:extLst>
          </p:cNvPr>
          <p:cNvSpPr txBox="1">
            <a:spLocks noChangeArrowheads="1"/>
          </p:cNvSpPr>
          <p:nvPr/>
        </p:nvSpPr>
        <p:spPr bwMode="auto">
          <a:xfrm rot="16200000">
            <a:off x="365721" y="4282173"/>
            <a:ext cx="2031325" cy="1845057"/>
          </a:xfrm>
          <a:prstGeom prst="rect">
            <a:avLst/>
          </a:prstGeom>
          <a:solidFill>
            <a:schemeClr val="accent4">
              <a:lumMod val="60000"/>
              <a:lumOff val="40000"/>
            </a:schemeClr>
          </a:solidFill>
          <a:ln>
            <a:noFill/>
          </a:ln>
          <a:effectLst/>
        </p:spPr>
        <p:txBody>
          <a:bodyPr vert="eaVert" wrap="squar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dirty="0" err="1"/>
              <a:t>Admah</a:t>
            </a:r>
            <a:r>
              <a:rPr lang="en-US" altLang="en-US" dirty="0"/>
              <a:t>, </a:t>
            </a:r>
            <a:br>
              <a:rPr lang="en-US" altLang="en-US" dirty="0"/>
            </a:br>
            <a:r>
              <a:rPr lang="en-US" altLang="en-US" dirty="0"/>
              <a:t>Bera, Gomorrah,</a:t>
            </a:r>
            <a:br>
              <a:rPr lang="en-US" altLang="en-US" dirty="0"/>
            </a:br>
            <a:r>
              <a:rPr lang="en-US" altLang="en-US" dirty="0"/>
              <a:t>Sodom, </a:t>
            </a:r>
            <a:r>
              <a:rPr lang="en-US" altLang="en-US" dirty="0" err="1"/>
              <a:t>Zeboiim</a:t>
            </a:r>
            <a:endParaRPr lang="en-US" altLang="en-US" dirty="0"/>
          </a:p>
        </p:txBody>
      </p:sp>
      <p:cxnSp>
        <p:nvCxnSpPr>
          <p:cNvPr id="30" name="Straight Arrow Connector 29">
            <a:extLst>
              <a:ext uri="{FF2B5EF4-FFF2-40B4-BE49-F238E27FC236}">
                <a16:creationId xmlns:a16="http://schemas.microsoft.com/office/drawing/2014/main" id="{54512DA9-E186-1FEC-5C60-D86E16DFAAF0}"/>
              </a:ext>
            </a:extLst>
          </p:cNvPr>
          <p:cNvCxnSpPr>
            <a:cxnSpLocks/>
            <a:stCxn id="29" idx="2"/>
          </p:cNvCxnSpPr>
          <p:nvPr/>
        </p:nvCxnSpPr>
        <p:spPr>
          <a:xfrm flipV="1">
            <a:off x="2303912" y="4996873"/>
            <a:ext cx="1935580" cy="207828"/>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4" name="Text Box 5">
            <a:extLst>
              <a:ext uri="{FF2B5EF4-FFF2-40B4-BE49-F238E27FC236}">
                <a16:creationId xmlns:a16="http://schemas.microsoft.com/office/drawing/2014/main" id="{89BED4CA-C236-7691-08E1-8B1A5FCA478B}"/>
              </a:ext>
            </a:extLst>
          </p:cNvPr>
          <p:cNvSpPr txBox="1">
            <a:spLocks noChangeArrowheads="1"/>
          </p:cNvSpPr>
          <p:nvPr/>
        </p:nvSpPr>
        <p:spPr bwMode="auto">
          <a:xfrm rot="16200000">
            <a:off x="927624" y="2693019"/>
            <a:ext cx="923330" cy="1890083"/>
          </a:xfrm>
          <a:prstGeom prst="rect">
            <a:avLst/>
          </a:prstGeom>
          <a:solidFill>
            <a:schemeClr val="accent2">
              <a:lumMod val="60000"/>
              <a:lumOff val="40000"/>
            </a:schemeClr>
          </a:solidFill>
          <a:ln>
            <a:noFill/>
          </a:ln>
          <a:effectLst/>
        </p:spPr>
        <p:txBody>
          <a:bodyPr vert="eaVert" wrap="squar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dirty="0"/>
              <a:t>Abram’s</a:t>
            </a:r>
            <a:br>
              <a:rPr lang="en-US" altLang="en-US" dirty="0"/>
            </a:br>
            <a:r>
              <a:rPr lang="en-US" altLang="en-US" dirty="0"/>
              <a:t>Pursuit</a:t>
            </a:r>
          </a:p>
        </p:txBody>
      </p:sp>
      <p:cxnSp>
        <p:nvCxnSpPr>
          <p:cNvPr id="35" name="Straight Arrow Connector 34">
            <a:extLst>
              <a:ext uri="{FF2B5EF4-FFF2-40B4-BE49-F238E27FC236}">
                <a16:creationId xmlns:a16="http://schemas.microsoft.com/office/drawing/2014/main" id="{BFD366E8-4B87-3D82-FFE9-4A1CDED1D2B7}"/>
              </a:ext>
            </a:extLst>
          </p:cNvPr>
          <p:cNvCxnSpPr>
            <a:cxnSpLocks/>
          </p:cNvCxnSpPr>
          <p:nvPr/>
        </p:nvCxnSpPr>
        <p:spPr>
          <a:xfrm>
            <a:off x="2322473" y="3758625"/>
            <a:ext cx="2425018" cy="14439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5545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ppt_w/2"/>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ppt_w</p:attrName>
                                        </p:attrNameLst>
                                      </p:cBhvr>
                                      <p:tavLst>
                                        <p:tav tm="0">
                                          <p:val>
                                            <p:fltVal val="0"/>
                                          </p:val>
                                        </p:tav>
                                        <p:tav tm="100000">
                                          <p:val>
                                            <p:strVal val="#ppt_w"/>
                                          </p:val>
                                        </p:tav>
                                      </p:tavLst>
                                    </p:anim>
                                    <p:anim calcmode="lin" valueType="num">
                                      <p:cBhvr>
                                        <p:cTn id="10" dur="500" fill="hold"/>
                                        <p:tgtEl>
                                          <p:spTgt spid="9"/>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righ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ppt_x</p:attrName>
                                        </p:attrNameLst>
                                      </p:cBhvr>
                                      <p:tavLst>
                                        <p:tav tm="0">
                                          <p:val>
                                            <p:strVal val="#ppt_x"/>
                                          </p:val>
                                        </p:tav>
                                        <p:tav tm="100000">
                                          <p:val>
                                            <p:strVal val="#ppt_x"/>
                                          </p:val>
                                        </p:tav>
                                      </p:tavLst>
                                    </p:anim>
                                    <p:anim calcmode="lin" valueType="num">
                                      <p:cBhvr>
                                        <p:cTn id="20" dur="500" fill="hold"/>
                                        <p:tgtEl>
                                          <p:spTgt spid="12"/>
                                        </p:tgtEl>
                                        <p:attrNameLst>
                                          <p:attrName>ppt_y</p:attrName>
                                        </p:attrNameLst>
                                      </p:cBhvr>
                                      <p:tavLst>
                                        <p:tav tm="0">
                                          <p:val>
                                            <p:strVal val="#ppt_y-#ppt_h/2"/>
                                          </p:val>
                                        </p:tav>
                                        <p:tav tm="100000">
                                          <p:val>
                                            <p:strVal val="#ppt_y"/>
                                          </p:val>
                                        </p:tav>
                                      </p:tavLst>
                                    </p:anim>
                                    <p:anim calcmode="lin" valueType="num">
                                      <p:cBhvr>
                                        <p:cTn id="21" dur="500" fill="hold"/>
                                        <p:tgtEl>
                                          <p:spTgt spid="12"/>
                                        </p:tgtEl>
                                        <p:attrNameLst>
                                          <p:attrName>ppt_w</p:attrName>
                                        </p:attrNameLst>
                                      </p:cBhvr>
                                      <p:tavLst>
                                        <p:tav tm="0">
                                          <p:val>
                                            <p:strVal val="#ppt_w"/>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childTnLst>
                                </p:cTn>
                              </p:par>
                            </p:childTnLst>
                          </p:cTn>
                        </p:par>
                        <p:par>
                          <p:cTn id="23" fill="hold">
                            <p:stCondLst>
                              <p:cond delay="500"/>
                            </p:stCondLst>
                            <p:childTnLst>
                              <p:par>
                                <p:cTn id="24" presetID="22" presetClass="entr" presetSubtype="2"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2"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ppt_x</p:attrName>
                                        </p:attrNameLst>
                                      </p:cBhvr>
                                      <p:tavLst>
                                        <p:tav tm="0">
                                          <p:val>
                                            <p:strVal val="#ppt_x+#ppt_w/2"/>
                                          </p:val>
                                        </p:tav>
                                        <p:tav tm="100000">
                                          <p:val>
                                            <p:strVal val="#ppt_x"/>
                                          </p:val>
                                        </p:tav>
                                      </p:tavLst>
                                    </p:anim>
                                    <p:anim calcmode="lin" valueType="num">
                                      <p:cBhvr>
                                        <p:cTn id="32" dur="500" fill="hold"/>
                                        <p:tgtEl>
                                          <p:spTgt spid="19"/>
                                        </p:tgtEl>
                                        <p:attrNameLst>
                                          <p:attrName>ppt_y</p:attrName>
                                        </p:attrNameLst>
                                      </p:cBhvr>
                                      <p:tavLst>
                                        <p:tav tm="0">
                                          <p:val>
                                            <p:strVal val="#ppt_y"/>
                                          </p:val>
                                        </p:tav>
                                        <p:tav tm="100000">
                                          <p:val>
                                            <p:strVal val="#ppt_y"/>
                                          </p:val>
                                        </p:tav>
                                      </p:tavLst>
                                    </p:anim>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strVal val="#ppt_h"/>
                                          </p:val>
                                        </p:tav>
                                        <p:tav tm="100000">
                                          <p:val>
                                            <p:strVal val="#ppt_h"/>
                                          </p:val>
                                        </p:tav>
                                      </p:tavLst>
                                    </p:anim>
                                  </p:childTnLst>
                                </p:cTn>
                              </p:par>
                            </p:childTnLst>
                          </p:cTn>
                        </p:par>
                        <p:par>
                          <p:cTn id="35" fill="hold">
                            <p:stCondLst>
                              <p:cond delay="500"/>
                            </p:stCondLst>
                            <p:childTnLst>
                              <p:par>
                                <p:cTn id="36" presetID="22" presetClass="entr" presetSubtype="2"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right)">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ntr" presetSubtype="2"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ppt_x</p:attrName>
                                        </p:attrNameLst>
                                      </p:cBhvr>
                                      <p:tavLst>
                                        <p:tav tm="0">
                                          <p:val>
                                            <p:strVal val="#ppt_x+#ppt_w/2"/>
                                          </p:val>
                                        </p:tav>
                                        <p:tav tm="100000">
                                          <p:val>
                                            <p:strVal val="#ppt_x"/>
                                          </p:val>
                                        </p:tav>
                                      </p:tavLst>
                                    </p:anim>
                                    <p:anim calcmode="lin" valueType="num">
                                      <p:cBhvr>
                                        <p:cTn id="44" dur="500" fill="hold"/>
                                        <p:tgtEl>
                                          <p:spTgt spid="23"/>
                                        </p:tgtEl>
                                        <p:attrNameLst>
                                          <p:attrName>ppt_y</p:attrName>
                                        </p:attrNameLst>
                                      </p:cBhvr>
                                      <p:tavLst>
                                        <p:tav tm="0">
                                          <p:val>
                                            <p:strVal val="#ppt_y"/>
                                          </p:val>
                                        </p:tav>
                                        <p:tav tm="100000">
                                          <p:val>
                                            <p:strVal val="#ppt_y"/>
                                          </p:val>
                                        </p:tav>
                                      </p:tavLst>
                                    </p:anim>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strVal val="#ppt_h"/>
                                          </p:val>
                                        </p:tav>
                                        <p:tav tm="100000">
                                          <p:val>
                                            <p:strVal val="#ppt_h"/>
                                          </p:val>
                                        </p:tav>
                                      </p:tavLst>
                                    </p:anim>
                                  </p:child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childTnLst>
                          </p:cTn>
                        </p:par>
                        <p:par>
                          <p:cTn id="51" fill="hold">
                            <p:stCondLst>
                              <p:cond delay="1000"/>
                            </p:stCondLst>
                            <p:childTnLst>
                              <p:par>
                                <p:cTn id="52" presetID="16" presetClass="entr" presetSubtype="2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barn(inVertical)">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7" presetClass="entr" presetSubtype="1"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p:cTn id="59" dur="500" fill="hold"/>
                                        <p:tgtEl>
                                          <p:spTgt spid="29"/>
                                        </p:tgtEl>
                                        <p:attrNameLst>
                                          <p:attrName>ppt_x</p:attrName>
                                        </p:attrNameLst>
                                      </p:cBhvr>
                                      <p:tavLst>
                                        <p:tav tm="0">
                                          <p:val>
                                            <p:strVal val="#ppt_x"/>
                                          </p:val>
                                        </p:tav>
                                        <p:tav tm="100000">
                                          <p:val>
                                            <p:strVal val="#ppt_x"/>
                                          </p:val>
                                        </p:tav>
                                      </p:tavLst>
                                    </p:anim>
                                    <p:anim calcmode="lin" valueType="num">
                                      <p:cBhvr>
                                        <p:cTn id="60" dur="500" fill="hold"/>
                                        <p:tgtEl>
                                          <p:spTgt spid="29"/>
                                        </p:tgtEl>
                                        <p:attrNameLst>
                                          <p:attrName>ppt_y</p:attrName>
                                        </p:attrNameLst>
                                      </p:cBhvr>
                                      <p:tavLst>
                                        <p:tav tm="0">
                                          <p:val>
                                            <p:strVal val="#ppt_y-#ppt_h/2"/>
                                          </p:val>
                                        </p:tav>
                                        <p:tav tm="100000">
                                          <p:val>
                                            <p:strVal val="#ppt_y"/>
                                          </p:val>
                                        </p:tav>
                                      </p:tavLst>
                                    </p:anim>
                                    <p:anim calcmode="lin" valueType="num">
                                      <p:cBhvr>
                                        <p:cTn id="61" dur="500" fill="hold"/>
                                        <p:tgtEl>
                                          <p:spTgt spid="29"/>
                                        </p:tgtEl>
                                        <p:attrNameLst>
                                          <p:attrName>ppt_w</p:attrName>
                                        </p:attrNameLst>
                                      </p:cBhvr>
                                      <p:tavLst>
                                        <p:tav tm="0">
                                          <p:val>
                                            <p:strVal val="#ppt_w"/>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childTnLst>
                                </p:cTn>
                              </p:par>
                            </p:childTnLst>
                          </p:cTn>
                        </p:par>
                        <p:par>
                          <p:cTn id="63" fill="hold">
                            <p:stCondLst>
                              <p:cond delay="500"/>
                            </p:stCondLst>
                            <p:childTnLst>
                              <p:par>
                                <p:cTn id="64" presetID="22" presetClass="entr" presetSubtype="8"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ipe(left)">
                                      <p:cBhvr>
                                        <p:cTn id="66" dur="500"/>
                                        <p:tgtEl>
                                          <p:spTgt spid="30"/>
                                        </p:tgtEl>
                                      </p:cBhvr>
                                    </p:animEffect>
                                  </p:childTnLst>
                                </p:cTn>
                              </p:par>
                            </p:childTnLst>
                          </p:cTn>
                        </p:par>
                        <p:par>
                          <p:cTn id="67" fill="hold">
                            <p:stCondLst>
                              <p:cond delay="1000"/>
                            </p:stCondLst>
                            <p:childTnLst>
                              <p:par>
                                <p:cTn id="68" presetID="16" presetClass="entr" presetSubtype="21"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barn(inVertical)">
                                      <p:cBhvr>
                                        <p:cTn id="70" dur="500"/>
                                        <p:tgtEl>
                                          <p:spTgt spid="28"/>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1" fill="hold" nodeType="clickEffect">
                                  <p:stCondLst>
                                    <p:cond delay="0"/>
                                  </p:stCondLst>
                                  <p:childTnLst>
                                    <p:set>
                                      <p:cBhvr>
                                        <p:cTn id="74" dur="1" fill="hold">
                                          <p:stCondLst>
                                            <p:cond delay="0"/>
                                          </p:stCondLst>
                                        </p:cTn>
                                        <p:tgtEl>
                                          <p:spTgt spid="34"/>
                                        </p:tgtEl>
                                        <p:attrNameLst>
                                          <p:attrName>style.visibility</p:attrName>
                                        </p:attrNameLst>
                                      </p:cBhvr>
                                      <p:to>
                                        <p:strVal val="visible"/>
                                      </p:to>
                                    </p:set>
                                    <p:anim calcmode="lin" valueType="num">
                                      <p:cBhvr>
                                        <p:cTn id="75" dur="500" fill="hold"/>
                                        <p:tgtEl>
                                          <p:spTgt spid="34"/>
                                        </p:tgtEl>
                                        <p:attrNameLst>
                                          <p:attrName>ppt_x</p:attrName>
                                        </p:attrNameLst>
                                      </p:cBhvr>
                                      <p:tavLst>
                                        <p:tav tm="0">
                                          <p:val>
                                            <p:strVal val="#ppt_x"/>
                                          </p:val>
                                        </p:tav>
                                        <p:tav tm="100000">
                                          <p:val>
                                            <p:strVal val="#ppt_x"/>
                                          </p:val>
                                        </p:tav>
                                      </p:tavLst>
                                    </p:anim>
                                    <p:anim calcmode="lin" valueType="num">
                                      <p:cBhvr>
                                        <p:cTn id="76" dur="500" fill="hold"/>
                                        <p:tgtEl>
                                          <p:spTgt spid="34"/>
                                        </p:tgtEl>
                                        <p:attrNameLst>
                                          <p:attrName>ppt_y</p:attrName>
                                        </p:attrNameLst>
                                      </p:cBhvr>
                                      <p:tavLst>
                                        <p:tav tm="0">
                                          <p:val>
                                            <p:strVal val="#ppt_y-#ppt_h/2"/>
                                          </p:val>
                                        </p:tav>
                                        <p:tav tm="100000">
                                          <p:val>
                                            <p:strVal val="#ppt_y"/>
                                          </p:val>
                                        </p:tav>
                                      </p:tavLst>
                                    </p:anim>
                                    <p:anim calcmode="lin" valueType="num">
                                      <p:cBhvr>
                                        <p:cTn id="77" dur="500" fill="hold"/>
                                        <p:tgtEl>
                                          <p:spTgt spid="34"/>
                                        </p:tgtEl>
                                        <p:attrNameLst>
                                          <p:attrName>ppt_w</p:attrName>
                                        </p:attrNameLst>
                                      </p:cBhvr>
                                      <p:tavLst>
                                        <p:tav tm="0">
                                          <p:val>
                                            <p:strVal val="#ppt_w"/>
                                          </p:val>
                                        </p:tav>
                                        <p:tav tm="100000">
                                          <p:val>
                                            <p:strVal val="#ppt_w"/>
                                          </p:val>
                                        </p:tav>
                                      </p:tavLst>
                                    </p:anim>
                                    <p:anim calcmode="lin" valueType="num">
                                      <p:cBhvr>
                                        <p:cTn id="78" dur="500" fill="hold"/>
                                        <p:tgtEl>
                                          <p:spTgt spid="34"/>
                                        </p:tgtEl>
                                        <p:attrNameLst>
                                          <p:attrName>ppt_h</p:attrName>
                                        </p:attrNameLst>
                                      </p:cBhvr>
                                      <p:tavLst>
                                        <p:tav tm="0">
                                          <p:val>
                                            <p:fltVal val="0"/>
                                          </p:val>
                                        </p:tav>
                                        <p:tav tm="100000">
                                          <p:val>
                                            <p:strVal val="#ppt_h"/>
                                          </p:val>
                                        </p:tav>
                                      </p:tavLst>
                                    </p:anim>
                                  </p:childTnLst>
                                </p:cTn>
                              </p:par>
                            </p:childTnLst>
                          </p:cTn>
                        </p:par>
                        <p:par>
                          <p:cTn id="79" fill="hold">
                            <p:stCondLst>
                              <p:cond delay="500"/>
                            </p:stCondLst>
                            <p:childTnLst>
                              <p:par>
                                <p:cTn id="80" presetID="22" presetClass="entr" presetSubtype="8" fill="hold" nodeType="after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left)">
                                      <p:cBhvr>
                                        <p:cTn id="8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12" grpId="0" animBg="1" autoUpdateAnimBg="0"/>
      <p:bldP spid="19" grpId="0" animBg="1" autoUpdateAnimBg="0"/>
      <p:bldP spid="23" grpId="0" animBg="1" autoUpdateAnimBg="0"/>
      <p:bldP spid="24" grpId="0" animBg="1"/>
      <p:bldP spid="28" grpId="0" animBg="1"/>
      <p:bldP spid="29" grpId="0" animBg="1" autoUpdateAnimBg="0"/>
      <p:bldP spid="34" grpId="0" animBg="1"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F7F3747-BC78-4FB0-8AD7-6FFACA8EB802}" vid="{F5ECA77B-3779-4F65-8C9F-BB776F5DFBD6}"/>
    </a:ext>
  </a:extLst>
</a:theme>
</file>

<file path=docProps/app.xml><?xml version="1.0" encoding="utf-8"?>
<Properties xmlns="http://schemas.openxmlformats.org/officeDocument/2006/extended-properties" xmlns:vt="http://schemas.openxmlformats.org/officeDocument/2006/docPropsVTypes">
  <Template>Dead_Sea_Scroll</Template>
  <TotalTime>3095</TotalTime>
  <Words>1999</Words>
  <Application>Microsoft Office PowerPoint</Application>
  <PresentationFormat>Widescreen</PresentationFormat>
  <Paragraphs>120</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Times New Roman</vt:lpstr>
      <vt:lpstr>Wingdings</vt:lpstr>
      <vt:lpstr>Office Theme</vt:lpstr>
      <vt:lpstr>Preparing to Teach Hebrews</vt:lpstr>
      <vt:lpstr>The HEART of the Matter!</vt:lpstr>
      <vt:lpstr>Hebrews: Finding the Center</vt:lpstr>
      <vt:lpstr>Trantham, Charles A., “Hebrews” in Clifton J. Allen (ed.), The Broadman Bible Commentary: Volume 12: Hebrews-Revelation, General Articles (Nashville: Broadman Press, 1972), p. 13. </vt:lpstr>
      <vt:lpstr>Jobes, Karen H. Letters to the Church: A Survey of  Hebrews and the General Epistles (Grand Rapids, MI:  Zondervan Academic Publishing, 2011), p. 52.</vt:lpstr>
      <vt:lpstr>[Bruce, F. F. The New International Commentary on the  New Testament: The Epistle to the Hebrews  (Grand Rapids, MI: William B. Eerdmans, 1964), p. lxiii-lxiv.</vt:lpstr>
      <vt:lpstr>[Bruce, F. F. The New International Commentary on the  New Testament: The Epistle to the Hebrews  (Grand Rapids, MI: William B. Eerdmans, 1964), p. lxiii-lxiv.</vt:lpstr>
      <vt:lpstr>“For THIS, …” Hebrews 7:1</vt:lpstr>
      <vt:lpstr>Genesis 14</vt:lpstr>
      <vt:lpstr>Often-Missed Detail</vt:lpstr>
      <vt:lpstr>King of Peace (Shalom/Salem) and Righteousness</vt:lpstr>
      <vt:lpstr>Melchizedek as “Crypto-Key”</vt:lpstr>
      <vt:lpstr>“All before [“first then”] is simple repetition of what is recorded in the history (Gen. xiv). All that follows is Christological interpretation and application of the historical record.” [Delitzsch, Franz. (Edinburgh: T &amp; T Clark, 1868Delitzsch’s Commentary on the Hebrews: Volume I), pp. 327-328.] </vt:lpstr>
      <vt:lpstr>Why Christ is Greater than His Ancestor</vt:lpstr>
      <vt:lpstr>Better Than κρεῖσσον 20x in New Testament 13x Here!</vt:lpstr>
      <vt:lpstr>Chronological Argument</vt:lpstr>
      <vt:lpstr>Activity: Ask the class to list ways Jesus fits the idea of Melchizedek better than Melchizedek</vt:lpstr>
      <vt:lpstr>Learning from the Tabernacle (Hebrews 8)</vt:lpstr>
      <vt:lpstr>Medieval Interpretation of Stephen Langton</vt:lpstr>
      <vt:lpstr>Context of Jeremiah 31/ Book of Consolation</vt:lpstr>
      <vt:lpstr>Four (4) Aspects of Covenant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to Teach Hebrews</dc:title>
  <dc:creator>Johnny Wilson</dc:creator>
  <cp:lastModifiedBy>Johnny Wilson</cp:lastModifiedBy>
  <cp:revision>16</cp:revision>
  <dcterms:created xsi:type="dcterms:W3CDTF">2023-04-17T23:16:29Z</dcterms:created>
  <dcterms:modified xsi:type="dcterms:W3CDTF">2023-04-20T18:47:38Z</dcterms:modified>
</cp:coreProperties>
</file>