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92" r:id="rId5"/>
    <p:sldId id="280" r:id="rId6"/>
    <p:sldId id="279" r:id="rId7"/>
    <p:sldId id="277" r:id="rId8"/>
    <p:sldId id="257" r:id="rId9"/>
    <p:sldId id="258" r:id="rId10"/>
    <p:sldId id="294" r:id="rId11"/>
    <p:sldId id="293" r:id="rId12"/>
    <p:sldId id="295" r:id="rId13"/>
    <p:sldId id="296" r:id="rId14"/>
    <p:sldId id="299" r:id="rId15"/>
    <p:sldId id="297" r:id="rId16"/>
    <p:sldId id="298" r:id="rId17"/>
    <p:sldId id="300" r:id="rId18"/>
    <p:sldId id="301" r:id="rId19"/>
    <p:sldId id="302" r:id="rId20"/>
    <p:sldId id="303" r:id="rId21"/>
    <p:sldId id="304" r:id="rId22"/>
    <p:sldId id="305"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22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C5AAD6-5724-4CA7-8ADE-78459F507DE3}"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0AE0409D-2476-40F0-BBA6-1261ACE3CE72}">
      <dgm:prSet/>
      <dgm:spPr/>
      <dgm:t>
        <a:bodyPr/>
        <a:lstStyle/>
        <a:p>
          <a:r>
            <a:rPr lang="en-US" b="1" dirty="0"/>
            <a:t>Mark 14:58 – Pharisees accuse Jesus</a:t>
          </a:r>
          <a:endParaRPr lang="en-US" dirty="0"/>
        </a:p>
      </dgm:t>
    </dgm:pt>
    <dgm:pt modelId="{034B8DA9-46D2-4DA2-9AD2-161449F968FF}" type="parTrans" cxnId="{05E07F25-B90D-4226-B727-38E4DFAA7348}">
      <dgm:prSet/>
      <dgm:spPr/>
      <dgm:t>
        <a:bodyPr/>
        <a:lstStyle/>
        <a:p>
          <a:endParaRPr lang="en-US"/>
        </a:p>
      </dgm:t>
    </dgm:pt>
    <dgm:pt modelId="{1349AA5D-D564-4E4B-8981-3E4C5E430D51}" type="sibTrans" cxnId="{05E07F25-B90D-4226-B727-38E4DFAA7348}">
      <dgm:prSet/>
      <dgm:spPr/>
      <dgm:t>
        <a:bodyPr/>
        <a:lstStyle/>
        <a:p>
          <a:endParaRPr lang="en-US"/>
        </a:p>
      </dgm:t>
    </dgm:pt>
    <dgm:pt modelId="{5223F40C-FC71-4849-AA73-E1BC18179459}">
      <dgm:prSet/>
      <dgm:spPr/>
      <dgm:t>
        <a:bodyPr/>
        <a:lstStyle/>
        <a:p>
          <a:r>
            <a:rPr lang="en-US" b="1" dirty="0"/>
            <a:t>John 2:19-22 – Jesus’ claim (see above)</a:t>
          </a:r>
          <a:endParaRPr lang="en-US" dirty="0"/>
        </a:p>
      </dgm:t>
    </dgm:pt>
    <dgm:pt modelId="{5B06D277-67B3-4AFA-8CCB-BF5B509B010D}" type="parTrans" cxnId="{2CDFB807-D65C-4A17-878B-6667499B73FC}">
      <dgm:prSet/>
      <dgm:spPr/>
      <dgm:t>
        <a:bodyPr/>
        <a:lstStyle/>
        <a:p>
          <a:endParaRPr lang="en-US"/>
        </a:p>
      </dgm:t>
    </dgm:pt>
    <dgm:pt modelId="{5F30AAD7-6BA1-4EA9-9FCF-6F4AA0682351}" type="sibTrans" cxnId="{2CDFB807-D65C-4A17-878B-6667499B73FC}">
      <dgm:prSet/>
      <dgm:spPr/>
      <dgm:t>
        <a:bodyPr/>
        <a:lstStyle/>
        <a:p>
          <a:endParaRPr lang="en-US"/>
        </a:p>
      </dgm:t>
    </dgm:pt>
    <dgm:pt modelId="{4843419A-CA23-4E64-82AE-E0F78B185519}">
      <dgm:prSet/>
      <dgm:spPr/>
      <dgm:t>
        <a:bodyPr/>
        <a:lstStyle/>
        <a:p>
          <a:r>
            <a:rPr lang="en-US" b="1" dirty="0"/>
            <a:t>Acts 7:48, Isaiah 66:1-2 – Stephen quotes Isaiah</a:t>
          </a:r>
          <a:endParaRPr lang="en-US" dirty="0"/>
        </a:p>
      </dgm:t>
    </dgm:pt>
    <dgm:pt modelId="{5451E668-D7AD-478E-ADEA-9D121CA5EB18}" type="parTrans" cxnId="{075D305E-FB13-4477-B30E-E166DB493B67}">
      <dgm:prSet/>
      <dgm:spPr/>
      <dgm:t>
        <a:bodyPr/>
        <a:lstStyle/>
        <a:p>
          <a:endParaRPr lang="en-US"/>
        </a:p>
      </dgm:t>
    </dgm:pt>
    <dgm:pt modelId="{5D40E720-6D57-45F1-8285-7E7EE7AE0FE8}" type="sibTrans" cxnId="{075D305E-FB13-4477-B30E-E166DB493B67}">
      <dgm:prSet/>
      <dgm:spPr/>
      <dgm:t>
        <a:bodyPr/>
        <a:lstStyle/>
        <a:p>
          <a:endParaRPr lang="en-US"/>
        </a:p>
      </dgm:t>
    </dgm:pt>
    <dgm:pt modelId="{5B940572-7F5D-489A-AD43-E4D3E0CC8AB2}">
      <dgm:prSet/>
      <dgm:spPr/>
      <dgm:t>
        <a:bodyPr/>
        <a:lstStyle/>
        <a:p>
          <a:r>
            <a:rPr lang="en-US" b="1" dirty="0"/>
            <a:t>Acts 17:24 – Paul says God cannot be contained</a:t>
          </a:r>
          <a:endParaRPr lang="en-US" dirty="0"/>
        </a:p>
      </dgm:t>
    </dgm:pt>
    <dgm:pt modelId="{70D8ACFE-B77B-4DE7-A1FE-1351DDCF4306}" type="parTrans" cxnId="{1DD28127-834F-4C95-9CEF-6C875B9C35DA}">
      <dgm:prSet/>
      <dgm:spPr/>
      <dgm:t>
        <a:bodyPr/>
        <a:lstStyle/>
        <a:p>
          <a:endParaRPr lang="en-US"/>
        </a:p>
      </dgm:t>
    </dgm:pt>
    <dgm:pt modelId="{0B1821B0-D669-4A22-82FA-6179950FD132}" type="sibTrans" cxnId="{1DD28127-834F-4C95-9CEF-6C875B9C35DA}">
      <dgm:prSet/>
      <dgm:spPr/>
      <dgm:t>
        <a:bodyPr/>
        <a:lstStyle/>
        <a:p>
          <a:endParaRPr lang="en-US"/>
        </a:p>
      </dgm:t>
    </dgm:pt>
    <dgm:pt modelId="{2300B484-DB2B-4641-8019-FAF3A2AE4391}">
      <dgm:prSet/>
      <dgm:spPr/>
      <dgm:t>
        <a:bodyPr/>
        <a:lstStyle/>
        <a:p>
          <a:r>
            <a:rPr lang="en-US" b="1" dirty="0"/>
            <a:t>Ephesians 2:6 – In Christ, we are seated in heaven with Him</a:t>
          </a:r>
          <a:endParaRPr lang="en-US" dirty="0"/>
        </a:p>
      </dgm:t>
    </dgm:pt>
    <dgm:pt modelId="{629D0616-AB8F-4235-9769-444FD46DD0E9}" type="parTrans" cxnId="{9680EE46-C3C9-4F67-8A6E-6BE128DD11B9}">
      <dgm:prSet/>
      <dgm:spPr/>
      <dgm:t>
        <a:bodyPr/>
        <a:lstStyle/>
        <a:p>
          <a:endParaRPr lang="en-US"/>
        </a:p>
      </dgm:t>
    </dgm:pt>
    <dgm:pt modelId="{9C57C3C8-2598-4C20-B6C6-31ED05E81849}" type="sibTrans" cxnId="{9680EE46-C3C9-4F67-8A6E-6BE128DD11B9}">
      <dgm:prSet/>
      <dgm:spPr/>
      <dgm:t>
        <a:bodyPr/>
        <a:lstStyle/>
        <a:p>
          <a:endParaRPr lang="en-US"/>
        </a:p>
      </dgm:t>
    </dgm:pt>
    <dgm:pt modelId="{4943E73C-2D53-4118-BF66-A333B2197E1A}" type="pres">
      <dgm:prSet presAssocID="{24C5AAD6-5724-4CA7-8ADE-78459F507DE3}" presName="outerComposite" presStyleCnt="0">
        <dgm:presLayoutVars>
          <dgm:chMax val="5"/>
          <dgm:dir/>
          <dgm:resizeHandles val="exact"/>
        </dgm:presLayoutVars>
      </dgm:prSet>
      <dgm:spPr/>
    </dgm:pt>
    <dgm:pt modelId="{EFC8870C-E189-448B-98A8-45EF8956D475}" type="pres">
      <dgm:prSet presAssocID="{24C5AAD6-5724-4CA7-8ADE-78459F507DE3}" presName="dummyMaxCanvas" presStyleCnt="0">
        <dgm:presLayoutVars/>
      </dgm:prSet>
      <dgm:spPr/>
    </dgm:pt>
    <dgm:pt modelId="{5DF420F7-B385-4796-855F-7192367DBBCF}" type="pres">
      <dgm:prSet presAssocID="{24C5AAD6-5724-4CA7-8ADE-78459F507DE3}" presName="FiveNodes_1" presStyleLbl="node1" presStyleIdx="0" presStyleCnt="5">
        <dgm:presLayoutVars>
          <dgm:bulletEnabled val="1"/>
        </dgm:presLayoutVars>
      </dgm:prSet>
      <dgm:spPr/>
    </dgm:pt>
    <dgm:pt modelId="{CED95AE2-4260-40E2-9F97-C5D351304074}" type="pres">
      <dgm:prSet presAssocID="{24C5AAD6-5724-4CA7-8ADE-78459F507DE3}" presName="FiveNodes_2" presStyleLbl="node1" presStyleIdx="1" presStyleCnt="5">
        <dgm:presLayoutVars>
          <dgm:bulletEnabled val="1"/>
        </dgm:presLayoutVars>
      </dgm:prSet>
      <dgm:spPr/>
    </dgm:pt>
    <dgm:pt modelId="{62B2996E-42FA-4870-9079-6431274CF974}" type="pres">
      <dgm:prSet presAssocID="{24C5AAD6-5724-4CA7-8ADE-78459F507DE3}" presName="FiveNodes_3" presStyleLbl="node1" presStyleIdx="2" presStyleCnt="5">
        <dgm:presLayoutVars>
          <dgm:bulletEnabled val="1"/>
        </dgm:presLayoutVars>
      </dgm:prSet>
      <dgm:spPr/>
    </dgm:pt>
    <dgm:pt modelId="{43ACD616-67DA-4F10-ABD3-55A9C5B30991}" type="pres">
      <dgm:prSet presAssocID="{24C5AAD6-5724-4CA7-8ADE-78459F507DE3}" presName="FiveNodes_4" presStyleLbl="node1" presStyleIdx="3" presStyleCnt="5">
        <dgm:presLayoutVars>
          <dgm:bulletEnabled val="1"/>
        </dgm:presLayoutVars>
      </dgm:prSet>
      <dgm:spPr/>
    </dgm:pt>
    <dgm:pt modelId="{679DE3EA-1391-4B03-B13A-ACCA83A13E45}" type="pres">
      <dgm:prSet presAssocID="{24C5AAD6-5724-4CA7-8ADE-78459F507DE3}" presName="FiveNodes_5" presStyleLbl="node1" presStyleIdx="4" presStyleCnt="5">
        <dgm:presLayoutVars>
          <dgm:bulletEnabled val="1"/>
        </dgm:presLayoutVars>
      </dgm:prSet>
      <dgm:spPr/>
    </dgm:pt>
    <dgm:pt modelId="{A227ABE9-9C6B-4136-86DA-8E0E20E56FAD}" type="pres">
      <dgm:prSet presAssocID="{24C5AAD6-5724-4CA7-8ADE-78459F507DE3}" presName="FiveConn_1-2" presStyleLbl="fgAccFollowNode1" presStyleIdx="0" presStyleCnt="4">
        <dgm:presLayoutVars>
          <dgm:bulletEnabled val="1"/>
        </dgm:presLayoutVars>
      </dgm:prSet>
      <dgm:spPr/>
    </dgm:pt>
    <dgm:pt modelId="{1D564451-9EC9-4F81-A6A9-868A2A47D49E}" type="pres">
      <dgm:prSet presAssocID="{24C5AAD6-5724-4CA7-8ADE-78459F507DE3}" presName="FiveConn_2-3" presStyleLbl="fgAccFollowNode1" presStyleIdx="1" presStyleCnt="4">
        <dgm:presLayoutVars>
          <dgm:bulletEnabled val="1"/>
        </dgm:presLayoutVars>
      </dgm:prSet>
      <dgm:spPr/>
    </dgm:pt>
    <dgm:pt modelId="{B749711B-81C7-41DC-A53E-B490F78C0A59}" type="pres">
      <dgm:prSet presAssocID="{24C5AAD6-5724-4CA7-8ADE-78459F507DE3}" presName="FiveConn_3-4" presStyleLbl="fgAccFollowNode1" presStyleIdx="2" presStyleCnt="4">
        <dgm:presLayoutVars>
          <dgm:bulletEnabled val="1"/>
        </dgm:presLayoutVars>
      </dgm:prSet>
      <dgm:spPr/>
    </dgm:pt>
    <dgm:pt modelId="{DB6BFD97-F887-4E1E-B5F0-5E085AC4C6FA}" type="pres">
      <dgm:prSet presAssocID="{24C5AAD6-5724-4CA7-8ADE-78459F507DE3}" presName="FiveConn_4-5" presStyleLbl="fgAccFollowNode1" presStyleIdx="3" presStyleCnt="4">
        <dgm:presLayoutVars>
          <dgm:bulletEnabled val="1"/>
        </dgm:presLayoutVars>
      </dgm:prSet>
      <dgm:spPr/>
    </dgm:pt>
    <dgm:pt modelId="{D2DB35A6-7E8A-4C07-AC32-2D7367AE914B}" type="pres">
      <dgm:prSet presAssocID="{24C5AAD6-5724-4CA7-8ADE-78459F507DE3}" presName="FiveNodes_1_text" presStyleLbl="node1" presStyleIdx="4" presStyleCnt="5">
        <dgm:presLayoutVars>
          <dgm:bulletEnabled val="1"/>
        </dgm:presLayoutVars>
      </dgm:prSet>
      <dgm:spPr/>
    </dgm:pt>
    <dgm:pt modelId="{401757D7-C6D1-4527-8D5C-00A77C020ECA}" type="pres">
      <dgm:prSet presAssocID="{24C5AAD6-5724-4CA7-8ADE-78459F507DE3}" presName="FiveNodes_2_text" presStyleLbl="node1" presStyleIdx="4" presStyleCnt="5">
        <dgm:presLayoutVars>
          <dgm:bulletEnabled val="1"/>
        </dgm:presLayoutVars>
      </dgm:prSet>
      <dgm:spPr/>
    </dgm:pt>
    <dgm:pt modelId="{2BE28714-42D1-41B8-BEE6-D4E6785A71F1}" type="pres">
      <dgm:prSet presAssocID="{24C5AAD6-5724-4CA7-8ADE-78459F507DE3}" presName="FiveNodes_3_text" presStyleLbl="node1" presStyleIdx="4" presStyleCnt="5">
        <dgm:presLayoutVars>
          <dgm:bulletEnabled val="1"/>
        </dgm:presLayoutVars>
      </dgm:prSet>
      <dgm:spPr/>
    </dgm:pt>
    <dgm:pt modelId="{CE5AB21B-FEAF-404F-81C4-A0F02D12C11B}" type="pres">
      <dgm:prSet presAssocID="{24C5AAD6-5724-4CA7-8ADE-78459F507DE3}" presName="FiveNodes_4_text" presStyleLbl="node1" presStyleIdx="4" presStyleCnt="5">
        <dgm:presLayoutVars>
          <dgm:bulletEnabled val="1"/>
        </dgm:presLayoutVars>
      </dgm:prSet>
      <dgm:spPr/>
    </dgm:pt>
    <dgm:pt modelId="{87318AE5-E399-4E88-A3AE-870042B504B1}" type="pres">
      <dgm:prSet presAssocID="{24C5AAD6-5724-4CA7-8ADE-78459F507DE3}" presName="FiveNodes_5_text" presStyleLbl="node1" presStyleIdx="4" presStyleCnt="5">
        <dgm:presLayoutVars>
          <dgm:bulletEnabled val="1"/>
        </dgm:presLayoutVars>
      </dgm:prSet>
      <dgm:spPr/>
    </dgm:pt>
  </dgm:ptLst>
  <dgm:cxnLst>
    <dgm:cxn modelId="{3D09F906-DE0A-4793-82CE-026CDD05F61E}" type="presOf" srcId="{5223F40C-FC71-4849-AA73-E1BC18179459}" destId="{401757D7-C6D1-4527-8D5C-00A77C020ECA}" srcOrd="1" destOrd="0" presId="urn:microsoft.com/office/officeart/2005/8/layout/vProcess5"/>
    <dgm:cxn modelId="{2CDFB807-D65C-4A17-878B-6667499B73FC}" srcId="{24C5AAD6-5724-4CA7-8ADE-78459F507DE3}" destId="{5223F40C-FC71-4849-AA73-E1BC18179459}" srcOrd="1" destOrd="0" parTransId="{5B06D277-67B3-4AFA-8CCB-BF5B509B010D}" sibTransId="{5F30AAD7-6BA1-4EA9-9FCF-6F4AA0682351}"/>
    <dgm:cxn modelId="{4889B40F-8509-4A26-B2A4-A5E53D24C6B8}" type="presOf" srcId="{1349AA5D-D564-4E4B-8981-3E4C5E430D51}" destId="{A227ABE9-9C6B-4136-86DA-8E0E20E56FAD}" srcOrd="0" destOrd="0" presId="urn:microsoft.com/office/officeart/2005/8/layout/vProcess5"/>
    <dgm:cxn modelId="{7E52951E-49F5-4004-B17D-091B7DDF83C1}" type="presOf" srcId="{0AE0409D-2476-40F0-BBA6-1261ACE3CE72}" destId="{5DF420F7-B385-4796-855F-7192367DBBCF}" srcOrd="0" destOrd="0" presId="urn:microsoft.com/office/officeart/2005/8/layout/vProcess5"/>
    <dgm:cxn modelId="{05E07F25-B90D-4226-B727-38E4DFAA7348}" srcId="{24C5AAD6-5724-4CA7-8ADE-78459F507DE3}" destId="{0AE0409D-2476-40F0-BBA6-1261ACE3CE72}" srcOrd="0" destOrd="0" parTransId="{034B8DA9-46D2-4DA2-9AD2-161449F968FF}" sibTransId="{1349AA5D-D564-4E4B-8981-3E4C5E430D51}"/>
    <dgm:cxn modelId="{1DD28127-834F-4C95-9CEF-6C875B9C35DA}" srcId="{24C5AAD6-5724-4CA7-8ADE-78459F507DE3}" destId="{5B940572-7F5D-489A-AD43-E4D3E0CC8AB2}" srcOrd="3" destOrd="0" parTransId="{70D8ACFE-B77B-4DE7-A1FE-1351DDCF4306}" sibTransId="{0B1821B0-D669-4A22-82FA-6179950FD132}"/>
    <dgm:cxn modelId="{075D305E-FB13-4477-B30E-E166DB493B67}" srcId="{24C5AAD6-5724-4CA7-8ADE-78459F507DE3}" destId="{4843419A-CA23-4E64-82AE-E0F78B185519}" srcOrd="2" destOrd="0" parTransId="{5451E668-D7AD-478E-ADEA-9D121CA5EB18}" sibTransId="{5D40E720-6D57-45F1-8285-7E7EE7AE0FE8}"/>
    <dgm:cxn modelId="{B1EF8464-A605-4294-86D3-D1005E87FDDD}" type="presOf" srcId="{0AE0409D-2476-40F0-BBA6-1261ACE3CE72}" destId="{D2DB35A6-7E8A-4C07-AC32-2D7367AE914B}" srcOrd="1" destOrd="0" presId="urn:microsoft.com/office/officeart/2005/8/layout/vProcess5"/>
    <dgm:cxn modelId="{9680EE46-C3C9-4F67-8A6E-6BE128DD11B9}" srcId="{24C5AAD6-5724-4CA7-8ADE-78459F507DE3}" destId="{2300B484-DB2B-4641-8019-FAF3A2AE4391}" srcOrd="4" destOrd="0" parTransId="{629D0616-AB8F-4235-9769-444FD46DD0E9}" sibTransId="{9C57C3C8-2598-4C20-B6C6-31ED05E81849}"/>
    <dgm:cxn modelId="{5E29924A-7A93-4BB7-ABAF-0C9D618CBCCF}" type="presOf" srcId="{5F30AAD7-6BA1-4EA9-9FCF-6F4AA0682351}" destId="{1D564451-9EC9-4F81-A6A9-868A2A47D49E}" srcOrd="0" destOrd="0" presId="urn:microsoft.com/office/officeart/2005/8/layout/vProcess5"/>
    <dgm:cxn modelId="{0675754C-0746-4A77-8458-9D2487C83B55}" type="presOf" srcId="{4843419A-CA23-4E64-82AE-E0F78B185519}" destId="{2BE28714-42D1-41B8-BEE6-D4E6785A71F1}" srcOrd="1" destOrd="0" presId="urn:microsoft.com/office/officeart/2005/8/layout/vProcess5"/>
    <dgm:cxn modelId="{C5211B53-2738-40CA-8977-DECD9AD33256}" type="presOf" srcId="{4843419A-CA23-4E64-82AE-E0F78B185519}" destId="{62B2996E-42FA-4870-9079-6431274CF974}" srcOrd="0" destOrd="0" presId="urn:microsoft.com/office/officeart/2005/8/layout/vProcess5"/>
    <dgm:cxn modelId="{1065AC80-6ABE-4C87-A0B8-CF482CDD1C68}" type="presOf" srcId="{5B940572-7F5D-489A-AD43-E4D3E0CC8AB2}" destId="{43ACD616-67DA-4F10-ABD3-55A9C5B30991}" srcOrd="0" destOrd="0" presId="urn:microsoft.com/office/officeart/2005/8/layout/vProcess5"/>
    <dgm:cxn modelId="{7F3CF596-8F5B-4057-B9B0-BF1AA26C129A}" type="presOf" srcId="{5D40E720-6D57-45F1-8285-7E7EE7AE0FE8}" destId="{B749711B-81C7-41DC-A53E-B490F78C0A59}" srcOrd="0" destOrd="0" presId="urn:microsoft.com/office/officeart/2005/8/layout/vProcess5"/>
    <dgm:cxn modelId="{7F3BD2A9-8B7F-47D8-8292-16DC86897E02}" type="presOf" srcId="{24C5AAD6-5724-4CA7-8ADE-78459F507DE3}" destId="{4943E73C-2D53-4118-BF66-A333B2197E1A}" srcOrd="0" destOrd="0" presId="urn:microsoft.com/office/officeart/2005/8/layout/vProcess5"/>
    <dgm:cxn modelId="{D78652D1-1BE6-4210-88F3-C85AD4E16780}" type="presOf" srcId="{5B940572-7F5D-489A-AD43-E4D3E0CC8AB2}" destId="{CE5AB21B-FEAF-404F-81C4-A0F02D12C11B}" srcOrd="1" destOrd="0" presId="urn:microsoft.com/office/officeart/2005/8/layout/vProcess5"/>
    <dgm:cxn modelId="{B72E29D4-00C2-42FA-84E0-380D29B4E517}" type="presOf" srcId="{2300B484-DB2B-4641-8019-FAF3A2AE4391}" destId="{679DE3EA-1391-4B03-B13A-ACCA83A13E45}" srcOrd="0" destOrd="0" presId="urn:microsoft.com/office/officeart/2005/8/layout/vProcess5"/>
    <dgm:cxn modelId="{25C5FFE0-AD8C-4DE2-8668-F6E61146EC5E}" type="presOf" srcId="{0B1821B0-D669-4A22-82FA-6179950FD132}" destId="{DB6BFD97-F887-4E1E-B5F0-5E085AC4C6FA}" srcOrd="0" destOrd="0" presId="urn:microsoft.com/office/officeart/2005/8/layout/vProcess5"/>
    <dgm:cxn modelId="{C29172EC-59A4-4E47-88A5-31B8F8DE7EE3}" type="presOf" srcId="{2300B484-DB2B-4641-8019-FAF3A2AE4391}" destId="{87318AE5-E399-4E88-A3AE-870042B504B1}" srcOrd="1" destOrd="0" presId="urn:microsoft.com/office/officeart/2005/8/layout/vProcess5"/>
    <dgm:cxn modelId="{9B2789ED-7F15-4CFD-BAAD-A39FAD004BAF}" type="presOf" srcId="{5223F40C-FC71-4849-AA73-E1BC18179459}" destId="{CED95AE2-4260-40E2-9F97-C5D351304074}" srcOrd="0" destOrd="0" presId="urn:microsoft.com/office/officeart/2005/8/layout/vProcess5"/>
    <dgm:cxn modelId="{7DEC94B1-D380-478A-AB7E-6D1FDD671E03}" type="presParOf" srcId="{4943E73C-2D53-4118-BF66-A333B2197E1A}" destId="{EFC8870C-E189-448B-98A8-45EF8956D475}" srcOrd="0" destOrd="0" presId="urn:microsoft.com/office/officeart/2005/8/layout/vProcess5"/>
    <dgm:cxn modelId="{C8D1403B-685B-4B97-A280-61A39C72E272}" type="presParOf" srcId="{4943E73C-2D53-4118-BF66-A333B2197E1A}" destId="{5DF420F7-B385-4796-855F-7192367DBBCF}" srcOrd="1" destOrd="0" presId="urn:microsoft.com/office/officeart/2005/8/layout/vProcess5"/>
    <dgm:cxn modelId="{55ACFBD3-A3B6-45FF-B563-11116BEDB594}" type="presParOf" srcId="{4943E73C-2D53-4118-BF66-A333B2197E1A}" destId="{CED95AE2-4260-40E2-9F97-C5D351304074}" srcOrd="2" destOrd="0" presId="urn:microsoft.com/office/officeart/2005/8/layout/vProcess5"/>
    <dgm:cxn modelId="{F56BB0A1-0EA8-46E8-BB0E-8EC9034D3A50}" type="presParOf" srcId="{4943E73C-2D53-4118-BF66-A333B2197E1A}" destId="{62B2996E-42FA-4870-9079-6431274CF974}" srcOrd="3" destOrd="0" presId="urn:microsoft.com/office/officeart/2005/8/layout/vProcess5"/>
    <dgm:cxn modelId="{650DF37A-51B4-4086-9EEB-9D9576CDD8E4}" type="presParOf" srcId="{4943E73C-2D53-4118-BF66-A333B2197E1A}" destId="{43ACD616-67DA-4F10-ABD3-55A9C5B30991}" srcOrd="4" destOrd="0" presId="urn:microsoft.com/office/officeart/2005/8/layout/vProcess5"/>
    <dgm:cxn modelId="{AB761D5A-EE34-475A-A1B9-59EDA7550E00}" type="presParOf" srcId="{4943E73C-2D53-4118-BF66-A333B2197E1A}" destId="{679DE3EA-1391-4B03-B13A-ACCA83A13E45}" srcOrd="5" destOrd="0" presId="urn:microsoft.com/office/officeart/2005/8/layout/vProcess5"/>
    <dgm:cxn modelId="{5842E843-1250-4DF6-91D9-64DF40F71DA0}" type="presParOf" srcId="{4943E73C-2D53-4118-BF66-A333B2197E1A}" destId="{A227ABE9-9C6B-4136-86DA-8E0E20E56FAD}" srcOrd="6" destOrd="0" presId="urn:microsoft.com/office/officeart/2005/8/layout/vProcess5"/>
    <dgm:cxn modelId="{F134C910-D888-4CDC-89F1-4040C3D5DBA6}" type="presParOf" srcId="{4943E73C-2D53-4118-BF66-A333B2197E1A}" destId="{1D564451-9EC9-4F81-A6A9-868A2A47D49E}" srcOrd="7" destOrd="0" presId="urn:microsoft.com/office/officeart/2005/8/layout/vProcess5"/>
    <dgm:cxn modelId="{93E4A776-17B0-4FF6-997A-1CF7D377C26F}" type="presParOf" srcId="{4943E73C-2D53-4118-BF66-A333B2197E1A}" destId="{B749711B-81C7-41DC-A53E-B490F78C0A59}" srcOrd="8" destOrd="0" presId="urn:microsoft.com/office/officeart/2005/8/layout/vProcess5"/>
    <dgm:cxn modelId="{50D38823-5D7D-45BB-83B5-6CBA52A4A89C}" type="presParOf" srcId="{4943E73C-2D53-4118-BF66-A333B2197E1A}" destId="{DB6BFD97-F887-4E1E-B5F0-5E085AC4C6FA}" srcOrd="9" destOrd="0" presId="urn:microsoft.com/office/officeart/2005/8/layout/vProcess5"/>
    <dgm:cxn modelId="{A52B56C9-1EFC-4AF3-8384-D4BFB77A6C5C}" type="presParOf" srcId="{4943E73C-2D53-4118-BF66-A333B2197E1A}" destId="{D2DB35A6-7E8A-4C07-AC32-2D7367AE914B}" srcOrd="10" destOrd="0" presId="urn:microsoft.com/office/officeart/2005/8/layout/vProcess5"/>
    <dgm:cxn modelId="{E3389C2F-8F2D-464C-8FC6-D9AB7E6E7F05}" type="presParOf" srcId="{4943E73C-2D53-4118-BF66-A333B2197E1A}" destId="{401757D7-C6D1-4527-8D5C-00A77C020ECA}" srcOrd="11" destOrd="0" presId="urn:microsoft.com/office/officeart/2005/8/layout/vProcess5"/>
    <dgm:cxn modelId="{8E9A80DF-857E-4D15-BFDB-5883EA3E1C49}" type="presParOf" srcId="{4943E73C-2D53-4118-BF66-A333B2197E1A}" destId="{2BE28714-42D1-41B8-BEE6-D4E6785A71F1}" srcOrd="12" destOrd="0" presId="urn:microsoft.com/office/officeart/2005/8/layout/vProcess5"/>
    <dgm:cxn modelId="{A67CDABC-27AA-4154-8151-0DB90FEBA9FC}" type="presParOf" srcId="{4943E73C-2D53-4118-BF66-A333B2197E1A}" destId="{CE5AB21B-FEAF-404F-81C4-A0F02D12C11B}" srcOrd="13" destOrd="0" presId="urn:microsoft.com/office/officeart/2005/8/layout/vProcess5"/>
    <dgm:cxn modelId="{AAF30DB6-DE4D-49EC-AC8E-0A5BC77AC535}" type="presParOf" srcId="{4943E73C-2D53-4118-BF66-A333B2197E1A}" destId="{87318AE5-E399-4E88-A3AE-870042B504B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20F7-B385-4796-855F-7192367DBBCF}">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Mark 14:58 – Pharisees accuse Jesus</a:t>
          </a:r>
          <a:endParaRPr lang="en-US" sz="2100" kern="1200" dirty="0"/>
        </a:p>
      </dsp:txBody>
      <dsp:txXfrm>
        <a:off x="22940" y="22940"/>
        <a:ext cx="7160195" cy="737360"/>
      </dsp:txXfrm>
    </dsp:sp>
    <dsp:sp modelId="{CED95AE2-4260-40E2-9F97-C5D351304074}">
      <dsp:nvSpPr>
        <dsp:cNvPr id="0" name=""/>
        <dsp:cNvSpPr/>
      </dsp:nvSpPr>
      <dsp:spPr>
        <a:xfrm>
          <a:off x="604647" y="892024"/>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John 2:19-22 – Jesus’ claim (see above)</a:t>
          </a:r>
          <a:endParaRPr lang="en-US" sz="2100" kern="1200" dirty="0"/>
        </a:p>
      </dsp:txBody>
      <dsp:txXfrm>
        <a:off x="627587" y="914964"/>
        <a:ext cx="6937378" cy="737360"/>
      </dsp:txXfrm>
    </dsp:sp>
    <dsp:sp modelId="{62B2996E-42FA-4870-9079-6431274CF974}">
      <dsp:nvSpPr>
        <dsp:cNvPr id="0" name=""/>
        <dsp:cNvSpPr/>
      </dsp:nvSpPr>
      <dsp:spPr>
        <a:xfrm>
          <a:off x="1209293" y="1784048"/>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Acts 7:48, Isaiah 66:1-2 – Stephen quotes Isaiah</a:t>
          </a:r>
          <a:endParaRPr lang="en-US" sz="2100" kern="1200" dirty="0"/>
        </a:p>
      </dsp:txBody>
      <dsp:txXfrm>
        <a:off x="1232233" y="1806988"/>
        <a:ext cx="6937378" cy="737360"/>
      </dsp:txXfrm>
    </dsp:sp>
    <dsp:sp modelId="{43ACD616-67DA-4F10-ABD3-55A9C5B30991}">
      <dsp:nvSpPr>
        <dsp:cNvPr id="0" name=""/>
        <dsp:cNvSpPr/>
      </dsp:nvSpPr>
      <dsp:spPr>
        <a:xfrm>
          <a:off x="1813940" y="2676072"/>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Acts 17:24 – Paul says God cannot be contained</a:t>
          </a:r>
          <a:endParaRPr lang="en-US" sz="2100" kern="1200" dirty="0"/>
        </a:p>
      </dsp:txBody>
      <dsp:txXfrm>
        <a:off x="1836880" y="2699012"/>
        <a:ext cx="6937378" cy="737360"/>
      </dsp:txXfrm>
    </dsp:sp>
    <dsp:sp modelId="{679DE3EA-1391-4B03-B13A-ACCA83A13E45}">
      <dsp:nvSpPr>
        <dsp:cNvPr id="0" name=""/>
        <dsp:cNvSpPr/>
      </dsp:nvSpPr>
      <dsp:spPr>
        <a:xfrm>
          <a:off x="2418587" y="3568097"/>
          <a:ext cx="8097012" cy="78324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Ephesians 2:6 – In Christ, we are seated in heaven with Him</a:t>
          </a:r>
          <a:endParaRPr lang="en-US" sz="2100" kern="1200" dirty="0"/>
        </a:p>
      </dsp:txBody>
      <dsp:txXfrm>
        <a:off x="2441527" y="3591037"/>
        <a:ext cx="6937378" cy="737360"/>
      </dsp:txXfrm>
    </dsp:sp>
    <dsp:sp modelId="{A227ABE9-9C6B-4136-86DA-8E0E20E56FAD}">
      <dsp:nvSpPr>
        <dsp:cNvPr id="0" name=""/>
        <dsp:cNvSpPr/>
      </dsp:nvSpPr>
      <dsp:spPr>
        <a:xfrm>
          <a:off x="7587905" y="572200"/>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1D564451-9EC9-4F81-A6A9-868A2A47D49E}">
      <dsp:nvSpPr>
        <dsp:cNvPr id="0" name=""/>
        <dsp:cNvSpPr/>
      </dsp:nvSpPr>
      <dsp:spPr>
        <a:xfrm>
          <a:off x="8192552" y="146422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B749711B-81C7-41DC-A53E-B490F78C0A59}">
      <dsp:nvSpPr>
        <dsp:cNvPr id="0" name=""/>
        <dsp:cNvSpPr/>
      </dsp:nvSpPr>
      <dsp:spPr>
        <a:xfrm>
          <a:off x="8797199" y="2343195"/>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DB6BFD97-F887-4E1E-B5F0-5E085AC4C6FA}">
      <dsp:nvSpPr>
        <dsp:cNvPr id="0" name=""/>
        <dsp:cNvSpPr/>
      </dsp:nvSpPr>
      <dsp:spPr>
        <a:xfrm>
          <a:off x="9401846" y="3243922"/>
          <a:ext cx="509106" cy="50910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6A28-5C7E-5D7D-270C-7EDEACBA5C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BFC13-B95F-2436-7C0A-B3E4C98E2A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7024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A359-D030-BA95-397B-734D1CBF65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A8E707-A258-EA51-2FE1-DAD3D1239E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08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DDD29-B89C-9034-9C3E-0A05A28478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69B9F0-A9E0-B6E6-0971-F3D51C999E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A22B-8802-547A-8DA3-ED2E33826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30BC6-4621-48D9-FCDF-182D2ED71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948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FB72-D9F3-329E-CD40-0110E3B51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327845-CA9A-A5EC-A380-549D8DFE88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425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6500-D8CD-AD1F-DA38-94C647CD4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66CF9-DFCF-78E3-5E26-19F38E907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591C55-7214-A73C-6E1A-39AE4C16B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51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8ABD-6C16-F51B-125E-9FB7FC0738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118F2-995A-E1FB-EE58-79902084B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89BC5-4FED-6618-C3F2-AD52DAA9A3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028711-3AE5-DFE8-5B2C-D27FF027E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24780-5D2E-9034-9EB4-782A28866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0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E4CC-C379-35ED-064A-9AB07A3DACF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2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32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1691-FB77-50DC-4265-08A0A7054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CC848-BEB4-0963-501B-94B1757E5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2B47C6-0757-10FB-BA57-C328675C0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0961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9F22-CD35-E12E-FD18-8A0D246F4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8DBA8F-E7F9-6F51-2E25-FC01E40FB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064BE-7FCB-7203-300D-953B25A99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0999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mountain, outdoor, ground, sky&#10;&#10;Description automatically generated">
            <a:extLst>
              <a:ext uri="{FF2B5EF4-FFF2-40B4-BE49-F238E27FC236}">
                <a16:creationId xmlns:a16="http://schemas.microsoft.com/office/drawing/2014/main" id="{C2EFB6A9-9C18-E2ED-1B13-2731464781C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2" name="Title Placeholder 1">
            <a:extLst>
              <a:ext uri="{FF2B5EF4-FFF2-40B4-BE49-F238E27FC236}">
                <a16:creationId xmlns:a16="http://schemas.microsoft.com/office/drawing/2014/main" id="{A0643CDB-456A-F91E-068C-4BF74CA999F7}"/>
              </a:ext>
            </a:extLst>
          </p:cNvPr>
          <p:cNvSpPr>
            <a:spLocks noGrp="1"/>
          </p:cNvSpPr>
          <p:nvPr>
            <p:ph type="title"/>
          </p:nvPr>
        </p:nvSpPr>
        <p:spPr>
          <a:xfrm>
            <a:off x="838200" y="365125"/>
            <a:ext cx="10515600" cy="1325563"/>
          </a:xfrm>
          <a:prstGeom prst="rect">
            <a:avLst/>
          </a:prstGeom>
          <a:solidFill>
            <a:schemeClr val="accent2">
              <a:lumMod val="60000"/>
              <a:lumOff val="40000"/>
              <a:alpha val="82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135AB3-A2C8-B2A2-9EFD-266727773234}"/>
              </a:ext>
            </a:extLst>
          </p:cNvPr>
          <p:cNvSpPr>
            <a:spLocks noGrp="1"/>
          </p:cNvSpPr>
          <p:nvPr>
            <p:ph type="body" idx="1"/>
          </p:nvPr>
        </p:nvSpPr>
        <p:spPr>
          <a:xfrm>
            <a:off x="838200" y="1825625"/>
            <a:ext cx="10515600" cy="4351338"/>
          </a:xfrm>
          <a:prstGeom prst="rect">
            <a:avLst/>
          </a:prstGeom>
          <a:solidFill>
            <a:schemeClr val="accent2">
              <a:lumMod val="60000"/>
              <a:lumOff val="40000"/>
              <a:alpha val="82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62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6E5-8AAF-6F1F-847A-2CF82EE931DF}"/>
              </a:ext>
            </a:extLst>
          </p:cNvPr>
          <p:cNvSpPr>
            <a:spLocks noGrp="1"/>
          </p:cNvSpPr>
          <p:nvPr>
            <p:ph type="ctrTitle"/>
          </p:nvPr>
        </p:nvSpPr>
        <p:spPr/>
        <p:txBody>
          <a:bodyPr>
            <a:normAutofit fontScale="90000"/>
          </a:bodyPr>
          <a:lstStyle/>
          <a:p>
            <a:r>
              <a:rPr lang="en-US" dirty="0"/>
              <a:t>Preparing to Teach Hebrews VI</a:t>
            </a:r>
            <a:br>
              <a:rPr lang="en-US" dirty="0"/>
            </a:br>
            <a:r>
              <a:rPr lang="en-US" i="1" dirty="0"/>
              <a:t>Holy Places/Holy Deeds</a:t>
            </a:r>
          </a:p>
        </p:txBody>
      </p:sp>
      <p:sp>
        <p:nvSpPr>
          <p:cNvPr id="3" name="Subtitle 2">
            <a:extLst>
              <a:ext uri="{FF2B5EF4-FFF2-40B4-BE49-F238E27FC236}">
                <a16:creationId xmlns:a16="http://schemas.microsoft.com/office/drawing/2014/main" id="{0A59E104-5C32-6259-CD5C-802197AED83C}"/>
              </a:ext>
            </a:extLst>
          </p:cNvPr>
          <p:cNvSpPr>
            <a:spLocks noGrp="1"/>
          </p:cNvSpPr>
          <p:nvPr>
            <p:ph type="subTitle" idx="1"/>
          </p:nvPr>
        </p:nvSpPr>
        <p:spPr/>
        <p:txBody>
          <a:bodyPr/>
          <a:lstStyle/>
          <a:p>
            <a:r>
              <a:rPr lang="en-US" dirty="0"/>
              <a:t>Preparing to Teach Hebrews 9:1-10:25</a:t>
            </a:r>
            <a:br>
              <a:rPr lang="en-US" dirty="0"/>
            </a:br>
            <a:r>
              <a:rPr lang="en-US" dirty="0"/>
              <a:t>Grace Chinese Christian Church of Skokie, IL</a:t>
            </a:r>
            <a:br>
              <a:rPr lang="en-US" dirty="0"/>
            </a:br>
            <a:r>
              <a:rPr lang="en-US" dirty="0"/>
              <a:t>May 3, 2023</a:t>
            </a:r>
          </a:p>
        </p:txBody>
      </p:sp>
    </p:spTree>
    <p:extLst>
      <p:ext uri="{BB962C8B-B14F-4D97-AF65-F5344CB8AC3E}">
        <p14:creationId xmlns:p14="http://schemas.microsoft.com/office/powerpoint/2010/main" val="11853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D14A-10AA-A640-9570-E58A0259F266}"/>
              </a:ext>
            </a:extLst>
          </p:cNvPr>
          <p:cNvSpPr>
            <a:spLocks noGrp="1"/>
          </p:cNvSpPr>
          <p:nvPr>
            <p:ph type="title"/>
          </p:nvPr>
        </p:nvSpPr>
        <p:spPr/>
        <p:txBody>
          <a:bodyPr/>
          <a:lstStyle/>
          <a:p>
            <a:pPr algn="ctr"/>
            <a:r>
              <a:rPr lang="en-US" dirty="0"/>
              <a:t>Who Were Nadab and Abihu?</a:t>
            </a:r>
          </a:p>
        </p:txBody>
      </p:sp>
      <p:pic>
        <p:nvPicPr>
          <p:cNvPr id="8" name="Content Placeholder 7" descr="A picture containing text, fabric&#10;&#10;Description automatically generated">
            <a:extLst>
              <a:ext uri="{FF2B5EF4-FFF2-40B4-BE49-F238E27FC236}">
                <a16:creationId xmlns:a16="http://schemas.microsoft.com/office/drawing/2014/main" id="{EC68EE6B-4D3B-84D2-3BC0-C3EF08A272B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37848"/>
            <a:ext cx="5136744" cy="3459636"/>
          </a:xfrm>
          <a:ln w="63500">
            <a:solidFill>
              <a:srgbClr val="FFC000"/>
            </a:solidFill>
          </a:ln>
        </p:spPr>
      </p:pic>
      <p:sp>
        <p:nvSpPr>
          <p:cNvPr id="6" name="Content Placeholder 5">
            <a:extLst>
              <a:ext uri="{FF2B5EF4-FFF2-40B4-BE49-F238E27FC236}">
                <a16:creationId xmlns:a16="http://schemas.microsoft.com/office/drawing/2014/main" id="{C510613E-D8B3-F724-08C0-74DB07889188}"/>
              </a:ext>
            </a:extLst>
          </p:cNvPr>
          <p:cNvSpPr>
            <a:spLocks noGrp="1"/>
          </p:cNvSpPr>
          <p:nvPr>
            <p:ph sz="half" idx="2"/>
          </p:nvPr>
        </p:nvSpPr>
        <p:spPr/>
        <p:txBody>
          <a:bodyPr anchor="ctr">
            <a:normAutofit/>
          </a:bodyPr>
          <a:lstStyle/>
          <a:p>
            <a:r>
              <a:rPr lang="en-US" sz="3200" dirty="0"/>
              <a:t>Sons of Aaron</a:t>
            </a:r>
          </a:p>
          <a:p>
            <a:r>
              <a:rPr lang="en-US" sz="3200" dirty="0"/>
              <a:t>Priests in their own right</a:t>
            </a:r>
          </a:p>
          <a:p>
            <a:r>
              <a:rPr lang="en-US" sz="3200" dirty="0"/>
              <a:t>Offered “strange fire”</a:t>
            </a:r>
            <a:br>
              <a:rPr lang="en-US" sz="3200" dirty="0"/>
            </a:br>
            <a:r>
              <a:rPr lang="en-US" sz="3200" dirty="0"/>
              <a:t>Leviticus 10:1</a:t>
            </a:r>
          </a:p>
          <a:p>
            <a:r>
              <a:rPr lang="en-US" sz="3200" dirty="0"/>
              <a:t>Burned to death (v. 2)</a:t>
            </a:r>
          </a:p>
          <a:p>
            <a:r>
              <a:rPr lang="en-US" sz="3200" dirty="0"/>
              <a:t>Demonstration of God’s holiness (v. 3)</a:t>
            </a:r>
          </a:p>
        </p:txBody>
      </p:sp>
    </p:spTree>
    <p:extLst>
      <p:ext uri="{BB962C8B-B14F-4D97-AF65-F5344CB8AC3E}">
        <p14:creationId xmlns:p14="http://schemas.microsoft.com/office/powerpoint/2010/main" val="79986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AC46B-2489-B6B8-0973-170063E99E94}"/>
              </a:ext>
            </a:extLst>
          </p:cNvPr>
          <p:cNvSpPr>
            <a:spLocks noGrp="1"/>
          </p:cNvSpPr>
          <p:nvPr>
            <p:ph type="title"/>
          </p:nvPr>
        </p:nvSpPr>
        <p:spPr/>
        <p:txBody>
          <a:bodyPr/>
          <a:lstStyle/>
          <a:p>
            <a:r>
              <a:rPr lang="en-US" dirty="0"/>
              <a:t>Tabernacle Model Interior</a:t>
            </a:r>
          </a:p>
        </p:txBody>
      </p:sp>
      <p:pic>
        <p:nvPicPr>
          <p:cNvPr id="8" name="Content Placeholder 7" descr="A picture containing indoor, tiled&#10;&#10;Description automatically generated">
            <a:extLst>
              <a:ext uri="{FF2B5EF4-FFF2-40B4-BE49-F238E27FC236}">
                <a16:creationId xmlns:a16="http://schemas.microsoft.com/office/drawing/2014/main" id="{A73A17CF-A42D-0CEC-E6BD-A6B51E35A2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339" y="1825625"/>
            <a:ext cx="9225322" cy="4351338"/>
          </a:xfrm>
        </p:spPr>
      </p:pic>
      <p:sp>
        <p:nvSpPr>
          <p:cNvPr id="2" name="Oval 1">
            <a:extLst>
              <a:ext uri="{FF2B5EF4-FFF2-40B4-BE49-F238E27FC236}">
                <a16:creationId xmlns:a16="http://schemas.microsoft.com/office/drawing/2014/main" id="{CDA0EBC1-9E76-2811-B4DE-36FCF4F65C77}"/>
              </a:ext>
            </a:extLst>
          </p:cNvPr>
          <p:cNvSpPr/>
          <p:nvPr/>
        </p:nvSpPr>
        <p:spPr>
          <a:xfrm>
            <a:off x="2677211" y="3223967"/>
            <a:ext cx="1234913" cy="216580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8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E5ACD-3536-E346-B027-C0F2ACB16C27}"/>
              </a:ext>
            </a:extLst>
          </p:cNvPr>
          <p:cNvSpPr>
            <a:spLocks noGrp="1"/>
          </p:cNvSpPr>
          <p:nvPr>
            <p:ph type="title"/>
          </p:nvPr>
        </p:nvSpPr>
        <p:spPr/>
        <p:txBody>
          <a:bodyPr/>
          <a:lstStyle/>
          <a:p>
            <a:r>
              <a:rPr lang="en-US" dirty="0"/>
              <a:t>Limitations (Hebrews 9:6-10)</a:t>
            </a:r>
            <a:br>
              <a:rPr lang="en-US" dirty="0"/>
            </a:br>
            <a:r>
              <a:rPr lang="en-US" dirty="0"/>
              <a:t>Symbol of the “Present Age”</a:t>
            </a:r>
          </a:p>
        </p:txBody>
      </p:sp>
      <p:sp>
        <p:nvSpPr>
          <p:cNvPr id="5" name="Content Placeholder 4">
            <a:extLst>
              <a:ext uri="{FF2B5EF4-FFF2-40B4-BE49-F238E27FC236}">
                <a16:creationId xmlns:a16="http://schemas.microsoft.com/office/drawing/2014/main" id="{E9D83255-DE01-295F-C281-3CF23D840330}"/>
              </a:ext>
            </a:extLst>
          </p:cNvPr>
          <p:cNvSpPr>
            <a:spLocks noGrp="1"/>
          </p:cNvSpPr>
          <p:nvPr>
            <p:ph sz="half" idx="1"/>
          </p:nvPr>
        </p:nvSpPr>
        <p:spPr/>
        <p:txBody>
          <a:bodyPr/>
          <a:lstStyle/>
          <a:p>
            <a:r>
              <a:rPr lang="en-US" dirty="0"/>
              <a:t>Not for ordinary people</a:t>
            </a:r>
          </a:p>
          <a:p>
            <a:r>
              <a:rPr lang="en-US" dirty="0"/>
              <a:t>Only consecrated (cleansed by blood sacrifices) priests could enter the holy place to perform their functions</a:t>
            </a:r>
          </a:p>
          <a:p>
            <a:r>
              <a:rPr lang="en-US" dirty="0"/>
              <a:t>Only the high priest (cleansed by a blood sacrifice and offering one for himself and people) could enter 1x per year</a:t>
            </a:r>
          </a:p>
          <a:p>
            <a:r>
              <a:rPr lang="en-US" dirty="0"/>
              <a:t>Jesus destroyed the barrier</a:t>
            </a:r>
          </a:p>
        </p:txBody>
      </p:sp>
      <p:pic>
        <p:nvPicPr>
          <p:cNvPr id="8" name="Content Placeholder 7" descr="A picture containing text, old&#10;&#10;Description automatically generated">
            <a:extLst>
              <a:ext uri="{FF2B5EF4-FFF2-40B4-BE49-F238E27FC236}">
                <a16:creationId xmlns:a16="http://schemas.microsoft.com/office/drawing/2014/main" id="{8474C8E8-6A45-92C7-45CA-0FF4F793A7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0543" y="2075089"/>
            <a:ext cx="5173345" cy="3750676"/>
          </a:xfrm>
          <a:ln w="63500">
            <a:solidFill>
              <a:srgbClr val="FFC000"/>
            </a:solidFill>
          </a:ln>
        </p:spPr>
      </p:pic>
      <p:pic>
        <p:nvPicPr>
          <p:cNvPr id="10" name="Picture 9">
            <a:extLst>
              <a:ext uri="{FF2B5EF4-FFF2-40B4-BE49-F238E27FC236}">
                <a16:creationId xmlns:a16="http://schemas.microsoft.com/office/drawing/2014/main" id="{70409D30-3C79-6E18-D3E0-B0B6747D8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147" y="1825625"/>
            <a:ext cx="4674135" cy="4463799"/>
          </a:xfrm>
          <a:prstGeom prst="rect">
            <a:avLst/>
          </a:prstGeom>
          <a:ln w="63500">
            <a:solidFill>
              <a:srgbClr val="FFC000"/>
            </a:solidFill>
          </a:ln>
        </p:spPr>
      </p:pic>
    </p:spTree>
    <p:extLst>
      <p:ext uri="{BB962C8B-B14F-4D97-AF65-F5344CB8AC3E}">
        <p14:creationId xmlns:p14="http://schemas.microsoft.com/office/powerpoint/2010/main" val="26703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54EB63-FE92-55D2-861F-D2DFF0D93AA1}"/>
              </a:ext>
            </a:extLst>
          </p:cNvPr>
          <p:cNvSpPr>
            <a:spLocks noGrp="1"/>
          </p:cNvSpPr>
          <p:nvPr>
            <p:ph type="title"/>
          </p:nvPr>
        </p:nvSpPr>
        <p:spPr/>
        <p:txBody>
          <a:bodyPr anchor="t">
            <a:normAutofit fontScale="90000"/>
          </a:bodyPr>
          <a:lstStyle/>
          <a:p>
            <a:r>
              <a:rPr lang="en-US" sz="3100" b="1" dirty="0">
                <a:effectLst/>
                <a:latin typeface="Calibri" panose="020F0502020204030204" pitchFamily="34" charset="0"/>
                <a:ea typeface="Calibri" panose="020F0502020204030204" pitchFamily="34" charset="0"/>
                <a:cs typeface="Arial" panose="020B0604020202020204" pitchFamily="34" charset="0"/>
              </a:rPr>
              <a:t>Perkins, </a:t>
            </a:r>
            <a:r>
              <a:rPr lang="en-US" sz="3100" b="1" dirty="0" err="1">
                <a:effectLst/>
                <a:latin typeface="Calibri" panose="020F0502020204030204" pitchFamily="34" charset="0"/>
                <a:ea typeface="Calibri" panose="020F0502020204030204" pitchFamily="34" charset="0"/>
                <a:cs typeface="Arial" panose="020B0604020202020204" pitchFamily="34" charset="0"/>
              </a:rPr>
              <a:t>Pheme</a:t>
            </a:r>
            <a:r>
              <a:rPr lang="en-US" sz="3100" b="1" dirty="0">
                <a:effectLst/>
                <a:latin typeface="Calibri" panose="020F0502020204030204" pitchFamily="34" charset="0"/>
                <a:ea typeface="Calibri" panose="020F0502020204030204" pitchFamily="34" charset="0"/>
                <a:cs typeface="Arial" panose="020B0604020202020204" pitchFamily="34" charset="0"/>
              </a:rPr>
              <a:t>. </a:t>
            </a:r>
            <a:r>
              <a:rPr lang="en-US" sz="31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Reading the New Testament: An Introduction: </a:t>
            </a:r>
            <a:br>
              <a:rPr lang="en-US" sz="31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br>
            <a:r>
              <a:rPr lang="en-US" sz="31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Third Edition</a:t>
            </a:r>
            <a:r>
              <a:rPr lang="en-US" sz="31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3100" b="1" dirty="0">
                <a:effectLst/>
                <a:latin typeface="Calibri" panose="020F0502020204030204" pitchFamily="34" charset="0"/>
                <a:ea typeface="Calibri" panose="020F0502020204030204" pitchFamily="34" charset="0"/>
                <a:cs typeface="Arial" panose="020B0604020202020204" pitchFamily="34" charset="0"/>
              </a:rPr>
              <a:t>(Mahwah, NJ: Paulist Press, 2012), p. 254.]</a:t>
            </a:r>
            <a:br>
              <a:rPr lang="en-US" sz="4400" b="1"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6" name="Content Placeholder 5">
            <a:extLst>
              <a:ext uri="{FF2B5EF4-FFF2-40B4-BE49-F238E27FC236}">
                <a16:creationId xmlns:a16="http://schemas.microsoft.com/office/drawing/2014/main" id="{1C233F6C-D080-8B35-3BBC-C22EDCF2910F}"/>
              </a:ext>
            </a:extLst>
          </p:cNvPr>
          <p:cNvSpPr>
            <a:spLocks noGrp="1"/>
          </p:cNvSpPr>
          <p:nvPr>
            <p:ph idx="1"/>
          </p:nvPr>
        </p:nvSpPr>
        <p:spPr>
          <a:xfrm>
            <a:off x="838200" y="1825625"/>
            <a:ext cx="10515600" cy="3915299"/>
          </a:xfrm>
        </p:spPr>
        <p:txBody>
          <a:bodyPr/>
          <a:lstStyle/>
          <a:p>
            <a:pPr marL="0" indent="0">
              <a:buNone/>
            </a:pPr>
            <a:r>
              <a:rPr lang="en-US" dirty="0"/>
              <a:t>“The Levitical cult established rules for worship in an earthly sanctuary. But such rules could only affect the body. They did not affect the conscience. The earthly tent symbolizes the present age. Christ’s sacrifice does not take place in the earthly tent. It implies entry into the heavenly world.”</a:t>
            </a:r>
          </a:p>
          <a:p>
            <a:pPr>
              <a:buFont typeface="Wingdings" panose="05000000000000000000" pitchFamily="2" charset="2"/>
              <a:buChar char="ü"/>
            </a:pPr>
            <a:r>
              <a:rPr lang="en-US" dirty="0"/>
              <a:t>What does this mean for our access to God?</a:t>
            </a:r>
          </a:p>
          <a:p>
            <a:pPr>
              <a:buFont typeface="Wingdings" panose="05000000000000000000" pitchFamily="2" charset="2"/>
              <a:buChar char="ü"/>
            </a:pPr>
            <a:r>
              <a:rPr lang="en-US" dirty="0"/>
              <a:t>If the heavenly world is superior, why do so many believers still</a:t>
            </a:r>
            <a:br>
              <a:rPr lang="en-US" dirty="0"/>
            </a:br>
            <a:r>
              <a:rPr lang="en-US" dirty="0"/>
              <a:t>allow earthly concerns to be their priorities?</a:t>
            </a:r>
          </a:p>
        </p:txBody>
      </p:sp>
    </p:spTree>
    <p:extLst>
      <p:ext uri="{BB962C8B-B14F-4D97-AF65-F5344CB8AC3E}">
        <p14:creationId xmlns:p14="http://schemas.microsoft.com/office/powerpoint/2010/main" val="31241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FD24C0-BDEA-C8DF-04F9-52031AC40B04}"/>
              </a:ext>
            </a:extLst>
          </p:cNvPr>
          <p:cNvSpPr>
            <a:spLocks noGrp="1"/>
          </p:cNvSpPr>
          <p:nvPr>
            <p:ph type="title"/>
          </p:nvPr>
        </p:nvSpPr>
        <p:spPr/>
        <p:txBody>
          <a:bodyPr/>
          <a:lstStyle/>
          <a:p>
            <a:r>
              <a:rPr lang="en-US" dirty="0"/>
              <a:t>The Necessity of Death</a:t>
            </a:r>
          </a:p>
        </p:txBody>
      </p:sp>
      <p:pic>
        <p:nvPicPr>
          <p:cNvPr id="8" name="Content Placeholder 7" descr="Text, letter&#10;&#10;Description automatically generated">
            <a:extLst>
              <a:ext uri="{FF2B5EF4-FFF2-40B4-BE49-F238E27FC236}">
                <a16:creationId xmlns:a16="http://schemas.microsoft.com/office/drawing/2014/main" id="{ED1640B4-18B5-7B25-6DA1-2FBD4DC804F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45532"/>
            <a:ext cx="4029461" cy="4311524"/>
          </a:xfrm>
        </p:spPr>
      </p:pic>
      <p:sp>
        <p:nvSpPr>
          <p:cNvPr id="6" name="Content Placeholder 5">
            <a:extLst>
              <a:ext uri="{FF2B5EF4-FFF2-40B4-BE49-F238E27FC236}">
                <a16:creationId xmlns:a16="http://schemas.microsoft.com/office/drawing/2014/main" id="{F30EEDC4-B51A-D0AA-931B-A8AB9C5855E1}"/>
              </a:ext>
            </a:extLst>
          </p:cNvPr>
          <p:cNvSpPr>
            <a:spLocks noGrp="1"/>
          </p:cNvSpPr>
          <p:nvPr>
            <p:ph sz="half" idx="2"/>
          </p:nvPr>
        </p:nvSpPr>
        <p:spPr>
          <a:xfrm>
            <a:off x="5024673" y="1825625"/>
            <a:ext cx="6329127" cy="4351338"/>
          </a:xfrm>
        </p:spPr>
        <p:txBody>
          <a:bodyPr anchor="ctr"/>
          <a:lstStyle/>
          <a:p>
            <a:r>
              <a:rPr lang="en-US" sz="3200" dirty="0"/>
              <a:t>Much more of Christ’s blood (v. 14)</a:t>
            </a:r>
          </a:p>
          <a:p>
            <a:r>
              <a:rPr lang="en-US" sz="3200" dirty="0"/>
              <a:t>Mediator of new covenant (v. 15)</a:t>
            </a:r>
          </a:p>
          <a:p>
            <a:r>
              <a:rPr lang="en-US" sz="3200" dirty="0"/>
              <a:t>Death activates a will (vv. 16-17)</a:t>
            </a:r>
          </a:p>
          <a:p>
            <a:r>
              <a:rPr lang="en-US" sz="3200" dirty="0"/>
              <a:t>Pay close attention to v. 22</a:t>
            </a:r>
          </a:p>
          <a:p>
            <a:endParaRPr lang="en-US" dirty="0"/>
          </a:p>
        </p:txBody>
      </p:sp>
    </p:spTree>
    <p:extLst>
      <p:ext uri="{BB962C8B-B14F-4D97-AF65-F5344CB8AC3E}">
        <p14:creationId xmlns:p14="http://schemas.microsoft.com/office/powerpoint/2010/main" val="201738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2219-0E55-F22F-B0A8-1FC959C9E1B4}"/>
              </a:ext>
            </a:extLst>
          </p:cNvPr>
          <p:cNvSpPr>
            <a:spLocks noGrp="1"/>
          </p:cNvSpPr>
          <p:nvPr>
            <p:ph type="title"/>
          </p:nvPr>
        </p:nvSpPr>
        <p:spPr/>
        <p:txBody>
          <a:bodyPr/>
          <a:lstStyle/>
          <a:p>
            <a:r>
              <a:rPr lang="en-US" dirty="0"/>
              <a:t>Do You Agree?</a:t>
            </a:r>
          </a:p>
        </p:txBody>
      </p:sp>
      <p:sp>
        <p:nvSpPr>
          <p:cNvPr id="3" name="Content Placeholder 2">
            <a:extLst>
              <a:ext uri="{FF2B5EF4-FFF2-40B4-BE49-F238E27FC236}">
                <a16:creationId xmlns:a16="http://schemas.microsoft.com/office/drawing/2014/main" id="{CFCED911-1CF9-5A6D-006B-F4FB77914A93}"/>
              </a:ext>
            </a:extLst>
          </p:cNvPr>
          <p:cNvSpPr>
            <a:spLocks noGrp="1"/>
          </p:cNvSpPr>
          <p:nvPr>
            <p:ph idx="1"/>
          </p:nvPr>
        </p:nvSpPr>
        <p:spPr/>
        <p:txBody>
          <a:bodyPr/>
          <a:lstStyle/>
          <a:p>
            <a:r>
              <a:rPr lang="en-US" dirty="0"/>
              <a:t>The following is from a famous Bible expositor:</a:t>
            </a:r>
          </a:p>
          <a:p>
            <a:r>
              <a:rPr lang="en-US" dirty="0"/>
              <a:t>“There was no sacrifice under the Old Testament that could really deal with sin.”</a:t>
            </a:r>
          </a:p>
          <a:p>
            <a:r>
              <a:rPr lang="en-US" dirty="0"/>
              <a:t>Now, hear from another scholar:</a:t>
            </a:r>
          </a:p>
          <a:p>
            <a:r>
              <a:rPr lang="en-US" dirty="0"/>
              <a:t>“The blood of slaughtered animals under the old order did have some efficacy, but it was an outward efficacy for the removal of ceremonial pollution.”</a:t>
            </a:r>
          </a:p>
          <a:p>
            <a:r>
              <a:rPr lang="en-US" dirty="0"/>
              <a:t>But they all pointed to the sacrifice which was to come. (9:14)</a:t>
            </a:r>
          </a:p>
          <a:p>
            <a:r>
              <a:rPr lang="en-US" dirty="0"/>
              <a:t>1) D. Martyn Lloyd-Jones / 2) F. F. Bruce</a:t>
            </a:r>
          </a:p>
        </p:txBody>
      </p:sp>
    </p:spTree>
    <p:extLst>
      <p:ext uri="{BB962C8B-B14F-4D97-AF65-F5344CB8AC3E}">
        <p14:creationId xmlns:p14="http://schemas.microsoft.com/office/powerpoint/2010/main" val="4719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37D847-553C-D330-E8D4-266793A5B4CE}"/>
              </a:ext>
            </a:extLst>
          </p:cNvPr>
          <p:cNvSpPr>
            <a:spLocks noGrp="1"/>
          </p:cNvSpPr>
          <p:nvPr>
            <p:ph type="title"/>
          </p:nvPr>
        </p:nvSpPr>
        <p:spPr>
          <a:xfrm>
            <a:off x="838200" y="365125"/>
            <a:ext cx="10515600" cy="1325563"/>
          </a:xfrm>
        </p:spPr>
        <p:txBody>
          <a:bodyPr anchor="ctr">
            <a:normAutofit/>
          </a:bodyPr>
          <a:lstStyle/>
          <a:p>
            <a:r>
              <a:rPr lang="en-US" dirty="0"/>
              <a:t>Of Sanctuaries Made with Human Hands</a:t>
            </a:r>
          </a:p>
        </p:txBody>
      </p:sp>
      <p:graphicFrame>
        <p:nvGraphicFramePr>
          <p:cNvPr id="8" name="Content Placeholder 4">
            <a:extLst>
              <a:ext uri="{FF2B5EF4-FFF2-40B4-BE49-F238E27FC236}">
                <a16:creationId xmlns:a16="http://schemas.microsoft.com/office/drawing/2014/main" id="{1B776797-201B-D935-DF2D-141C18C994E7}"/>
              </a:ext>
            </a:extLst>
          </p:cNvPr>
          <p:cNvGraphicFramePr>
            <a:graphicFrameLocks noGrp="1"/>
          </p:cNvGraphicFramePr>
          <p:nvPr>
            <p:ph idx="1"/>
            <p:extLst>
              <p:ext uri="{D42A27DB-BD31-4B8C-83A1-F6EECF244321}">
                <p14:modId xmlns:p14="http://schemas.microsoft.com/office/powerpoint/2010/main" val="12233880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68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91132-3040-7978-56A2-A7A182CAB767}"/>
              </a:ext>
            </a:extLst>
          </p:cNvPr>
          <p:cNvSpPr>
            <a:spLocks noGrp="1"/>
          </p:cNvSpPr>
          <p:nvPr>
            <p:ph type="title"/>
          </p:nvPr>
        </p:nvSpPr>
        <p:spPr/>
        <p:txBody>
          <a:bodyPr/>
          <a:lstStyle/>
          <a:p>
            <a:r>
              <a:rPr lang="en-US" dirty="0"/>
              <a:t>The Reincarnation Issue (Hebrews 9:27-28)</a:t>
            </a:r>
          </a:p>
        </p:txBody>
      </p:sp>
      <p:pic>
        <p:nvPicPr>
          <p:cNvPr id="5" name="Content Placeholder 4" descr="A picture containing text, drawing&#10;&#10;Description automatically generated">
            <a:extLst>
              <a:ext uri="{FF2B5EF4-FFF2-40B4-BE49-F238E27FC236}">
                <a16:creationId xmlns:a16="http://schemas.microsoft.com/office/drawing/2014/main" id="{65D725AB-C885-E83F-F840-4ABB656FBB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0" y="1991519"/>
            <a:ext cx="7048500" cy="4019550"/>
          </a:xfrm>
          <a:ln w="63500">
            <a:solidFill>
              <a:srgbClr val="FFC000"/>
            </a:solidFill>
          </a:ln>
        </p:spPr>
      </p:pic>
      <p:sp>
        <p:nvSpPr>
          <p:cNvPr id="6" name="&quot;Not Allowed&quot; Symbol 5">
            <a:extLst>
              <a:ext uri="{FF2B5EF4-FFF2-40B4-BE49-F238E27FC236}">
                <a16:creationId xmlns:a16="http://schemas.microsoft.com/office/drawing/2014/main" id="{6212312E-5661-69C2-E6AE-846FC6D373C2}"/>
              </a:ext>
            </a:extLst>
          </p:cNvPr>
          <p:cNvSpPr/>
          <p:nvPr/>
        </p:nvSpPr>
        <p:spPr>
          <a:xfrm>
            <a:off x="2988298" y="1470581"/>
            <a:ext cx="5910606" cy="5387419"/>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62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1F66-D9BB-5BDB-707D-34E2671FA95D}"/>
              </a:ext>
            </a:extLst>
          </p:cNvPr>
          <p:cNvSpPr>
            <a:spLocks noGrp="1"/>
          </p:cNvSpPr>
          <p:nvPr>
            <p:ph type="title"/>
          </p:nvPr>
        </p:nvSpPr>
        <p:spPr/>
        <p:txBody>
          <a:bodyPr/>
          <a:lstStyle/>
          <a:p>
            <a:r>
              <a:rPr lang="en-US" dirty="0"/>
              <a:t>Shadow-boxing with the Law (10:1-10)</a:t>
            </a:r>
          </a:p>
        </p:txBody>
      </p:sp>
      <p:pic>
        <p:nvPicPr>
          <p:cNvPr id="7" name="Content Placeholder 6" descr="A picture containing vector graphics&#10;&#10;Description automatically generated">
            <a:extLst>
              <a:ext uri="{FF2B5EF4-FFF2-40B4-BE49-F238E27FC236}">
                <a16:creationId xmlns:a16="http://schemas.microsoft.com/office/drawing/2014/main" id="{19412B55-0231-5020-9E35-CEEA2E5B83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5913" y="1825625"/>
            <a:ext cx="4166174" cy="4351338"/>
          </a:xfrm>
          <a:ln w="63500">
            <a:solidFill>
              <a:srgbClr val="FFC000"/>
            </a:solidFill>
          </a:ln>
        </p:spPr>
      </p:pic>
      <p:pic>
        <p:nvPicPr>
          <p:cNvPr id="9" name="Content Placeholder 8" descr="A picture containing sport, person, ceiling, indoor&#10;&#10;Description automatically generated">
            <a:extLst>
              <a:ext uri="{FF2B5EF4-FFF2-40B4-BE49-F238E27FC236}">
                <a16:creationId xmlns:a16="http://schemas.microsoft.com/office/drawing/2014/main" id="{2A47EE32-CC23-B0F5-5C18-881292C9F1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51249" y="1759432"/>
            <a:ext cx="2714919" cy="4831909"/>
          </a:xfrm>
          <a:ln w="63500">
            <a:solidFill>
              <a:srgbClr val="FFC000"/>
            </a:solidFill>
          </a:ln>
        </p:spPr>
      </p:pic>
    </p:spTree>
    <p:extLst>
      <p:ext uri="{BB962C8B-B14F-4D97-AF65-F5344CB8AC3E}">
        <p14:creationId xmlns:p14="http://schemas.microsoft.com/office/powerpoint/2010/main" val="11603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4DD7BB-01D9-0C5A-5A82-A66DEBE917C0}"/>
              </a:ext>
            </a:extLst>
          </p:cNvPr>
          <p:cNvSpPr>
            <a:spLocks noGrp="1"/>
          </p:cNvSpPr>
          <p:nvPr>
            <p:ph type="title"/>
          </p:nvPr>
        </p:nvSpPr>
        <p:spPr/>
        <p:txBody>
          <a:bodyPr/>
          <a:lstStyle/>
          <a:p>
            <a:r>
              <a:rPr lang="en-US" dirty="0"/>
              <a:t>The Old Testament Quotation</a:t>
            </a:r>
            <a:br>
              <a:rPr lang="en-US" dirty="0"/>
            </a:br>
            <a:r>
              <a:rPr lang="en-US" dirty="0"/>
              <a:t>Psalm 40:6-8 [NASB]</a:t>
            </a:r>
          </a:p>
        </p:txBody>
      </p:sp>
      <p:sp>
        <p:nvSpPr>
          <p:cNvPr id="6" name="Content Placeholder 5">
            <a:extLst>
              <a:ext uri="{FF2B5EF4-FFF2-40B4-BE49-F238E27FC236}">
                <a16:creationId xmlns:a16="http://schemas.microsoft.com/office/drawing/2014/main" id="{4CAE9664-340D-858B-568F-8D07C941EC81}"/>
              </a:ext>
            </a:extLst>
          </p:cNvPr>
          <p:cNvSpPr>
            <a:spLocks noGrp="1"/>
          </p:cNvSpPr>
          <p:nvPr>
            <p:ph idx="1"/>
          </p:nvPr>
        </p:nvSpPr>
        <p:spPr/>
        <p:txBody>
          <a:bodyPr anchor="ctr">
            <a:normAutofit/>
          </a:bodyPr>
          <a:lstStyle/>
          <a:p>
            <a:pPr marL="0" indent="0">
              <a:buNone/>
            </a:pPr>
            <a:r>
              <a:rPr lang="en-US" sz="3200" i="0" baseline="30000" dirty="0">
                <a:solidFill>
                  <a:srgbClr val="000000"/>
                </a:solidFill>
                <a:effectLst/>
              </a:rPr>
              <a:t>6 </a:t>
            </a:r>
            <a:r>
              <a:rPr lang="en-US" sz="3200" i="0" dirty="0">
                <a:solidFill>
                  <a:srgbClr val="000000"/>
                </a:solidFill>
                <a:effectLst/>
              </a:rPr>
              <a:t>You have not desired sacrifice and meal offering;</a:t>
            </a:r>
            <a:br>
              <a:rPr lang="en-US" sz="3200" dirty="0"/>
            </a:br>
            <a:r>
              <a:rPr lang="en-US" sz="3200" i="0" dirty="0">
                <a:solidFill>
                  <a:srgbClr val="000000"/>
                </a:solidFill>
                <a:effectLst/>
              </a:rPr>
              <a:t>You have opened my ears;</a:t>
            </a:r>
            <a:br>
              <a:rPr lang="en-US" sz="3200" dirty="0"/>
            </a:br>
            <a:r>
              <a:rPr lang="en-US" sz="3200" i="0" dirty="0">
                <a:solidFill>
                  <a:srgbClr val="000000"/>
                </a:solidFill>
                <a:effectLst/>
              </a:rPr>
              <a:t>You have not required burnt offering and sin offering.</a:t>
            </a:r>
            <a:br>
              <a:rPr lang="en-US" sz="3200" dirty="0"/>
            </a:br>
            <a:r>
              <a:rPr lang="en-US" sz="3200" i="0" baseline="30000" dirty="0">
                <a:solidFill>
                  <a:srgbClr val="000000"/>
                </a:solidFill>
                <a:effectLst/>
              </a:rPr>
              <a:t>7 </a:t>
            </a:r>
            <a:r>
              <a:rPr lang="en-US" sz="3200" i="0" dirty="0">
                <a:solidFill>
                  <a:srgbClr val="000000"/>
                </a:solidFill>
                <a:effectLst/>
              </a:rPr>
              <a:t>Then I said, “Behold, I have come;</a:t>
            </a:r>
            <a:br>
              <a:rPr lang="en-US" sz="3200" dirty="0"/>
            </a:br>
            <a:r>
              <a:rPr lang="en-US" sz="3200" i="0" dirty="0">
                <a:solidFill>
                  <a:srgbClr val="000000"/>
                </a:solidFill>
                <a:effectLst/>
              </a:rPr>
              <a:t>It is written of me in the scroll of the book.</a:t>
            </a:r>
            <a:br>
              <a:rPr lang="en-US" sz="3200" dirty="0"/>
            </a:br>
            <a:r>
              <a:rPr lang="en-US" sz="3200" i="0" baseline="30000" dirty="0">
                <a:solidFill>
                  <a:srgbClr val="000000"/>
                </a:solidFill>
                <a:effectLst/>
              </a:rPr>
              <a:t>8 </a:t>
            </a:r>
            <a:r>
              <a:rPr lang="en-US" sz="3200" i="0" dirty="0">
                <a:solidFill>
                  <a:srgbClr val="000000"/>
                </a:solidFill>
                <a:effectLst/>
              </a:rPr>
              <a:t>I delight to do Your will, my God;</a:t>
            </a:r>
            <a:br>
              <a:rPr lang="en-US" sz="3200" dirty="0"/>
            </a:br>
            <a:r>
              <a:rPr lang="en-US" sz="3200" i="0" dirty="0">
                <a:solidFill>
                  <a:srgbClr val="000000"/>
                </a:solidFill>
                <a:effectLst/>
              </a:rPr>
              <a:t>Your Law is within my heart.”</a:t>
            </a:r>
            <a:endParaRPr lang="en-US" sz="3200" dirty="0"/>
          </a:p>
        </p:txBody>
      </p:sp>
    </p:spTree>
    <p:extLst>
      <p:ext uri="{BB962C8B-B14F-4D97-AF65-F5344CB8AC3E}">
        <p14:creationId xmlns:p14="http://schemas.microsoft.com/office/powerpoint/2010/main" val="387725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1DFC3A-F4B5-D6A1-8BBC-C78895B765AF}"/>
              </a:ext>
            </a:extLst>
          </p:cNvPr>
          <p:cNvSpPr>
            <a:spLocks noGrp="1" noChangeArrowheads="1"/>
          </p:cNvSpPr>
          <p:nvPr>
            <p:ph type="title"/>
          </p:nvPr>
        </p:nvSpPr>
        <p:spPr>
          <a:xfrm>
            <a:off x="3122673" y="315372"/>
            <a:ext cx="5724347" cy="688752"/>
          </a:xfrm>
        </p:spPr>
        <p:txBody>
          <a:bodyPr>
            <a:normAutofit/>
          </a:bodyPr>
          <a:lstStyle/>
          <a:p>
            <a:pPr algn="ctr" eaLnBrk="1" hangingPunct="1"/>
            <a:r>
              <a:rPr lang="en-US" altLang="en-US" sz="3600" dirty="0">
                <a:latin typeface="+mn-lt"/>
              </a:rPr>
              <a:t>Hebrews: Finding the Center</a:t>
            </a:r>
          </a:p>
        </p:txBody>
      </p:sp>
      <p:sp>
        <p:nvSpPr>
          <p:cNvPr id="41987" name="Text Box 3">
            <a:extLst>
              <a:ext uri="{FF2B5EF4-FFF2-40B4-BE49-F238E27FC236}">
                <a16:creationId xmlns:a16="http://schemas.microsoft.com/office/drawing/2014/main" id="{5676AE0B-351D-908F-E498-2F362CD094D3}"/>
              </a:ext>
            </a:extLst>
          </p:cNvPr>
          <p:cNvSpPr txBox="1">
            <a:spLocks noChangeArrowheads="1"/>
          </p:cNvSpPr>
          <p:nvPr/>
        </p:nvSpPr>
        <p:spPr bwMode="auto">
          <a:xfrm>
            <a:off x="5308668" y="1118615"/>
            <a:ext cx="923330" cy="5540000"/>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pPr>
            <a:r>
              <a:rPr lang="en-US" altLang="en-US" dirty="0"/>
              <a:t>Superior and Eternal High Priest</a:t>
            </a:r>
            <a:br>
              <a:rPr lang="en-US" altLang="en-US" dirty="0"/>
            </a:br>
            <a:r>
              <a:rPr lang="en-US" altLang="en-US" dirty="0"/>
              <a:t> Hebrews 7</a:t>
            </a:r>
          </a:p>
        </p:txBody>
      </p:sp>
      <p:sp>
        <p:nvSpPr>
          <p:cNvPr id="41988" name="Text Box 4">
            <a:extLst>
              <a:ext uri="{FF2B5EF4-FFF2-40B4-BE49-F238E27FC236}">
                <a16:creationId xmlns:a16="http://schemas.microsoft.com/office/drawing/2014/main" id="{730F6B93-1F30-C62C-FBB2-FA7C43AD02C9}"/>
              </a:ext>
            </a:extLst>
          </p:cNvPr>
          <p:cNvSpPr txBox="1">
            <a:spLocks noChangeArrowheads="1"/>
          </p:cNvSpPr>
          <p:nvPr/>
        </p:nvSpPr>
        <p:spPr bwMode="auto">
          <a:xfrm rot="16200000">
            <a:off x="3583538" y="5274422"/>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Angels</a:t>
            </a:r>
            <a:br>
              <a:rPr lang="en-US" altLang="en-US" dirty="0"/>
            </a:br>
            <a:r>
              <a:rPr lang="en-US" altLang="en-US" dirty="0"/>
              <a:t>Hebrews 1</a:t>
            </a:r>
          </a:p>
        </p:txBody>
      </p:sp>
      <p:sp>
        <p:nvSpPr>
          <p:cNvPr id="41989" name="Text Box 5">
            <a:extLst>
              <a:ext uri="{FF2B5EF4-FFF2-40B4-BE49-F238E27FC236}">
                <a16:creationId xmlns:a16="http://schemas.microsoft.com/office/drawing/2014/main" id="{C41FFC33-8BE1-6F55-0933-784E294780E5}"/>
              </a:ext>
            </a:extLst>
          </p:cNvPr>
          <p:cNvSpPr txBox="1">
            <a:spLocks noChangeArrowheads="1"/>
          </p:cNvSpPr>
          <p:nvPr/>
        </p:nvSpPr>
        <p:spPr bwMode="auto">
          <a:xfrm rot="16200000">
            <a:off x="7253897" y="5061770"/>
            <a:ext cx="923330" cy="2270360"/>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Covenant</a:t>
            </a:r>
            <a:br>
              <a:rPr lang="en-US" altLang="en-US" dirty="0"/>
            </a:br>
            <a:r>
              <a:rPr lang="en-US" altLang="en-US" dirty="0"/>
              <a:t>Hebrews 8</a:t>
            </a:r>
          </a:p>
        </p:txBody>
      </p:sp>
      <p:sp>
        <p:nvSpPr>
          <p:cNvPr id="41991" name="Text Box 7">
            <a:extLst>
              <a:ext uri="{FF2B5EF4-FFF2-40B4-BE49-F238E27FC236}">
                <a16:creationId xmlns:a16="http://schemas.microsoft.com/office/drawing/2014/main" id="{C66C5D5D-FE8B-8D99-6B97-B855EA8861CE}"/>
              </a:ext>
            </a:extLst>
          </p:cNvPr>
          <p:cNvSpPr txBox="1">
            <a:spLocks noChangeArrowheads="1"/>
          </p:cNvSpPr>
          <p:nvPr/>
        </p:nvSpPr>
        <p:spPr bwMode="auto">
          <a:xfrm rot="16200000">
            <a:off x="3583538" y="4351092"/>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Ritual</a:t>
            </a:r>
            <a:br>
              <a:rPr lang="en-US" altLang="en-US" dirty="0"/>
            </a:br>
            <a:r>
              <a:rPr lang="en-US" altLang="en-US" dirty="0"/>
              <a:t>Hebrews 2</a:t>
            </a:r>
          </a:p>
        </p:txBody>
      </p:sp>
      <p:sp>
        <p:nvSpPr>
          <p:cNvPr id="2" name="Text Box 7">
            <a:extLst>
              <a:ext uri="{FF2B5EF4-FFF2-40B4-BE49-F238E27FC236}">
                <a16:creationId xmlns:a16="http://schemas.microsoft.com/office/drawing/2014/main" id="{DFE9C74C-FE38-1BF0-B86F-1902C76C7924}"/>
              </a:ext>
            </a:extLst>
          </p:cNvPr>
          <p:cNvSpPr txBox="1">
            <a:spLocks noChangeArrowheads="1"/>
          </p:cNvSpPr>
          <p:nvPr/>
        </p:nvSpPr>
        <p:spPr bwMode="auto">
          <a:xfrm rot="16200000">
            <a:off x="3583538" y="3421127"/>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Moses</a:t>
            </a:r>
            <a:br>
              <a:rPr lang="en-US" altLang="en-US" dirty="0"/>
            </a:br>
            <a:r>
              <a:rPr lang="en-US" altLang="en-US" dirty="0"/>
              <a:t>Hebrews 3</a:t>
            </a:r>
          </a:p>
        </p:txBody>
      </p:sp>
      <p:sp>
        <p:nvSpPr>
          <p:cNvPr id="3" name="Text Box 7">
            <a:extLst>
              <a:ext uri="{FF2B5EF4-FFF2-40B4-BE49-F238E27FC236}">
                <a16:creationId xmlns:a16="http://schemas.microsoft.com/office/drawing/2014/main" id="{4BADB176-4840-D797-FD62-90C5CAB7F1A6}"/>
              </a:ext>
            </a:extLst>
          </p:cNvPr>
          <p:cNvSpPr txBox="1">
            <a:spLocks noChangeArrowheads="1"/>
          </p:cNvSpPr>
          <p:nvPr/>
        </p:nvSpPr>
        <p:spPr bwMode="auto">
          <a:xfrm rot="16200000">
            <a:off x="3583538" y="2494479"/>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Above “Rest”</a:t>
            </a:r>
            <a:br>
              <a:rPr lang="en-US" altLang="en-US" dirty="0"/>
            </a:br>
            <a:r>
              <a:rPr lang="en-US" altLang="en-US" dirty="0"/>
              <a:t>Hebrews 4</a:t>
            </a:r>
          </a:p>
        </p:txBody>
      </p:sp>
      <p:sp>
        <p:nvSpPr>
          <p:cNvPr id="4" name="Text Box 7">
            <a:extLst>
              <a:ext uri="{FF2B5EF4-FFF2-40B4-BE49-F238E27FC236}">
                <a16:creationId xmlns:a16="http://schemas.microsoft.com/office/drawing/2014/main" id="{7E73D08B-EAC9-7109-F3AD-BAF494F17C3E}"/>
              </a:ext>
            </a:extLst>
          </p:cNvPr>
          <p:cNvSpPr txBox="1">
            <a:spLocks noChangeArrowheads="1"/>
          </p:cNvSpPr>
          <p:nvPr/>
        </p:nvSpPr>
        <p:spPr bwMode="auto">
          <a:xfrm rot="16200000">
            <a:off x="3583539" y="1556411"/>
            <a:ext cx="923330" cy="1845057"/>
          </a:xfrm>
          <a:prstGeom prst="rect">
            <a:avLst/>
          </a:prstGeom>
          <a:solidFill>
            <a:srgbClr val="4690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High Priest</a:t>
            </a:r>
            <a:br>
              <a:rPr lang="en-US" altLang="en-US" dirty="0"/>
            </a:br>
            <a:r>
              <a:rPr lang="en-US" altLang="en-US" dirty="0"/>
              <a:t>Hebrews 5</a:t>
            </a:r>
          </a:p>
        </p:txBody>
      </p:sp>
      <p:sp>
        <p:nvSpPr>
          <p:cNvPr id="5" name="Text Box 7">
            <a:extLst>
              <a:ext uri="{FF2B5EF4-FFF2-40B4-BE49-F238E27FC236}">
                <a16:creationId xmlns:a16="http://schemas.microsoft.com/office/drawing/2014/main" id="{70466973-4BA1-701A-5023-B7BE03E613D9}"/>
              </a:ext>
            </a:extLst>
          </p:cNvPr>
          <p:cNvSpPr txBox="1">
            <a:spLocks noChangeArrowheads="1"/>
          </p:cNvSpPr>
          <p:nvPr/>
        </p:nvSpPr>
        <p:spPr bwMode="auto">
          <a:xfrm rot="16200000">
            <a:off x="3583538" y="633081"/>
            <a:ext cx="923330" cy="1845057"/>
          </a:xfrm>
          <a:prstGeom prst="rect">
            <a:avLst/>
          </a:prstGeom>
          <a:solidFill>
            <a:schemeClr val="accent4">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Application</a:t>
            </a:r>
            <a:br>
              <a:rPr lang="en-US" altLang="en-US" dirty="0"/>
            </a:br>
            <a:r>
              <a:rPr lang="en-US" altLang="en-US" dirty="0"/>
              <a:t>Hebrews 6</a:t>
            </a:r>
          </a:p>
        </p:txBody>
      </p:sp>
      <p:sp>
        <p:nvSpPr>
          <p:cNvPr id="6" name="Text Box 5">
            <a:extLst>
              <a:ext uri="{FF2B5EF4-FFF2-40B4-BE49-F238E27FC236}">
                <a16:creationId xmlns:a16="http://schemas.microsoft.com/office/drawing/2014/main" id="{5CA648B8-CFDC-1893-16A6-EC424B124D2B}"/>
              </a:ext>
            </a:extLst>
          </p:cNvPr>
          <p:cNvSpPr txBox="1">
            <a:spLocks noChangeArrowheads="1"/>
          </p:cNvSpPr>
          <p:nvPr/>
        </p:nvSpPr>
        <p:spPr bwMode="auto">
          <a:xfrm rot="16200000">
            <a:off x="7253896" y="4138436"/>
            <a:ext cx="923330" cy="22703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Tabernacle</a:t>
            </a:r>
            <a:br>
              <a:rPr lang="en-US" altLang="en-US" dirty="0"/>
            </a:br>
            <a:r>
              <a:rPr lang="en-US" altLang="en-US" dirty="0"/>
              <a:t>Hebrews 9</a:t>
            </a:r>
          </a:p>
        </p:txBody>
      </p:sp>
      <p:sp>
        <p:nvSpPr>
          <p:cNvPr id="7" name="Text Box 5">
            <a:extLst>
              <a:ext uri="{FF2B5EF4-FFF2-40B4-BE49-F238E27FC236}">
                <a16:creationId xmlns:a16="http://schemas.microsoft.com/office/drawing/2014/main" id="{27DF9F9E-61D2-1631-DB9D-C0FEE3869064}"/>
              </a:ext>
            </a:extLst>
          </p:cNvPr>
          <p:cNvSpPr txBox="1">
            <a:spLocks noChangeArrowheads="1"/>
          </p:cNvSpPr>
          <p:nvPr/>
        </p:nvSpPr>
        <p:spPr bwMode="auto">
          <a:xfrm rot="16200000">
            <a:off x="7250175" y="3205156"/>
            <a:ext cx="923330" cy="2270364"/>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Best Forgiveness</a:t>
            </a:r>
            <a:br>
              <a:rPr lang="en-US" altLang="en-US" dirty="0"/>
            </a:br>
            <a:r>
              <a:rPr lang="en-US" altLang="en-US" dirty="0"/>
              <a:t>Hebrews 10</a:t>
            </a:r>
          </a:p>
        </p:txBody>
      </p:sp>
      <p:sp>
        <p:nvSpPr>
          <p:cNvPr id="8" name="Text Box 5">
            <a:extLst>
              <a:ext uri="{FF2B5EF4-FFF2-40B4-BE49-F238E27FC236}">
                <a16:creationId xmlns:a16="http://schemas.microsoft.com/office/drawing/2014/main" id="{D30680C2-0601-AB09-CE07-9BBE24C843C7}"/>
              </a:ext>
            </a:extLst>
          </p:cNvPr>
          <p:cNvSpPr txBox="1">
            <a:spLocks noChangeArrowheads="1"/>
          </p:cNvSpPr>
          <p:nvPr/>
        </p:nvSpPr>
        <p:spPr bwMode="auto">
          <a:xfrm rot="16200000">
            <a:off x="7250174" y="2285769"/>
            <a:ext cx="923330" cy="227036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Faith Displayed</a:t>
            </a:r>
            <a:br>
              <a:rPr lang="en-US" altLang="en-US" dirty="0"/>
            </a:br>
            <a:r>
              <a:rPr lang="en-US" altLang="en-US" dirty="0"/>
              <a:t>Hebrews 11</a:t>
            </a:r>
          </a:p>
        </p:txBody>
      </p:sp>
      <p:sp>
        <p:nvSpPr>
          <p:cNvPr id="9" name="Text Box 5">
            <a:extLst>
              <a:ext uri="{FF2B5EF4-FFF2-40B4-BE49-F238E27FC236}">
                <a16:creationId xmlns:a16="http://schemas.microsoft.com/office/drawing/2014/main" id="{B1C0030C-D929-C6FF-80E5-18BC19AFEC2A}"/>
              </a:ext>
            </a:extLst>
          </p:cNvPr>
          <p:cNvSpPr txBox="1">
            <a:spLocks noChangeArrowheads="1"/>
          </p:cNvSpPr>
          <p:nvPr/>
        </p:nvSpPr>
        <p:spPr bwMode="auto">
          <a:xfrm rot="16200000">
            <a:off x="7250174" y="1372532"/>
            <a:ext cx="923330" cy="2270362"/>
          </a:xfrm>
          <a:prstGeom prst="rect">
            <a:avLst/>
          </a:prstGeom>
          <a:solidFill>
            <a:schemeClr val="accent2">
              <a:lumMod val="60000"/>
              <a:lumOff val="40000"/>
            </a:schemeClr>
          </a:solidFill>
          <a:ln>
            <a:noFill/>
          </a:ln>
          <a:effec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Call to Action</a:t>
            </a:r>
            <a:br>
              <a:rPr lang="en-US" altLang="en-US" dirty="0"/>
            </a:br>
            <a:r>
              <a:rPr lang="en-US" altLang="en-US" dirty="0"/>
              <a:t>Hebrews 12</a:t>
            </a:r>
          </a:p>
        </p:txBody>
      </p:sp>
      <p:sp>
        <p:nvSpPr>
          <p:cNvPr id="10" name="Text Box 5">
            <a:extLst>
              <a:ext uri="{FF2B5EF4-FFF2-40B4-BE49-F238E27FC236}">
                <a16:creationId xmlns:a16="http://schemas.microsoft.com/office/drawing/2014/main" id="{0CF35C6F-3DA7-3C02-5190-687D55285C10}"/>
              </a:ext>
            </a:extLst>
          </p:cNvPr>
          <p:cNvSpPr txBox="1">
            <a:spLocks noChangeArrowheads="1"/>
          </p:cNvSpPr>
          <p:nvPr/>
        </p:nvSpPr>
        <p:spPr bwMode="auto">
          <a:xfrm rot="16200000">
            <a:off x="7250174" y="449202"/>
            <a:ext cx="923330" cy="227036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a:t>Christian Living</a:t>
            </a:r>
            <a:br>
              <a:rPr lang="en-US" altLang="en-US" dirty="0"/>
            </a:br>
            <a:r>
              <a:rPr lang="en-US" altLang="en-US" dirty="0"/>
              <a:t>Hebrews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ppt_h/2"/>
                                          </p:val>
                                        </p:tav>
                                        <p:tav tm="100000">
                                          <p:val>
                                            <p:strVal val="#ppt_y"/>
                                          </p:val>
                                        </p:tav>
                                      </p:tavLst>
                                    </p:anim>
                                    <p:anim calcmode="lin" valueType="num">
                                      <p:cBhvr>
                                        <p:cTn id="25" dur="500" fill="hold"/>
                                        <p:tgtEl>
                                          <p:spTgt spid="8"/>
                                        </p:tgtEl>
                                        <p:attrNameLst>
                                          <p:attrName>ppt_w</p:attrName>
                                        </p:attrNameLst>
                                      </p:cBhvr>
                                      <p:tavLst>
                                        <p:tav tm="0">
                                          <p:val>
                                            <p:strVal val="#ppt_w"/>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ppt_h/2"/>
                                          </p:val>
                                        </p:tav>
                                        <p:tav tm="100000">
                                          <p:val>
                                            <p:strVal val="#ppt_y"/>
                                          </p:val>
                                        </p:tav>
                                      </p:tavLst>
                                    </p:anim>
                                    <p:anim calcmode="lin" valueType="num">
                                      <p:cBhvr>
                                        <p:cTn id="41" dur="500" fill="hold"/>
                                        <p:tgtEl>
                                          <p:spTgt spid="10"/>
                                        </p:tgtEl>
                                        <p:attrNameLst>
                                          <p:attrName>ppt_w</p:attrName>
                                        </p:attrNameLst>
                                      </p:cBhvr>
                                      <p:tavLst>
                                        <p:tav tm="0">
                                          <p:val>
                                            <p:strVal val="#ppt_w"/>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autoUpdateAnimBg="0"/>
      <p:bldP spid="41988" grpId="0" animBg="1" autoUpdateAnimBg="0"/>
      <p:bldP spid="41989" grpId="0" animBg="1" autoUpdateAnimBg="0"/>
      <p:bldP spid="41991" grpId="0" animBg="1" autoUpdateAnimBg="0"/>
      <p:bldP spid="2" grpId="0" animBg="1" autoUpdateAnimBg="0"/>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8236-EEBC-A0E2-3D31-743C5A31F457}"/>
              </a:ext>
            </a:extLst>
          </p:cNvPr>
          <p:cNvSpPr>
            <a:spLocks noGrp="1"/>
          </p:cNvSpPr>
          <p:nvPr>
            <p:ph type="title"/>
          </p:nvPr>
        </p:nvSpPr>
        <p:spPr/>
        <p:txBody>
          <a:bodyPr/>
          <a:lstStyle/>
          <a:p>
            <a:r>
              <a:rPr lang="en-US" dirty="0"/>
              <a:t>Agreement from the Old Testament</a:t>
            </a:r>
            <a:br>
              <a:rPr lang="en-US" dirty="0"/>
            </a:br>
            <a:r>
              <a:rPr lang="en-US" dirty="0"/>
              <a:t>Micah 6:6-8 [NASB]</a:t>
            </a:r>
          </a:p>
        </p:txBody>
      </p:sp>
      <p:sp>
        <p:nvSpPr>
          <p:cNvPr id="3" name="Content Placeholder 2">
            <a:extLst>
              <a:ext uri="{FF2B5EF4-FFF2-40B4-BE49-F238E27FC236}">
                <a16:creationId xmlns:a16="http://schemas.microsoft.com/office/drawing/2014/main" id="{C4716F0B-0355-7F59-5888-01364BE79B3F}"/>
              </a:ext>
            </a:extLst>
          </p:cNvPr>
          <p:cNvSpPr>
            <a:spLocks noGrp="1"/>
          </p:cNvSpPr>
          <p:nvPr>
            <p:ph idx="1"/>
          </p:nvPr>
        </p:nvSpPr>
        <p:spPr/>
        <p:txBody>
          <a:bodyPr>
            <a:normAutofit lnSpcReduction="10000"/>
          </a:bodyPr>
          <a:lstStyle/>
          <a:p>
            <a:pPr marL="0" indent="0">
              <a:buNone/>
            </a:pPr>
            <a:r>
              <a:rPr lang="en-US" i="0" baseline="30000" dirty="0">
                <a:solidFill>
                  <a:srgbClr val="000000"/>
                </a:solidFill>
                <a:effectLst/>
              </a:rPr>
              <a:t>6 </a:t>
            </a:r>
            <a:r>
              <a:rPr lang="en-US" i="0" dirty="0">
                <a:solidFill>
                  <a:srgbClr val="000000"/>
                </a:solidFill>
                <a:effectLst/>
              </a:rPr>
              <a:t>With what shall I come to the </a:t>
            </a:r>
            <a:r>
              <a:rPr lang="en-US" i="0" cap="small" dirty="0">
                <a:solidFill>
                  <a:srgbClr val="000000"/>
                </a:solidFill>
                <a:effectLst/>
              </a:rPr>
              <a:t>Lord</a:t>
            </a:r>
            <a:br>
              <a:rPr lang="en-US" dirty="0"/>
            </a:br>
            <a:r>
              <a:rPr lang="en-US" i="1" dirty="0">
                <a:solidFill>
                  <a:srgbClr val="000000"/>
                </a:solidFill>
                <a:effectLst/>
              </a:rPr>
              <a:t>And</a:t>
            </a:r>
            <a:r>
              <a:rPr lang="en-US" i="0" dirty="0">
                <a:solidFill>
                  <a:srgbClr val="000000"/>
                </a:solidFill>
                <a:effectLst/>
              </a:rPr>
              <a:t> bow myself before the God on high?</a:t>
            </a:r>
            <a:br>
              <a:rPr lang="en-US" dirty="0"/>
            </a:br>
            <a:r>
              <a:rPr lang="en-US" i="0" dirty="0">
                <a:solidFill>
                  <a:srgbClr val="000000"/>
                </a:solidFill>
                <a:effectLst/>
              </a:rPr>
              <a:t>Shall I come to Him with burnt offerings,</a:t>
            </a:r>
            <a:br>
              <a:rPr lang="en-US" dirty="0"/>
            </a:br>
            <a:r>
              <a:rPr lang="en-US" i="0" dirty="0">
                <a:solidFill>
                  <a:srgbClr val="000000"/>
                </a:solidFill>
                <a:effectLst/>
              </a:rPr>
              <a:t>With yearling calves?</a:t>
            </a:r>
            <a:br>
              <a:rPr lang="en-US" dirty="0"/>
            </a:br>
            <a:r>
              <a:rPr lang="en-US" i="0" baseline="30000" dirty="0">
                <a:solidFill>
                  <a:srgbClr val="000000"/>
                </a:solidFill>
                <a:effectLst/>
              </a:rPr>
              <a:t>7 </a:t>
            </a:r>
            <a:r>
              <a:rPr lang="en-US" i="0" dirty="0">
                <a:solidFill>
                  <a:srgbClr val="000000"/>
                </a:solidFill>
                <a:effectLst/>
              </a:rPr>
              <a:t>Does the </a:t>
            </a:r>
            <a:r>
              <a:rPr lang="en-US" i="0" cap="small" dirty="0">
                <a:solidFill>
                  <a:srgbClr val="000000"/>
                </a:solidFill>
                <a:effectLst/>
              </a:rPr>
              <a:t>Lord</a:t>
            </a:r>
            <a:r>
              <a:rPr lang="en-US" i="0" dirty="0">
                <a:solidFill>
                  <a:srgbClr val="000000"/>
                </a:solidFill>
                <a:effectLst/>
              </a:rPr>
              <a:t> take pleasure in thousands of rams,</a:t>
            </a:r>
            <a:br>
              <a:rPr lang="en-US" dirty="0"/>
            </a:br>
            <a:r>
              <a:rPr lang="en-US" i="0" dirty="0">
                <a:solidFill>
                  <a:srgbClr val="000000"/>
                </a:solidFill>
                <a:effectLst/>
              </a:rPr>
              <a:t>In ten thousand rivers of oil?</a:t>
            </a:r>
            <a:br>
              <a:rPr lang="en-US" dirty="0"/>
            </a:br>
            <a:r>
              <a:rPr lang="en-US" i="0" dirty="0">
                <a:solidFill>
                  <a:srgbClr val="000000"/>
                </a:solidFill>
                <a:effectLst/>
              </a:rPr>
              <a:t>Shall I give </a:t>
            </a:r>
            <a:r>
              <a:rPr lang="en-US" i="1" dirty="0">
                <a:solidFill>
                  <a:srgbClr val="000000"/>
                </a:solidFill>
                <a:effectLst/>
              </a:rPr>
              <a:t>Him</a:t>
            </a:r>
            <a:r>
              <a:rPr lang="en-US" i="0" dirty="0">
                <a:solidFill>
                  <a:srgbClr val="000000"/>
                </a:solidFill>
                <a:effectLst/>
              </a:rPr>
              <a:t> my firstborn </a:t>
            </a:r>
            <a:r>
              <a:rPr lang="en-US" i="1" dirty="0">
                <a:solidFill>
                  <a:srgbClr val="000000"/>
                </a:solidFill>
                <a:effectLst/>
              </a:rPr>
              <a:t>for</a:t>
            </a:r>
            <a:r>
              <a:rPr lang="en-US" i="0" dirty="0">
                <a:solidFill>
                  <a:srgbClr val="000000"/>
                </a:solidFill>
                <a:effectLst/>
              </a:rPr>
              <a:t> my wrongdoings,</a:t>
            </a:r>
            <a:br>
              <a:rPr lang="en-US" dirty="0"/>
            </a:br>
            <a:r>
              <a:rPr lang="en-US" i="0" dirty="0">
                <a:solidFill>
                  <a:srgbClr val="000000"/>
                </a:solidFill>
                <a:effectLst/>
              </a:rPr>
              <a:t>The fruit of my body for the sin of my soul?</a:t>
            </a:r>
            <a:br>
              <a:rPr lang="en-US" dirty="0"/>
            </a:br>
            <a:r>
              <a:rPr lang="en-US" i="0" baseline="30000" dirty="0">
                <a:solidFill>
                  <a:srgbClr val="000000"/>
                </a:solidFill>
                <a:effectLst/>
              </a:rPr>
              <a:t>8 </a:t>
            </a:r>
            <a:r>
              <a:rPr lang="en-US" i="0" dirty="0">
                <a:solidFill>
                  <a:srgbClr val="000000"/>
                </a:solidFill>
                <a:effectLst/>
              </a:rPr>
              <a:t>He has told you, mortal one, what is good;</a:t>
            </a:r>
            <a:br>
              <a:rPr lang="en-US" dirty="0"/>
            </a:br>
            <a:r>
              <a:rPr lang="en-US" i="0" dirty="0">
                <a:solidFill>
                  <a:srgbClr val="000000"/>
                </a:solidFill>
                <a:effectLst/>
              </a:rPr>
              <a:t>And what does the </a:t>
            </a:r>
            <a:r>
              <a:rPr lang="en-US" i="0" cap="small" dirty="0">
                <a:solidFill>
                  <a:srgbClr val="000000"/>
                </a:solidFill>
                <a:effectLst/>
              </a:rPr>
              <a:t>Lord</a:t>
            </a:r>
            <a:r>
              <a:rPr lang="en-US" i="0" dirty="0">
                <a:solidFill>
                  <a:srgbClr val="000000"/>
                </a:solidFill>
                <a:effectLst/>
              </a:rPr>
              <a:t> require of you</a:t>
            </a:r>
            <a:br>
              <a:rPr lang="en-US" dirty="0"/>
            </a:br>
            <a:r>
              <a:rPr lang="en-US" i="0" dirty="0">
                <a:solidFill>
                  <a:srgbClr val="000000"/>
                </a:solidFill>
                <a:effectLst/>
              </a:rPr>
              <a:t>But to do justice, to love kindness,</a:t>
            </a:r>
            <a:br>
              <a:rPr lang="en-US" dirty="0"/>
            </a:br>
            <a:r>
              <a:rPr lang="en-US" i="0" dirty="0">
                <a:solidFill>
                  <a:srgbClr val="000000"/>
                </a:solidFill>
                <a:effectLst/>
              </a:rPr>
              <a:t>And to walk humbly with your God?</a:t>
            </a:r>
            <a:endParaRPr lang="en-US" dirty="0"/>
          </a:p>
        </p:txBody>
      </p:sp>
    </p:spTree>
    <p:extLst>
      <p:ext uri="{BB962C8B-B14F-4D97-AF65-F5344CB8AC3E}">
        <p14:creationId xmlns:p14="http://schemas.microsoft.com/office/powerpoint/2010/main" val="340070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3E38-F063-8E4E-57E7-E3BC1C3B8A8E}"/>
              </a:ext>
            </a:extLst>
          </p:cNvPr>
          <p:cNvSpPr>
            <a:spLocks noGrp="1"/>
          </p:cNvSpPr>
          <p:nvPr>
            <p:ph type="title"/>
          </p:nvPr>
        </p:nvSpPr>
        <p:spPr>
          <a:xfrm>
            <a:off x="588475" y="365125"/>
            <a:ext cx="10765325" cy="1325563"/>
          </a:xfrm>
        </p:spPr>
        <p:txBody>
          <a:bodyPr/>
          <a:lstStyle/>
          <a:p>
            <a:pPr algn="ctr"/>
            <a:r>
              <a:rPr lang="en-US" dirty="0"/>
              <a:t>Other OT Concurring Verses [NASB]</a:t>
            </a:r>
          </a:p>
        </p:txBody>
      </p:sp>
      <p:sp>
        <p:nvSpPr>
          <p:cNvPr id="3" name="Content Placeholder 2">
            <a:extLst>
              <a:ext uri="{FF2B5EF4-FFF2-40B4-BE49-F238E27FC236}">
                <a16:creationId xmlns:a16="http://schemas.microsoft.com/office/drawing/2014/main" id="{48F56841-64C6-0B41-205D-85C821BF2E00}"/>
              </a:ext>
            </a:extLst>
          </p:cNvPr>
          <p:cNvSpPr>
            <a:spLocks noGrp="1"/>
          </p:cNvSpPr>
          <p:nvPr>
            <p:ph idx="1"/>
          </p:nvPr>
        </p:nvSpPr>
        <p:spPr>
          <a:xfrm>
            <a:off x="588475" y="1825625"/>
            <a:ext cx="10765325" cy="4351338"/>
          </a:xfrm>
        </p:spPr>
        <p:txBody>
          <a:bodyPr>
            <a:normAutofit lnSpcReduction="10000"/>
          </a:bodyPr>
          <a:lstStyle/>
          <a:p>
            <a:pPr marL="0" indent="0">
              <a:buNone/>
            </a:pPr>
            <a:r>
              <a:rPr lang="en-US" i="0" baseline="30000" dirty="0">
                <a:solidFill>
                  <a:srgbClr val="000000"/>
                </a:solidFill>
                <a:effectLst/>
              </a:rPr>
              <a:t>6 </a:t>
            </a:r>
            <a:r>
              <a:rPr lang="en-US" i="0" dirty="0">
                <a:solidFill>
                  <a:srgbClr val="000000"/>
                </a:solidFill>
                <a:effectLst/>
              </a:rPr>
              <a:t>For I desire loyalty rather than sacrifice,</a:t>
            </a:r>
            <a:br>
              <a:rPr lang="en-US" dirty="0"/>
            </a:br>
            <a:r>
              <a:rPr lang="en-US" i="0" dirty="0">
                <a:solidFill>
                  <a:srgbClr val="000000"/>
                </a:solidFill>
                <a:effectLst/>
              </a:rPr>
              <a:t>And the knowledge of God rather than burnt offerings. (Hosea 6:6)</a:t>
            </a:r>
          </a:p>
          <a:p>
            <a:pPr marL="0" indent="0">
              <a:buNone/>
            </a:pPr>
            <a:br>
              <a:rPr lang="en-US" dirty="0"/>
            </a:br>
            <a:r>
              <a:rPr lang="en-US" i="0" baseline="30000" dirty="0">
                <a:solidFill>
                  <a:srgbClr val="000000"/>
                </a:solidFill>
                <a:effectLst/>
              </a:rPr>
              <a:t>22 </a:t>
            </a:r>
            <a:r>
              <a:rPr lang="en-US" i="0" dirty="0">
                <a:solidFill>
                  <a:srgbClr val="000000"/>
                </a:solidFill>
                <a:effectLst/>
              </a:rPr>
              <a:t>Even though you offer up to Me burnt offerings and your grain</a:t>
            </a:r>
            <a:br>
              <a:rPr lang="en-US" i="0" dirty="0">
                <a:solidFill>
                  <a:srgbClr val="000000"/>
                </a:solidFill>
                <a:effectLst/>
              </a:rPr>
            </a:br>
            <a:r>
              <a:rPr lang="en-US" i="0" dirty="0">
                <a:solidFill>
                  <a:srgbClr val="000000"/>
                </a:solidFill>
                <a:effectLst/>
              </a:rPr>
              <a:t>             offerings,</a:t>
            </a:r>
            <a:br>
              <a:rPr lang="en-US" dirty="0"/>
            </a:br>
            <a:r>
              <a:rPr lang="en-US" dirty="0"/>
              <a:t>    </a:t>
            </a:r>
            <a:r>
              <a:rPr lang="en-US" i="0" dirty="0">
                <a:solidFill>
                  <a:srgbClr val="000000"/>
                </a:solidFill>
                <a:effectLst/>
              </a:rPr>
              <a:t>I will not accept </a:t>
            </a:r>
            <a:r>
              <a:rPr lang="en-US" i="1" dirty="0">
                <a:solidFill>
                  <a:srgbClr val="000000"/>
                </a:solidFill>
                <a:effectLst/>
              </a:rPr>
              <a:t>them</a:t>
            </a:r>
            <a:r>
              <a:rPr lang="en-US" i="0" dirty="0">
                <a:solidFill>
                  <a:srgbClr val="000000"/>
                </a:solidFill>
                <a:effectLst/>
              </a:rPr>
              <a:t>;</a:t>
            </a:r>
            <a:br>
              <a:rPr lang="en-US" dirty="0"/>
            </a:br>
            <a:r>
              <a:rPr lang="en-US" dirty="0"/>
              <a:t>   </a:t>
            </a:r>
            <a:r>
              <a:rPr lang="en-US" i="0" dirty="0">
                <a:solidFill>
                  <a:srgbClr val="000000"/>
                </a:solidFill>
                <a:effectLst/>
              </a:rPr>
              <a:t>And I will not </a:t>
            </a:r>
            <a:r>
              <a:rPr lang="en-US" i="1" dirty="0">
                <a:solidFill>
                  <a:srgbClr val="000000"/>
                </a:solidFill>
                <a:effectLst/>
              </a:rPr>
              <a:t>even</a:t>
            </a:r>
            <a:r>
              <a:rPr lang="en-US" i="0" dirty="0">
                <a:solidFill>
                  <a:srgbClr val="000000"/>
                </a:solidFill>
                <a:effectLst/>
              </a:rPr>
              <a:t> look at the peace offerings of your fattened oxen.</a:t>
            </a:r>
            <a:br>
              <a:rPr lang="en-US" dirty="0"/>
            </a:br>
            <a:r>
              <a:rPr lang="en-US" i="0" baseline="30000" dirty="0">
                <a:solidFill>
                  <a:srgbClr val="000000"/>
                </a:solidFill>
                <a:effectLst/>
              </a:rPr>
              <a:t>23 </a:t>
            </a:r>
            <a:r>
              <a:rPr lang="en-US" i="0" dirty="0">
                <a:solidFill>
                  <a:srgbClr val="000000"/>
                </a:solidFill>
                <a:effectLst/>
              </a:rPr>
              <a:t>Take away from Me the noise of your songs;</a:t>
            </a:r>
            <a:br>
              <a:rPr lang="en-US" dirty="0"/>
            </a:br>
            <a:r>
              <a:rPr lang="en-US" dirty="0"/>
              <a:t>    </a:t>
            </a:r>
            <a:r>
              <a:rPr lang="en-US" i="0" dirty="0">
                <a:solidFill>
                  <a:srgbClr val="000000"/>
                </a:solidFill>
                <a:effectLst/>
              </a:rPr>
              <a:t>I will not even listen to the sound of your harps.</a:t>
            </a:r>
            <a:br>
              <a:rPr lang="en-US" dirty="0"/>
            </a:br>
            <a:r>
              <a:rPr lang="en-US" i="0" baseline="30000" dirty="0">
                <a:solidFill>
                  <a:srgbClr val="000000"/>
                </a:solidFill>
                <a:effectLst/>
              </a:rPr>
              <a:t>24 </a:t>
            </a:r>
            <a:r>
              <a:rPr lang="en-US" i="0" dirty="0">
                <a:solidFill>
                  <a:srgbClr val="000000"/>
                </a:solidFill>
                <a:effectLst/>
              </a:rPr>
              <a:t>But let justice roll out like waters,</a:t>
            </a:r>
            <a:br>
              <a:rPr lang="en-US" dirty="0"/>
            </a:br>
            <a:r>
              <a:rPr lang="en-US" dirty="0"/>
              <a:t>    </a:t>
            </a:r>
            <a:r>
              <a:rPr lang="en-US" i="0" dirty="0">
                <a:solidFill>
                  <a:srgbClr val="000000"/>
                </a:solidFill>
                <a:effectLst/>
              </a:rPr>
              <a:t>And righteousness like an ever-flowing stream. (Amos 5:22-24)</a:t>
            </a:r>
            <a:endParaRPr lang="en-US" dirty="0"/>
          </a:p>
        </p:txBody>
      </p:sp>
    </p:spTree>
    <p:extLst>
      <p:ext uri="{BB962C8B-B14F-4D97-AF65-F5344CB8AC3E}">
        <p14:creationId xmlns:p14="http://schemas.microsoft.com/office/powerpoint/2010/main" val="364405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1EEC-89B5-4EB9-41D4-1A7FD810CD2B}"/>
              </a:ext>
            </a:extLst>
          </p:cNvPr>
          <p:cNvSpPr>
            <a:spLocks noGrp="1"/>
          </p:cNvSpPr>
          <p:nvPr>
            <p:ph type="title"/>
          </p:nvPr>
        </p:nvSpPr>
        <p:spPr/>
        <p:txBody>
          <a:bodyPr/>
          <a:lstStyle/>
          <a:p>
            <a:r>
              <a:rPr lang="en-US" dirty="0"/>
              <a:t>Getting Ready to Enter God’s Presence</a:t>
            </a:r>
            <a:br>
              <a:rPr lang="en-US" dirty="0"/>
            </a:br>
            <a:r>
              <a:rPr lang="en-US" dirty="0"/>
              <a:t>(vv. 19-25)</a:t>
            </a:r>
          </a:p>
        </p:txBody>
      </p:sp>
      <p:pic>
        <p:nvPicPr>
          <p:cNvPr id="5" name="Content Placeholder 4" descr="A picture containing text, indoor, curtain, furniture&#10;&#10;Description automatically generated">
            <a:extLst>
              <a:ext uri="{FF2B5EF4-FFF2-40B4-BE49-F238E27FC236}">
                <a16:creationId xmlns:a16="http://schemas.microsoft.com/office/drawing/2014/main" id="{8BD4FD0E-3ABE-7DA6-3EAA-361A3D30FA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188" y="1910556"/>
            <a:ext cx="6219039" cy="4658973"/>
          </a:xfrm>
          <a:ln w="63500">
            <a:solidFill>
              <a:srgbClr val="FFC000"/>
            </a:solidFill>
          </a:ln>
        </p:spPr>
      </p:pic>
    </p:spTree>
    <p:extLst>
      <p:ext uri="{BB962C8B-B14F-4D97-AF65-F5344CB8AC3E}">
        <p14:creationId xmlns:p14="http://schemas.microsoft.com/office/powerpoint/2010/main" val="279961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E1311-DDB1-615B-3D38-832F586FF8E7}"/>
              </a:ext>
            </a:extLst>
          </p:cNvPr>
          <p:cNvSpPr>
            <a:spLocks noGrp="1"/>
          </p:cNvSpPr>
          <p:nvPr>
            <p:ph type="title"/>
          </p:nvPr>
        </p:nvSpPr>
        <p:spPr/>
        <p:txBody>
          <a:bodyPr/>
          <a:lstStyle/>
          <a:p>
            <a:r>
              <a:rPr lang="en-US" dirty="0"/>
              <a:t>Recapitulation</a:t>
            </a:r>
          </a:p>
        </p:txBody>
      </p:sp>
      <p:sp>
        <p:nvSpPr>
          <p:cNvPr id="5" name="Text Placeholder 4">
            <a:extLst>
              <a:ext uri="{FF2B5EF4-FFF2-40B4-BE49-F238E27FC236}">
                <a16:creationId xmlns:a16="http://schemas.microsoft.com/office/drawing/2014/main" id="{7FFCB182-9F4B-35AD-48EA-264ACEB4EFC9}"/>
              </a:ext>
            </a:extLst>
          </p:cNvPr>
          <p:cNvSpPr>
            <a:spLocks noGrp="1"/>
          </p:cNvSpPr>
          <p:nvPr>
            <p:ph type="body" idx="1"/>
          </p:nvPr>
        </p:nvSpPr>
        <p:spPr>
          <a:xfrm>
            <a:off x="839788" y="1681163"/>
            <a:ext cx="5332412" cy="823912"/>
          </a:xfrm>
        </p:spPr>
        <p:txBody>
          <a:bodyPr/>
          <a:lstStyle/>
          <a:p>
            <a:r>
              <a:rPr lang="en-US" dirty="0">
                <a:solidFill>
                  <a:schemeClr val="accent1">
                    <a:lumMod val="50000"/>
                  </a:schemeClr>
                </a:solidFill>
              </a:rPr>
              <a:t>4:14-16</a:t>
            </a:r>
          </a:p>
        </p:txBody>
      </p:sp>
      <p:sp>
        <p:nvSpPr>
          <p:cNvPr id="6" name="Content Placeholder 5">
            <a:extLst>
              <a:ext uri="{FF2B5EF4-FFF2-40B4-BE49-F238E27FC236}">
                <a16:creationId xmlns:a16="http://schemas.microsoft.com/office/drawing/2014/main" id="{A84242B7-5007-19BF-6C8D-923C43302E5C}"/>
              </a:ext>
            </a:extLst>
          </p:cNvPr>
          <p:cNvSpPr>
            <a:spLocks noGrp="1"/>
          </p:cNvSpPr>
          <p:nvPr>
            <p:ph sz="half" idx="2"/>
          </p:nvPr>
        </p:nvSpPr>
        <p:spPr>
          <a:xfrm>
            <a:off x="836612" y="2505075"/>
            <a:ext cx="5335588" cy="3684588"/>
          </a:xfrm>
        </p:spPr>
        <p:txBody>
          <a:bodyPr/>
          <a:lstStyle/>
          <a:p>
            <a:pPr marL="0" indent="0">
              <a:buNone/>
            </a:pPr>
            <a:r>
              <a:rPr lang="en-US" dirty="0"/>
              <a:t>Having a great high priest (v. 14)</a:t>
            </a:r>
          </a:p>
          <a:p>
            <a:pPr marL="0" indent="0">
              <a:buNone/>
            </a:pPr>
            <a:r>
              <a:rPr lang="en-US" dirty="0"/>
              <a:t>Jesus (v. 14)</a:t>
            </a:r>
          </a:p>
          <a:p>
            <a:pPr marL="0" indent="0">
              <a:buNone/>
            </a:pPr>
            <a:r>
              <a:rPr lang="en-US" dirty="0"/>
              <a:t>Hold fast this confession (v. 14)</a:t>
            </a:r>
          </a:p>
          <a:p>
            <a:pPr marL="0" indent="0">
              <a:buNone/>
            </a:pPr>
            <a:r>
              <a:rPr lang="en-US" dirty="0"/>
              <a:t>Boldness (v. 16)</a:t>
            </a:r>
          </a:p>
          <a:p>
            <a:pPr marL="0" indent="0">
              <a:buNone/>
            </a:pPr>
            <a:r>
              <a:rPr lang="en-US" dirty="0"/>
              <a:t>Draw near then with … (v. 16)</a:t>
            </a:r>
          </a:p>
        </p:txBody>
      </p:sp>
      <p:sp>
        <p:nvSpPr>
          <p:cNvPr id="7" name="Text Placeholder 6">
            <a:extLst>
              <a:ext uri="{FF2B5EF4-FFF2-40B4-BE49-F238E27FC236}">
                <a16:creationId xmlns:a16="http://schemas.microsoft.com/office/drawing/2014/main" id="{BD444F94-D868-4E13-E52B-BE85A63FDFFB}"/>
              </a:ext>
            </a:extLst>
          </p:cNvPr>
          <p:cNvSpPr>
            <a:spLocks noGrp="1"/>
          </p:cNvSpPr>
          <p:nvPr>
            <p:ph type="body" sz="quarter" idx="3"/>
          </p:nvPr>
        </p:nvSpPr>
        <p:spPr/>
        <p:txBody>
          <a:bodyPr/>
          <a:lstStyle/>
          <a:p>
            <a:r>
              <a:rPr lang="en-US" dirty="0">
                <a:solidFill>
                  <a:schemeClr val="accent1">
                    <a:lumMod val="50000"/>
                  </a:schemeClr>
                </a:solidFill>
              </a:rPr>
              <a:t>10:19-23</a:t>
            </a:r>
          </a:p>
        </p:txBody>
      </p:sp>
      <p:sp>
        <p:nvSpPr>
          <p:cNvPr id="8" name="Content Placeholder 7">
            <a:extLst>
              <a:ext uri="{FF2B5EF4-FFF2-40B4-BE49-F238E27FC236}">
                <a16:creationId xmlns:a16="http://schemas.microsoft.com/office/drawing/2014/main" id="{16396A52-978F-57AC-DD67-24A37AF1A86C}"/>
              </a:ext>
            </a:extLst>
          </p:cNvPr>
          <p:cNvSpPr>
            <a:spLocks noGrp="1"/>
          </p:cNvSpPr>
          <p:nvPr>
            <p:ph sz="quarter" idx="4"/>
          </p:nvPr>
        </p:nvSpPr>
        <p:spPr/>
        <p:txBody>
          <a:bodyPr/>
          <a:lstStyle/>
          <a:p>
            <a:pPr marL="0" indent="0">
              <a:buNone/>
            </a:pPr>
            <a:r>
              <a:rPr lang="en-US" dirty="0"/>
              <a:t>Having a great priest (v. 19)</a:t>
            </a:r>
          </a:p>
          <a:p>
            <a:pPr marL="0" indent="0">
              <a:buNone/>
            </a:pPr>
            <a:r>
              <a:rPr lang="en-US" dirty="0"/>
              <a:t>Jesus (v. 19)</a:t>
            </a:r>
          </a:p>
          <a:p>
            <a:pPr marL="0" indent="0">
              <a:buNone/>
            </a:pPr>
            <a:r>
              <a:rPr lang="en-US" dirty="0"/>
              <a:t>Hold fast the confession (v. 23)</a:t>
            </a:r>
          </a:p>
          <a:p>
            <a:pPr marL="0" indent="0">
              <a:buNone/>
            </a:pPr>
            <a:r>
              <a:rPr lang="en-US" dirty="0"/>
              <a:t>Boldness (v. 19)</a:t>
            </a:r>
          </a:p>
          <a:p>
            <a:pPr marL="0" indent="0">
              <a:buNone/>
            </a:pPr>
            <a:r>
              <a:rPr lang="en-US" dirty="0"/>
              <a:t>Draw near then with (v. 22)</a:t>
            </a:r>
          </a:p>
        </p:txBody>
      </p:sp>
    </p:spTree>
    <p:extLst>
      <p:ext uri="{BB962C8B-B14F-4D97-AF65-F5344CB8AC3E}">
        <p14:creationId xmlns:p14="http://schemas.microsoft.com/office/powerpoint/2010/main" val="32806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righ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righ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righ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D3CBF3-35E0-EF65-2A2C-F1E8B37D9615}"/>
              </a:ext>
            </a:extLst>
          </p:cNvPr>
          <p:cNvSpPr>
            <a:spLocks noGrp="1"/>
          </p:cNvSpPr>
          <p:nvPr>
            <p:ph type="title"/>
          </p:nvPr>
        </p:nvSpPr>
        <p:spPr>
          <a:xfrm>
            <a:off x="1294646" y="365125"/>
            <a:ext cx="10059154" cy="1325563"/>
          </a:xfrm>
        </p:spPr>
        <p:txBody>
          <a:bodyPr/>
          <a:lstStyle/>
          <a:p>
            <a:pPr algn="ctr"/>
            <a:r>
              <a:rPr lang="en-US" dirty="0"/>
              <a:t>Where We Left Off (Hebrews 8:13)</a:t>
            </a:r>
          </a:p>
        </p:txBody>
      </p:sp>
      <p:pic>
        <p:nvPicPr>
          <p:cNvPr id="8" name="Content Placeholder 7" descr="A picture containing text&#10;&#10;Description automatically generated">
            <a:extLst>
              <a:ext uri="{FF2B5EF4-FFF2-40B4-BE49-F238E27FC236}">
                <a16:creationId xmlns:a16="http://schemas.microsoft.com/office/drawing/2014/main" id="{55D803D3-F227-34CB-795D-97570C1A344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6570" y="1825625"/>
            <a:ext cx="3056549" cy="4351338"/>
          </a:xfrm>
          <a:ln w="63500">
            <a:solidFill>
              <a:schemeClr val="accent4">
                <a:lumMod val="75000"/>
              </a:schemeClr>
            </a:solidFill>
          </a:ln>
        </p:spPr>
      </p:pic>
      <p:sp>
        <p:nvSpPr>
          <p:cNvPr id="6" name="Content Placeholder 5">
            <a:extLst>
              <a:ext uri="{FF2B5EF4-FFF2-40B4-BE49-F238E27FC236}">
                <a16:creationId xmlns:a16="http://schemas.microsoft.com/office/drawing/2014/main" id="{98556E5E-62B1-0075-7218-7DB175A0D461}"/>
              </a:ext>
            </a:extLst>
          </p:cNvPr>
          <p:cNvSpPr>
            <a:spLocks noGrp="1"/>
          </p:cNvSpPr>
          <p:nvPr>
            <p:ph sz="half" idx="2"/>
          </p:nvPr>
        </p:nvSpPr>
        <p:spPr>
          <a:xfrm>
            <a:off x="5296277" y="1825625"/>
            <a:ext cx="6057523" cy="4351338"/>
          </a:xfrm>
        </p:spPr>
        <p:txBody>
          <a:bodyPr>
            <a:normAutofit/>
          </a:bodyPr>
          <a:lstStyle/>
          <a:p>
            <a:pPr marL="0" indent="0">
              <a:buNone/>
            </a:pPr>
            <a:r>
              <a:rPr lang="en-US" sz="3200" dirty="0"/>
              <a:t>“By means of saying, ‘NEW,” [covenant], the first was declared obsolete, and the aged will soon disappear [lit. not be seen].” [PJT]</a:t>
            </a:r>
          </a:p>
          <a:p>
            <a:pPr marL="0" indent="0">
              <a:buNone/>
            </a:pPr>
            <a:r>
              <a:rPr lang="en-US" sz="3200" dirty="0"/>
              <a:t>What?</a:t>
            </a:r>
          </a:p>
          <a:p>
            <a:pPr marL="0" indent="0">
              <a:buNone/>
            </a:pPr>
            <a:r>
              <a:rPr lang="en-US" sz="3200" dirty="0"/>
              <a:t>The old priesthood</a:t>
            </a:r>
          </a:p>
          <a:p>
            <a:pPr marL="0" indent="0">
              <a:buNone/>
            </a:pPr>
            <a:r>
              <a:rPr lang="en-US" sz="3200" dirty="0"/>
              <a:t>The old sanctuary</a:t>
            </a:r>
          </a:p>
          <a:p>
            <a:pPr marL="0" indent="0">
              <a:buNone/>
            </a:pPr>
            <a:r>
              <a:rPr lang="en-US" sz="3200" dirty="0"/>
              <a:t>The old covenant relationship</a:t>
            </a:r>
          </a:p>
        </p:txBody>
      </p:sp>
    </p:spTree>
    <p:extLst>
      <p:ext uri="{BB962C8B-B14F-4D97-AF65-F5344CB8AC3E}">
        <p14:creationId xmlns:p14="http://schemas.microsoft.com/office/powerpoint/2010/main" val="38243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0CAC-B1A3-D8E3-8C7A-0E285FF65D16}"/>
              </a:ext>
            </a:extLst>
          </p:cNvPr>
          <p:cNvSpPr>
            <a:spLocks noGrp="1"/>
          </p:cNvSpPr>
          <p:nvPr>
            <p:ph type="title"/>
          </p:nvPr>
        </p:nvSpPr>
        <p:spPr>
          <a:xfrm>
            <a:off x="459509" y="334063"/>
            <a:ext cx="10515600" cy="1325563"/>
          </a:xfrm>
        </p:spPr>
        <p:txBody>
          <a:bodyPr anchor="t">
            <a:normAutofit fontScale="90000"/>
          </a:bodyPr>
          <a:lstStyle/>
          <a:p>
            <a:r>
              <a:rPr lang="en-US" sz="3100" dirty="0" err="1">
                <a:latin typeface="+mn-lt"/>
              </a:rPr>
              <a:t>Trantham</a:t>
            </a:r>
            <a:r>
              <a:rPr lang="en-US" sz="3100" dirty="0">
                <a:latin typeface="+mn-lt"/>
              </a:rPr>
              <a:t>, Charles A., “Hebrews” in Clifton J. Allen (ed.), </a:t>
            </a:r>
            <a:r>
              <a:rPr lang="en-US" sz="3100" i="1" dirty="0">
                <a:solidFill>
                  <a:schemeClr val="accent1">
                    <a:lumMod val="50000"/>
                  </a:schemeClr>
                </a:solidFill>
                <a:latin typeface="+mn-lt"/>
              </a:rPr>
              <a:t>The Broadman Bible Commentary: Volume 12: Hebrews-Revelation, General Articles </a:t>
            </a:r>
            <a:r>
              <a:rPr lang="en-US" sz="3100" dirty="0">
                <a:latin typeface="+mn-lt"/>
              </a:rPr>
              <a:t>(Nashville: Broadman Press, 1972), p. 13.</a:t>
            </a:r>
            <a:br>
              <a:rPr lang="en-US" sz="4400" dirty="0"/>
            </a:br>
            <a:endParaRPr lang="en-US" dirty="0"/>
          </a:p>
        </p:txBody>
      </p:sp>
      <p:sp>
        <p:nvSpPr>
          <p:cNvPr id="3" name="Content Placeholder 2">
            <a:extLst>
              <a:ext uri="{FF2B5EF4-FFF2-40B4-BE49-F238E27FC236}">
                <a16:creationId xmlns:a16="http://schemas.microsoft.com/office/drawing/2014/main" id="{457569EC-6AD6-D44C-E4A6-E09C52BED35E}"/>
              </a:ext>
            </a:extLst>
          </p:cNvPr>
          <p:cNvSpPr>
            <a:spLocks noGrp="1"/>
          </p:cNvSpPr>
          <p:nvPr>
            <p:ph sz="half" idx="1"/>
          </p:nvPr>
        </p:nvSpPr>
        <p:spPr>
          <a:xfrm>
            <a:off x="459509" y="2124363"/>
            <a:ext cx="5560291" cy="4052599"/>
          </a:xfrm>
        </p:spPr>
        <p:txBody>
          <a:bodyPr>
            <a:normAutofit fontScale="92500"/>
          </a:bodyPr>
          <a:lstStyle/>
          <a:p>
            <a:pPr marL="0" indent="0">
              <a:buNone/>
            </a:pPr>
            <a:r>
              <a:rPr lang="en-US" kern="100" dirty="0">
                <a:effectLst/>
                <a:latin typeface="Calibri" panose="020F0502020204030204" pitchFamily="34" charset="0"/>
                <a:ea typeface="Calibri" panose="020F0502020204030204" pitchFamily="34" charset="0"/>
                <a:cs typeface="Arial" panose="020B0604020202020204" pitchFamily="34" charset="0"/>
              </a:rPr>
              <a:t>VII. The new covenant (8:7-9:28)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 Inward and effective (8:7-13)</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2. Place of the old covenant </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(9:1-28)</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(1) Ark of the covenant (9:1-5)</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(2) System of exclusion (9:6-10)</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(3) A superior tabernacle (9:11)</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(4) A superior sacrifice (9:12-23)</a:t>
            </a:r>
            <a:br>
              <a:rPr lang="en-US" kern="100" dirty="0">
                <a:effectLst/>
                <a:latin typeface="Calibri" panose="020F0502020204030204" pitchFamily="34" charset="0"/>
                <a:ea typeface="Calibri" panose="020F0502020204030204" pitchFamily="34" charset="0"/>
                <a:cs typeface="Arial" panose="020B0604020202020204" pitchFamily="34" charset="0"/>
              </a:rPr>
            </a:br>
            <a:r>
              <a:rPr lang="en-US" kern="100" dirty="0">
                <a:effectLst/>
                <a:latin typeface="Calibri" panose="020F0502020204030204" pitchFamily="34" charset="0"/>
                <a:ea typeface="Calibri" panose="020F0502020204030204" pitchFamily="34" charset="0"/>
                <a:cs typeface="Arial" panose="020B0604020202020204" pitchFamily="34" charset="0"/>
              </a:rPr>
              <a:t>           (5) The superior hope (9:25-28)</a:t>
            </a:r>
          </a:p>
          <a:p>
            <a:pPr marL="0" indent="0">
              <a:buNone/>
            </a:pPr>
            <a:endParaRPr lang="en-US" sz="2400" dirty="0"/>
          </a:p>
        </p:txBody>
      </p:sp>
      <p:sp>
        <p:nvSpPr>
          <p:cNvPr id="4" name="Content Placeholder 3">
            <a:extLst>
              <a:ext uri="{FF2B5EF4-FFF2-40B4-BE49-F238E27FC236}">
                <a16:creationId xmlns:a16="http://schemas.microsoft.com/office/drawing/2014/main" id="{8E6545CE-D9A1-7EB9-9B24-7B6E0AA6FE67}"/>
              </a:ext>
            </a:extLst>
          </p:cNvPr>
          <p:cNvSpPr>
            <a:spLocks noGrp="1"/>
          </p:cNvSpPr>
          <p:nvPr>
            <p:ph sz="half" idx="2"/>
          </p:nvPr>
        </p:nvSpPr>
        <p:spPr>
          <a:xfrm>
            <a:off x="6172199" y="2124363"/>
            <a:ext cx="5560291" cy="4052600"/>
          </a:xfrm>
        </p:spPr>
        <p:txBody>
          <a:bodyPr>
            <a:normAutofit fontScale="92500"/>
          </a:bodyPr>
          <a:lstStyle/>
          <a:p>
            <a:pPr marL="0" indent="0">
              <a:buNone/>
            </a:pPr>
            <a:r>
              <a:rPr lang="en-US" dirty="0"/>
              <a:t>VIII. The Ultimate Will of God (10:1-39)</a:t>
            </a:r>
            <a:br>
              <a:rPr lang="en-US" dirty="0"/>
            </a:br>
            <a:r>
              <a:rPr lang="en-US" dirty="0"/>
              <a:t>         1. Failure of the Law (10:1-4)</a:t>
            </a:r>
            <a:br>
              <a:rPr lang="en-US" dirty="0"/>
            </a:br>
            <a:r>
              <a:rPr lang="en-US" dirty="0"/>
              <a:t>         2. Final Sacrifice (10:5-10)</a:t>
            </a:r>
            <a:br>
              <a:rPr lang="en-US" dirty="0"/>
            </a:br>
            <a:r>
              <a:rPr lang="en-US" dirty="0"/>
              <a:t>         3. Final Forgiveness (10:11-18)</a:t>
            </a:r>
            <a:br>
              <a:rPr lang="en-US" dirty="0"/>
            </a:br>
            <a:r>
              <a:rPr lang="en-US" dirty="0"/>
              <a:t>         4. The Invitation (10:19-25)</a:t>
            </a:r>
            <a:br>
              <a:rPr lang="en-US" dirty="0"/>
            </a:br>
            <a:r>
              <a:rPr lang="en-US" dirty="0"/>
              <a:t>         5. The Warning (10:26-31)</a:t>
            </a:r>
            <a:br>
              <a:rPr lang="en-US" dirty="0"/>
            </a:br>
            <a:r>
              <a:rPr lang="en-US" dirty="0"/>
              <a:t>         6. The Encouragement (10:32-39)</a:t>
            </a:r>
          </a:p>
        </p:txBody>
      </p:sp>
      <p:pic>
        <p:nvPicPr>
          <p:cNvPr id="7" name="Picture 6" descr="A picture containing application&#10;&#10;Description automatically generated">
            <a:extLst>
              <a:ext uri="{FF2B5EF4-FFF2-40B4-BE49-F238E27FC236}">
                <a16:creationId xmlns:a16="http://schemas.microsoft.com/office/drawing/2014/main" id="{7F2BF8AA-FED6-AB50-3642-385D4B071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7883" y="159376"/>
            <a:ext cx="1334451" cy="1886708"/>
          </a:xfrm>
          <a:prstGeom prst="rect">
            <a:avLst/>
          </a:prstGeom>
          <a:ln w="63500">
            <a:solidFill>
              <a:schemeClr val="accent4"/>
            </a:solidFill>
          </a:ln>
        </p:spPr>
      </p:pic>
    </p:spTree>
    <p:extLst>
      <p:ext uri="{BB962C8B-B14F-4D97-AF65-F5344CB8AC3E}">
        <p14:creationId xmlns:p14="http://schemas.microsoft.com/office/powerpoint/2010/main" val="133513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8A9F4-13EA-F152-F66B-5424E14B7F73}"/>
              </a:ext>
            </a:extLst>
          </p:cNvPr>
          <p:cNvSpPr>
            <a:spLocks noGrp="1"/>
          </p:cNvSpPr>
          <p:nvPr>
            <p:ph idx="1"/>
          </p:nvPr>
        </p:nvSpPr>
        <p:spPr>
          <a:xfrm>
            <a:off x="509973" y="717261"/>
            <a:ext cx="11172054" cy="5459702"/>
          </a:xfrm>
          <a:solidFill>
            <a:schemeClr val="accent2">
              <a:lumMod val="60000"/>
              <a:lumOff val="40000"/>
              <a:alpha val="82000"/>
            </a:schemeClr>
          </a:solidFill>
        </p:spPr>
        <p:txBody>
          <a:bodyPr>
            <a:normAutofit fontScale="92500" lnSpcReduction="10000"/>
          </a:bodyPr>
          <a:lstStyle/>
          <a:p>
            <a:pPr marL="0" indent="0">
              <a:buNone/>
            </a:pPr>
            <a:br>
              <a:rPr lang="en-US" sz="3200" b="1" kern="100" dirty="0">
                <a:effectLst/>
                <a:latin typeface="Calibri" panose="020F0502020204030204" pitchFamily="34" charset="0"/>
                <a:ea typeface="Calibri" panose="020F0502020204030204" pitchFamily="34" charset="0"/>
                <a:cs typeface="Arial" panose="020B0604020202020204" pitchFamily="34" charset="0"/>
              </a:rPr>
            </a:br>
            <a:r>
              <a:rPr lang="en-US" sz="3200" b="1" kern="100" dirty="0">
                <a:effectLst/>
                <a:latin typeface="Calibri" panose="020F0502020204030204" pitchFamily="34" charset="0"/>
                <a:ea typeface="Calibri" panose="020F0502020204030204" pitchFamily="34" charset="0"/>
                <a:cs typeface="Arial" panose="020B0604020202020204" pitchFamily="34" charset="0"/>
              </a:rPr>
              <a:t>I. Doctrinal—Christ is Better than Anything Else (Chapters 1-10)</a:t>
            </a:r>
            <a:br>
              <a:rPr lang="en-US" sz="3200" b="1" kern="100" dirty="0">
                <a:effectLst/>
                <a:latin typeface="Calibri" panose="020F0502020204030204" pitchFamily="34" charset="0"/>
                <a:ea typeface="Calibri" panose="020F0502020204030204" pitchFamily="34" charset="0"/>
                <a:cs typeface="Arial" panose="020B0604020202020204" pitchFamily="34" charset="0"/>
              </a:rPr>
            </a:br>
            <a:r>
              <a:rPr lang="en-US" sz="3200" b="1" kern="100" dirty="0">
                <a:effectLst/>
                <a:latin typeface="Calibri" panose="020F0502020204030204" pitchFamily="34" charset="0"/>
                <a:ea typeface="Calibri" panose="020F0502020204030204" pitchFamily="34" charset="0"/>
                <a:cs typeface="Arial" panose="020B0604020202020204" pitchFamily="34" charset="0"/>
              </a:rPr>
              <a:t>                        G. Old Covenant (8:6-9:22)</a:t>
            </a:r>
            <a:br>
              <a:rPr lang="en-US" sz="3200" b="1" kern="100" dirty="0">
                <a:effectLst/>
                <a:latin typeface="Calibri" panose="020F0502020204030204" pitchFamily="34" charset="0"/>
                <a:ea typeface="Calibri" panose="020F0502020204030204" pitchFamily="34" charset="0"/>
                <a:cs typeface="Arial" panose="020B0604020202020204" pitchFamily="34" charset="0"/>
              </a:rPr>
            </a:br>
            <a:r>
              <a:rPr lang="en-US" sz="3200" b="1" kern="100" dirty="0">
                <a:effectLst/>
                <a:latin typeface="Calibri" panose="020F0502020204030204" pitchFamily="34" charset="0"/>
                <a:ea typeface="Calibri" panose="020F0502020204030204" pitchFamily="34" charset="0"/>
                <a:cs typeface="Arial" panose="020B0604020202020204" pitchFamily="34" charset="0"/>
              </a:rPr>
              <a:t>                        H. Sacrifices (9:23-10:39)</a:t>
            </a:r>
          </a:p>
          <a:p>
            <a:pPr marL="0" indent="0">
              <a:buNone/>
            </a:pPr>
            <a:r>
              <a:rPr lang="en-US" sz="2400" b="1" kern="100" dirty="0">
                <a:effectLst/>
                <a:latin typeface="Calibri" panose="020F0502020204030204" pitchFamily="34" charset="0"/>
                <a:ea typeface="Calibri" panose="020F0502020204030204" pitchFamily="34" charset="0"/>
                <a:cs typeface="Arial" panose="020B0604020202020204" pitchFamily="34" charset="0"/>
              </a:rPr>
              <a:t>              [Geisler, Norman L. </a:t>
            </a:r>
            <a:r>
              <a:rPr lang="en-US" sz="2400" b="1" i="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 Popular Survey of the New Testament</a:t>
            </a:r>
            <a:r>
              <a:rPr lang="en-US" sz="2400" b="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br>
              <a:rPr lang="en-US" sz="2400" b="1" kern="100" dirty="0">
                <a:effectLst/>
                <a:latin typeface="Calibri" panose="020F0502020204030204" pitchFamily="34" charset="0"/>
                <a:ea typeface="Calibri" panose="020F0502020204030204" pitchFamily="34" charset="0"/>
                <a:cs typeface="Arial" panose="020B0604020202020204" pitchFamily="34" charset="0"/>
              </a:rPr>
            </a:br>
            <a:r>
              <a:rPr lang="en-US" sz="2400" b="1" kern="100" dirty="0">
                <a:effectLst/>
                <a:latin typeface="Calibri" panose="020F0502020204030204" pitchFamily="34" charset="0"/>
                <a:ea typeface="Calibri" panose="020F0502020204030204" pitchFamily="34" charset="0"/>
                <a:cs typeface="Arial" panose="020B0604020202020204" pitchFamily="34" charset="0"/>
              </a:rPr>
              <a:t>              (Grand Rapids, MI: Baker Books, 2007), p. 256.]</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6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2400" b="1" dirty="0">
                <a:effectLst/>
                <a:latin typeface="Calibri" panose="020F0502020204030204" pitchFamily="34" charset="0"/>
                <a:ea typeface="Calibri" panose="020F0502020204030204" pitchFamily="34" charset="0"/>
                <a:cs typeface="Arial" panose="020B0604020202020204" pitchFamily="34" charset="0"/>
              </a:rPr>
              <a:t>              [Perkins, </a:t>
            </a:r>
            <a:r>
              <a:rPr lang="en-US" sz="2400" b="1" dirty="0" err="1">
                <a:effectLst/>
                <a:latin typeface="Calibri" panose="020F0502020204030204" pitchFamily="34" charset="0"/>
                <a:ea typeface="Calibri" panose="020F0502020204030204" pitchFamily="34" charset="0"/>
                <a:cs typeface="Arial" panose="020B0604020202020204" pitchFamily="34" charset="0"/>
              </a:rPr>
              <a:t>Pheme</a:t>
            </a:r>
            <a:r>
              <a:rPr lang="en-US" sz="2400" b="1" dirty="0">
                <a:effectLst/>
                <a:latin typeface="Calibri" panose="020F0502020204030204" pitchFamily="34" charset="0"/>
                <a:ea typeface="Calibri" panose="020F0502020204030204" pitchFamily="34" charset="0"/>
                <a:cs typeface="Arial" panose="020B0604020202020204" pitchFamily="34" charset="0"/>
              </a:rPr>
              <a:t>. </a:t>
            </a:r>
            <a:r>
              <a:rPr lang="en-US" sz="24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Reading the New Testament: An Introduction: </a:t>
            </a:r>
            <a:br>
              <a:rPr lang="en-US" sz="24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br>
            <a:r>
              <a:rPr lang="en-US" sz="2400" b="1" i="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Third Edition</a:t>
            </a:r>
            <a:r>
              <a:rPr lang="en-US" sz="24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Calibri" panose="020F0502020204030204" pitchFamily="34" charset="0"/>
                <a:ea typeface="Calibri" panose="020F0502020204030204" pitchFamily="34" charset="0"/>
                <a:cs typeface="Arial" panose="020B0604020202020204" pitchFamily="34" charset="0"/>
              </a:rPr>
              <a:t>(Mahwah, NJ: Paulist Press, 2012), p. 250.]</a:t>
            </a:r>
            <a:endParaRPr lang="en-US" sz="24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3600" kern="100" dirty="0">
                <a:latin typeface="Calibri" panose="020F0502020204030204" pitchFamily="34" charset="0"/>
                <a:ea typeface="Calibri" panose="020F0502020204030204" pitchFamily="34" charset="0"/>
                <a:cs typeface="Arial" panose="020B0604020202020204" pitchFamily="34" charset="0"/>
              </a:rPr>
              <a:t>          Christ as mediator of the new covenant makes the</a:t>
            </a:r>
            <a:br>
              <a:rPr lang="en-US" sz="3600" kern="100" dirty="0">
                <a:latin typeface="Calibri" panose="020F0502020204030204" pitchFamily="34" charset="0"/>
                <a:ea typeface="Calibri" panose="020F0502020204030204" pitchFamily="34" charset="0"/>
                <a:cs typeface="Arial" panose="020B0604020202020204" pitchFamily="34" charset="0"/>
              </a:rPr>
            </a:br>
            <a:r>
              <a:rPr lang="en-US" sz="3600" kern="100" dirty="0">
                <a:latin typeface="Calibri" panose="020F0502020204030204" pitchFamily="34" charset="0"/>
                <a:ea typeface="Calibri" panose="020F0502020204030204" pitchFamily="34" charset="0"/>
                <a:cs typeface="Arial" panose="020B0604020202020204" pitchFamily="34" charset="0"/>
              </a:rPr>
              <a:t>          sacrifices of the old covenant unnecessary </a:t>
            </a:r>
            <a:r>
              <a:rPr lang="en-US" sz="3600" b="1" kern="100" dirty="0">
                <a:effectLst/>
                <a:latin typeface="Calibri" panose="020F0502020204030204" pitchFamily="34" charset="0"/>
                <a:ea typeface="Calibri" panose="020F0502020204030204" pitchFamily="34" charset="0"/>
                <a:cs typeface="Arial" panose="020B0604020202020204" pitchFamily="34" charset="0"/>
              </a:rPr>
              <a:t>(9:1-22)</a:t>
            </a:r>
          </a:p>
          <a:p>
            <a:pPr marL="0" indent="0">
              <a:buNone/>
            </a:pPr>
            <a:r>
              <a:rPr lang="en-US" sz="3600" kern="100" dirty="0">
                <a:latin typeface="Calibri" panose="020F0502020204030204" pitchFamily="34" charset="0"/>
                <a:ea typeface="Calibri" panose="020F0502020204030204" pitchFamily="34" charset="0"/>
                <a:cs typeface="Arial" panose="020B0604020202020204" pitchFamily="34" charset="0"/>
              </a:rPr>
              <a:t>          Christ’s sacrifice for sin takes place once-for-all in</a:t>
            </a:r>
            <a:br>
              <a:rPr lang="en-US" sz="3600" kern="100" dirty="0">
                <a:latin typeface="Calibri" panose="020F0502020204030204" pitchFamily="34" charset="0"/>
                <a:ea typeface="Calibri" panose="020F0502020204030204" pitchFamily="34" charset="0"/>
                <a:cs typeface="Arial" panose="020B0604020202020204" pitchFamily="34" charset="0"/>
              </a:rPr>
            </a:br>
            <a:r>
              <a:rPr lang="en-US" sz="3600" kern="100" dirty="0">
                <a:latin typeface="Calibri" panose="020F0502020204030204" pitchFamily="34" charset="0"/>
                <a:ea typeface="Calibri" panose="020F0502020204030204" pitchFamily="34" charset="0"/>
                <a:cs typeface="Arial" panose="020B0604020202020204" pitchFamily="34" charset="0"/>
              </a:rPr>
              <a:t>          the heavenly sanctuary</a:t>
            </a:r>
            <a:r>
              <a:rPr lang="en-US" sz="3600" b="1" kern="100" dirty="0">
                <a:effectLst/>
                <a:latin typeface="Calibri" panose="020F0502020204030204" pitchFamily="34" charset="0"/>
                <a:ea typeface="Calibri" panose="020F0502020204030204" pitchFamily="34" charset="0"/>
                <a:cs typeface="Arial" panose="020B0604020202020204" pitchFamily="34" charset="0"/>
              </a:rPr>
              <a:t> (9:23-10:18)</a:t>
            </a:r>
            <a:endParaRPr lang="en-US" sz="32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picture containing text, people&#10;&#10;Description automatically generated">
            <a:extLst>
              <a:ext uri="{FF2B5EF4-FFF2-40B4-BE49-F238E27FC236}">
                <a16:creationId xmlns:a16="http://schemas.microsoft.com/office/drawing/2014/main" id="{FAA9BABF-AC8C-0752-3542-B49B0F676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8398" y="1733261"/>
            <a:ext cx="1231411" cy="1804266"/>
          </a:xfrm>
          <a:prstGeom prst="rect">
            <a:avLst/>
          </a:prstGeom>
          <a:ln w="63500">
            <a:solidFill>
              <a:schemeClr val="accent4"/>
            </a:solidFill>
          </a:ln>
        </p:spPr>
      </p:pic>
      <p:pic>
        <p:nvPicPr>
          <p:cNvPr id="7" name="Picture 6" descr="Text, letter&#10;&#10;Description automatically generated">
            <a:extLst>
              <a:ext uri="{FF2B5EF4-FFF2-40B4-BE49-F238E27FC236}">
                <a16:creationId xmlns:a16="http://schemas.microsoft.com/office/drawing/2014/main" id="{52991600-7C58-6C85-49B4-06312DF17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 y="2963908"/>
            <a:ext cx="1231411" cy="1840834"/>
          </a:xfrm>
          <a:prstGeom prst="rect">
            <a:avLst/>
          </a:prstGeom>
          <a:ln w="63500">
            <a:solidFill>
              <a:schemeClr val="accent4"/>
            </a:solidFill>
          </a:ln>
        </p:spPr>
      </p:pic>
    </p:spTree>
    <p:extLst>
      <p:ext uri="{BB962C8B-B14F-4D97-AF65-F5344CB8AC3E}">
        <p14:creationId xmlns:p14="http://schemas.microsoft.com/office/powerpoint/2010/main" val="16845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2000"/>
                                        <p:tgtEl>
                                          <p:spTgt spid="3">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ox(in)">
                                      <p:cBhvr>
                                        <p:cTn id="15" dur="2000"/>
                                        <p:tgtEl>
                                          <p:spTgt spid="3">
                                            <p:txEl>
                                              <p:pRg st="4" end="4"/>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ox(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29F4-1321-BBB4-C968-691684A10C3C}"/>
              </a:ext>
            </a:extLst>
          </p:cNvPr>
          <p:cNvSpPr>
            <a:spLocks noGrp="1"/>
          </p:cNvSpPr>
          <p:nvPr>
            <p:ph type="title"/>
          </p:nvPr>
        </p:nvSpPr>
        <p:spPr>
          <a:solidFill>
            <a:schemeClr val="accent2">
              <a:lumMod val="60000"/>
              <a:lumOff val="40000"/>
              <a:alpha val="82000"/>
            </a:schemeClr>
          </a:solidFill>
        </p:spPr>
        <p:txBody>
          <a:bodyPr>
            <a:normAutofit/>
          </a:bodyPr>
          <a:lstStyle/>
          <a:p>
            <a:r>
              <a:rPr lang="en-US" sz="2800" b="1" kern="100" dirty="0">
                <a:effectLst/>
                <a:latin typeface="Calibri" panose="020F0502020204030204" pitchFamily="34" charset="0"/>
                <a:ea typeface="Calibri" panose="020F0502020204030204" pitchFamily="34" charset="0"/>
                <a:cs typeface="Arial" panose="020B0604020202020204" pitchFamily="34" charset="0"/>
              </a:rPr>
              <a:t>[DeSilva, David A. </a:t>
            </a:r>
            <a:r>
              <a:rPr lang="en-US" sz="2800" b="1" i="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Perseverance in Gratitude: A Socio-Rhetorical Commentary on the Epistle “to the Hebrews”</a:t>
            </a:r>
            <a:r>
              <a:rPr lang="en-US" sz="2800" b="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2800" b="1" kern="100" dirty="0">
                <a:effectLst/>
                <a:latin typeface="Calibri" panose="020F0502020204030204" pitchFamily="34" charset="0"/>
                <a:ea typeface="Calibri" panose="020F0502020204030204" pitchFamily="34" charset="0"/>
                <a:cs typeface="Arial" panose="020B0604020202020204" pitchFamily="34" charset="0"/>
              </a:rPr>
              <a:t>(Grand Rapids, MI: William B. Eerdmans, 2000), p. 74.]  </a:t>
            </a:r>
            <a:endParaRPr lang="en-US" sz="2800" b="1" dirty="0"/>
          </a:p>
        </p:txBody>
      </p:sp>
      <p:sp>
        <p:nvSpPr>
          <p:cNvPr id="3" name="Content Placeholder 2">
            <a:extLst>
              <a:ext uri="{FF2B5EF4-FFF2-40B4-BE49-F238E27FC236}">
                <a16:creationId xmlns:a16="http://schemas.microsoft.com/office/drawing/2014/main" id="{9696B24A-1E12-69EA-C135-BEB555885BAC}"/>
              </a:ext>
            </a:extLst>
          </p:cNvPr>
          <p:cNvSpPr>
            <a:spLocks noGrp="1"/>
          </p:cNvSpPr>
          <p:nvPr>
            <p:ph idx="1"/>
          </p:nvPr>
        </p:nvSpPr>
        <p:spPr>
          <a:xfrm>
            <a:off x="838200" y="1825625"/>
            <a:ext cx="10515600" cy="4927600"/>
          </a:xfrm>
          <a:solidFill>
            <a:schemeClr val="accent2">
              <a:lumMod val="60000"/>
              <a:lumOff val="40000"/>
              <a:alpha val="69000"/>
            </a:schemeClr>
          </a:solidFill>
        </p:spPr>
        <p:txBody>
          <a:bodyPr>
            <a:normAutofit/>
          </a:bodyPr>
          <a:lstStyle/>
          <a:p>
            <a:pPr marL="0" indent="0">
              <a:buNone/>
            </a:pPr>
            <a:r>
              <a:rPr lang="en-US" kern="100" dirty="0">
                <a:latin typeface="Calibri" panose="020F0502020204030204" pitchFamily="34" charset="0"/>
                <a:ea typeface="Calibri" panose="020F0502020204030204" pitchFamily="34" charset="0"/>
                <a:cs typeface="Arial" panose="020B0604020202020204" pitchFamily="34" charset="0"/>
              </a:rPr>
              <a:t>  9:1-28 Admission to God’s Presence</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a:t>
            </a:r>
            <a:r>
              <a:rPr lang="en-US" sz="2400" kern="100" dirty="0">
                <a:latin typeface="Calibri" panose="020F0502020204030204" pitchFamily="34" charset="0"/>
                <a:ea typeface="Calibri" panose="020F0502020204030204" pitchFamily="34" charset="0"/>
                <a:cs typeface="Arial" panose="020B0604020202020204" pitchFamily="34" charset="0"/>
              </a:rPr>
              <a:t>The Levitical priests could not prepare the worshipers</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to enter into God’s presence (symbolized by the earthly</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holy places), but Christ’s single sacrifice has cleansed the</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conscience of the worshiper for direct access to God’s favor;</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Christ’s ascension into the heavenly sanctuary allows him</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also to cleanse the true tabernacle of the defilement of human</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sins, erasing their negative testimony from God’s memory.</a:t>
            </a:r>
          </a:p>
          <a:p>
            <a:pPr marL="0" indent="0">
              <a:buNone/>
            </a:pPr>
            <a:r>
              <a:rPr lang="en-US" kern="100" dirty="0">
                <a:latin typeface="Calibri" panose="020F0502020204030204" pitchFamily="34" charset="0"/>
                <a:ea typeface="Calibri" panose="020F0502020204030204" pitchFamily="34" charset="0"/>
                <a:cs typeface="Arial" panose="020B0604020202020204" pitchFamily="34" charset="0"/>
              </a:rPr>
              <a:t>10:1-18 Proof from Scripture (Psalm 40:6-8)</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a:t>
            </a:r>
            <a:r>
              <a:rPr lang="en-US" sz="2400" kern="100" dirty="0">
                <a:latin typeface="Calibri" panose="020F0502020204030204" pitchFamily="34" charset="0"/>
                <a:ea typeface="Calibri" panose="020F0502020204030204" pitchFamily="34" charset="0"/>
                <a:cs typeface="Arial" panose="020B0604020202020204" pitchFamily="34" charset="0"/>
              </a:rPr>
              <a:t>God has set aside the repetitious, ineffective animal sacrifices</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in favor of Jesus’ single sacrifice of himself, which cleanses</a:t>
            </a:r>
            <a:br>
              <a:rPr lang="en-US" sz="2400" kern="100" dirty="0">
                <a:latin typeface="Calibri" panose="020F0502020204030204" pitchFamily="34" charset="0"/>
                <a:ea typeface="Calibri" panose="020F0502020204030204" pitchFamily="34" charset="0"/>
                <a:cs typeface="Arial" panose="020B0604020202020204" pitchFamily="34" charset="0"/>
              </a:rPr>
            </a:br>
            <a:r>
              <a:rPr lang="en-US" sz="2400" kern="100" dirty="0">
                <a:latin typeface="Calibri" panose="020F0502020204030204" pitchFamily="34" charset="0"/>
                <a:ea typeface="Calibri" panose="020F0502020204030204" pitchFamily="34" charset="0"/>
                <a:cs typeface="Arial" panose="020B0604020202020204" pitchFamily="34" charset="0"/>
              </a:rPr>
              <a:t>                  the worshiper’s conscience once and for all. </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ground, outdoor&#10;&#10;Description automatically generated">
            <a:extLst>
              <a:ext uri="{FF2B5EF4-FFF2-40B4-BE49-F238E27FC236}">
                <a16:creationId xmlns:a16="http://schemas.microsoft.com/office/drawing/2014/main" id="{AE9A9B70-720D-53BC-0634-05AF92B1D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415" y="1937563"/>
            <a:ext cx="1488629" cy="2276218"/>
          </a:xfrm>
          <a:prstGeom prst="rect">
            <a:avLst/>
          </a:prstGeom>
          <a:ln w="63500">
            <a:solidFill>
              <a:schemeClr val="accent4"/>
            </a:solidFill>
          </a:ln>
        </p:spPr>
      </p:pic>
    </p:spTree>
    <p:extLst>
      <p:ext uri="{BB962C8B-B14F-4D97-AF65-F5344CB8AC3E}">
        <p14:creationId xmlns:p14="http://schemas.microsoft.com/office/powerpoint/2010/main" val="138101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3590BB-E835-1681-B06D-1A22193C4F43}"/>
              </a:ext>
            </a:extLst>
          </p:cNvPr>
          <p:cNvSpPr>
            <a:spLocks noGrp="1"/>
          </p:cNvSpPr>
          <p:nvPr>
            <p:ph idx="1"/>
          </p:nvPr>
        </p:nvSpPr>
        <p:spPr>
          <a:xfrm>
            <a:off x="342900" y="537328"/>
            <a:ext cx="11430000" cy="6473072"/>
          </a:xfrm>
          <a:solidFill>
            <a:schemeClr val="accent2">
              <a:lumMod val="60000"/>
              <a:lumOff val="40000"/>
              <a:alpha val="70000"/>
            </a:schemeClr>
          </a:solidFill>
        </p:spPr>
        <p:txBody>
          <a:bodyPr>
            <a:noAutofit/>
          </a:bodyPr>
          <a:lstStyle/>
          <a:p>
            <a:pPr marL="0" marR="0" indent="0">
              <a:lnSpc>
                <a:spcPct val="107000"/>
              </a:lnSpc>
              <a:spcBef>
                <a:spcPts val="0"/>
              </a:spcBef>
              <a:spcAft>
                <a:spcPts val="800"/>
              </a:spcAft>
              <a:buNone/>
            </a:pPr>
            <a:r>
              <a:rPr lang="en-US" kern="100" dirty="0">
                <a:latin typeface="Calibri" panose="020F0502020204030204" pitchFamily="34" charset="0"/>
                <a:ea typeface="Calibri" panose="020F0502020204030204" pitchFamily="34" charset="0"/>
                <a:cs typeface="Arial" panose="020B0604020202020204" pitchFamily="34" charset="0"/>
              </a:rPr>
              <a:t> V. Covenant, Sanctuary, and Sacrifice (8:1-10:18)</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1. Priesthood and Promise (8:1-7)</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2. The Old Covenant Superseded (8:8-13)</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3.  The Sanctuary under the Old Covenant (9:1-5)</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4.  A Temporary Ritual (9:6-10)</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5.  Christ’s Eternal Redemption (9:11-14)</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6.  The Mediator of the New Covenant (9:15-22)</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7.  The Perfect Sacrifice (9:23-28)</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8.  The Old Order a Shadow of the Reality (10:1-4)</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9.   The New Order the Reality (10:5-10)</a:t>
            </a: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10.   The Enthroned High Priest (10:11-18)</a:t>
            </a:r>
            <a:br>
              <a:rPr lang="en-US" kern="100" dirty="0">
                <a:latin typeface="Calibri" panose="020F0502020204030204" pitchFamily="34" charset="0"/>
                <a:ea typeface="Calibri" panose="020F0502020204030204" pitchFamily="34" charset="0"/>
                <a:cs typeface="Arial" panose="020B0604020202020204" pitchFamily="34" charset="0"/>
              </a:rPr>
            </a:br>
            <a:br>
              <a:rPr lang="en-US" kern="100" dirty="0">
                <a:latin typeface="Calibri" panose="020F0502020204030204" pitchFamily="34" charset="0"/>
                <a:ea typeface="Calibri" panose="020F0502020204030204" pitchFamily="34" charset="0"/>
                <a:cs typeface="Arial" panose="020B0604020202020204" pitchFamily="34" charset="0"/>
              </a:rPr>
            </a:br>
            <a:r>
              <a:rPr lang="en-US" kern="100" dirty="0">
                <a:latin typeface="Calibri" panose="020F0502020204030204" pitchFamily="34" charset="0"/>
                <a:ea typeface="Calibri" panose="020F0502020204030204" pitchFamily="34" charset="0"/>
                <a:cs typeface="Arial" panose="020B0604020202020204" pitchFamily="34" charset="0"/>
              </a:rPr>
              <a:t>    </a:t>
            </a:r>
            <a:endParaRPr lang="en-US"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00E72F5D-7C64-0C0B-B24E-6C9257D8D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0621" y="755407"/>
            <a:ext cx="1946529" cy="2879481"/>
          </a:xfrm>
          <a:prstGeom prst="rect">
            <a:avLst/>
          </a:prstGeom>
          <a:ln w="63500">
            <a:solidFill>
              <a:schemeClr val="accent4"/>
            </a:solidFill>
          </a:ln>
        </p:spPr>
      </p:pic>
      <p:sp>
        <p:nvSpPr>
          <p:cNvPr id="2" name="Title 1">
            <a:extLst>
              <a:ext uri="{FF2B5EF4-FFF2-40B4-BE49-F238E27FC236}">
                <a16:creationId xmlns:a16="http://schemas.microsoft.com/office/drawing/2014/main" id="{86C539AA-78C9-7255-FA45-EEA870F18A03}"/>
              </a:ext>
            </a:extLst>
          </p:cNvPr>
          <p:cNvSpPr>
            <a:spLocks noGrp="1"/>
          </p:cNvSpPr>
          <p:nvPr>
            <p:ph type="title"/>
          </p:nvPr>
        </p:nvSpPr>
        <p:spPr>
          <a:xfrm>
            <a:off x="381000" y="5718418"/>
            <a:ext cx="11429999" cy="768350"/>
          </a:xfrm>
        </p:spPr>
        <p:txBody>
          <a:bodyPr>
            <a:normAutofit/>
          </a:bodyPr>
          <a:lstStyle/>
          <a:p>
            <a:r>
              <a:rPr lang="en-US" sz="2000" b="1" kern="100" dirty="0">
                <a:effectLst/>
                <a:latin typeface="Calibri" panose="020F0502020204030204" pitchFamily="34" charset="0"/>
                <a:ea typeface="Calibri" panose="020F0502020204030204" pitchFamily="34" charset="0"/>
                <a:cs typeface="Arial" panose="020B0604020202020204" pitchFamily="34" charset="0"/>
              </a:rPr>
              <a:t>[Bruce, F. F. </a:t>
            </a:r>
            <a:r>
              <a:rPr lang="en-US" sz="2000" b="1" i="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The New International Commentary on the New Testament:</a:t>
            </a:r>
            <a:br>
              <a:rPr lang="en-US" sz="2000" b="1" i="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br>
            <a:r>
              <a:rPr lang="en-US" sz="2000" b="1" i="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The Epistle to the Hebrews</a:t>
            </a:r>
            <a:r>
              <a:rPr lang="en-US" sz="2000" b="1" kern="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2000" b="1" kern="100" dirty="0">
                <a:effectLst/>
                <a:latin typeface="Calibri" panose="020F0502020204030204" pitchFamily="34" charset="0"/>
                <a:ea typeface="Calibri" panose="020F0502020204030204" pitchFamily="34" charset="0"/>
                <a:cs typeface="Arial" panose="020B0604020202020204" pitchFamily="34" charset="0"/>
              </a:rPr>
              <a:t>(Grand Rapids, MI: William B. Eerdmans, 1964), p. lxiii-lxiv.]</a:t>
            </a:r>
            <a:endParaRPr lang="en-US" sz="2000" b="1" dirty="0"/>
          </a:p>
        </p:txBody>
      </p:sp>
    </p:spTree>
    <p:extLst>
      <p:ext uri="{BB962C8B-B14F-4D97-AF65-F5344CB8AC3E}">
        <p14:creationId xmlns:p14="http://schemas.microsoft.com/office/powerpoint/2010/main" val="397976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E50F5C-DBF3-E4CB-6AB2-FCE429300F16}"/>
              </a:ext>
            </a:extLst>
          </p:cNvPr>
          <p:cNvSpPr>
            <a:spLocks noGrp="1"/>
          </p:cNvSpPr>
          <p:nvPr>
            <p:ph type="title"/>
          </p:nvPr>
        </p:nvSpPr>
        <p:spPr>
          <a:xfrm>
            <a:off x="757383" y="365125"/>
            <a:ext cx="10806544" cy="1325563"/>
          </a:xfrm>
        </p:spPr>
        <p:txBody>
          <a:bodyPr/>
          <a:lstStyle/>
          <a:p>
            <a:r>
              <a:rPr lang="en-US" dirty="0"/>
              <a:t>Tabernacle Model Exterior</a:t>
            </a:r>
          </a:p>
        </p:txBody>
      </p:sp>
      <p:pic>
        <p:nvPicPr>
          <p:cNvPr id="8" name="Content Placeholder 7" descr="A picture containing electronics&#10;&#10;Description automatically generated">
            <a:extLst>
              <a:ext uri="{FF2B5EF4-FFF2-40B4-BE49-F238E27FC236}">
                <a16:creationId xmlns:a16="http://schemas.microsoft.com/office/drawing/2014/main" id="{7EBC0B3C-F433-DCA4-0076-4D5A0BB0C4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4619"/>
            <a:ext cx="5181600" cy="2913349"/>
          </a:xfrm>
          <a:ln w="63500">
            <a:solidFill>
              <a:schemeClr val="accent4">
                <a:lumMod val="75000"/>
              </a:schemeClr>
            </a:solidFill>
          </a:ln>
        </p:spPr>
      </p:pic>
      <p:pic>
        <p:nvPicPr>
          <p:cNvPr id="10" name="Content Placeholder 9" descr="A picture containing text&#10;&#10;Description automatically generated">
            <a:extLst>
              <a:ext uri="{FF2B5EF4-FFF2-40B4-BE49-F238E27FC236}">
                <a16:creationId xmlns:a16="http://schemas.microsoft.com/office/drawing/2014/main" id="{C26E9E23-4240-245E-9364-EEF4326E30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8435" y="2544619"/>
            <a:ext cx="5405492" cy="2913349"/>
          </a:xfrm>
          <a:ln w="63500">
            <a:solidFill>
              <a:schemeClr val="accent4">
                <a:lumMod val="75000"/>
              </a:schemeClr>
            </a:solidFill>
          </a:ln>
        </p:spPr>
      </p:pic>
      <p:sp>
        <p:nvSpPr>
          <p:cNvPr id="2" name="Oval 1">
            <a:extLst>
              <a:ext uri="{FF2B5EF4-FFF2-40B4-BE49-F238E27FC236}">
                <a16:creationId xmlns:a16="http://schemas.microsoft.com/office/drawing/2014/main" id="{EE023351-C73C-5C72-F602-50E7A7470BBE}"/>
              </a:ext>
            </a:extLst>
          </p:cNvPr>
          <p:cNvSpPr/>
          <p:nvPr/>
        </p:nvSpPr>
        <p:spPr>
          <a:xfrm>
            <a:off x="8832915" y="3429000"/>
            <a:ext cx="509048" cy="90733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BFA8B8-8268-5D64-B570-EB807C0D3BE9}"/>
              </a:ext>
            </a:extLst>
          </p:cNvPr>
          <p:cNvSpPr/>
          <p:nvPr/>
        </p:nvSpPr>
        <p:spPr>
          <a:xfrm>
            <a:off x="11054879" y="3355157"/>
            <a:ext cx="509048" cy="90733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C07A2DC-BE68-35ED-8804-CE04961A722E}"/>
              </a:ext>
            </a:extLst>
          </p:cNvPr>
          <p:cNvSpPr/>
          <p:nvPr/>
        </p:nvSpPr>
        <p:spPr>
          <a:xfrm rot="16200000">
            <a:off x="9664823" y="3388744"/>
            <a:ext cx="826817" cy="90733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DD8C1F9-DC92-68D5-BF97-E79933F708E0}"/>
              </a:ext>
            </a:extLst>
          </p:cNvPr>
          <p:cNvSpPr/>
          <p:nvPr/>
        </p:nvSpPr>
        <p:spPr>
          <a:xfrm rot="16200000">
            <a:off x="1603049" y="2365441"/>
            <a:ext cx="1629659" cy="242288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0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AC46B-2489-B6B8-0973-170063E99E94}"/>
              </a:ext>
            </a:extLst>
          </p:cNvPr>
          <p:cNvSpPr>
            <a:spLocks noGrp="1"/>
          </p:cNvSpPr>
          <p:nvPr>
            <p:ph type="title"/>
          </p:nvPr>
        </p:nvSpPr>
        <p:spPr/>
        <p:txBody>
          <a:bodyPr/>
          <a:lstStyle/>
          <a:p>
            <a:r>
              <a:rPr lang="en-US" dirty="0"/>
              <a:t>Tabernacle Model Interior</a:t>
            </a:r>
          </a:p>
        </p:txBody>
      </p:sp>
      <p:pic>
        <p:nvPicPr>
          <p:cNvPr id="8" name="Content Placeholder 7" descr="A picture containing indoor, tiled&#10;&#10;Description automatically generated">
            <a:extLst>
              <a:ext uri="{FF2B5EF4-FFF2-40B4-BE49-F238E27FC236}">
                <a16:creationId xmlns:a16="http://schemas.microsoft.com/office/drawing/2014/main" id="{A73A17CF-A42D-0CEC-E6BD-A6B51E35A2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339" y="1825625"/>
            <a:ext cx="9225322" cy="4351338"/>
          </a:xfrm>
        </p:spPr>
      </p:pic>
      <p:sp>
        <p:nvSpPr>
          <p:cNvPr id="2" name="Oval 1">
            <a:extLst>
              <a:ext uri="{FF2B5EF4-FFF2-40B4-BE49-F238E27FC236}">
                <a16:creationId xmlns:a16="http://schemas.microsoft.com/office/drawing/2014/main" id="{CDA0EBC1-9E76-2811-B4DE-36FCF4F65C77}"/>
              </a:ext>
            </a:extLst>
          </p:cNvPr>
          <p:cNvSpPr/>
          <p:nvPr/>
        </p:nvSpPr>
        <p:spPr>
          <a:xfrm>
            <a:off x="5316717" y="3157979"/>
            <a:ext cx="933253" cy="196077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A14BAF9-2477-28C2-F5FD-201D88930C04}"/>
              </a:ext>
            </a:extLst>
          </p:cNvPr>
          <p:cNvSpPr/>
          <p:nvPr/>
        </p:nvSpPr>
        <p:spPr>
          <a:xfrm rot="5231383">
            <a:off x="7116847" y="3871693"/>
            <a:ext cx="933253" cy="196077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905C61D-09CF-0038-C293-11E0194B26BA}"/>
              </a:ext>
            </a:extLst>
          </p:cNvPr>
          <p:cNvSpPr/>
          <p:nvPr/>
        </p:nvSpPr>
        <p:spPr>
          <a:xfrm rot="4992267">
            <a:off x="7428326" y="2591217"/>
            <a:ext cx="933253" cy="253451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9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paring_to_Teach_Hebrews_VI" id="{54BE577C-BB73-43A6-A0B4-88BA7725F666}" vid="{A9F0766A-5F8C-4862-B0F9-8E79AA68E3BA}"/>
    </a:ext>
  </a:extLst>
</a:theme>
</file>

<file path=docProps/app.xml><?xml version="1.0" encoding="utf-8"?>
<Properties xmlns="http://schemas.openxmlformats.org/officeDocument/2006/extended-properties" xmlns:vt="http://schemas.openxmlformats.org/officeDocument/2006/docPropsVTypes">
  <Template/>
  <TotalTime>1567</TotalTime>
  <Words>1689</Words>
  <Application>Microsoft Office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Preparing to Teach Hebrews VI Holy Places/Holy Deeds</vt:lpstr>
      <vt:lpstr>Hebrews: Finding the Center</vt:lpstr>
      <vt:lpstr>Where We Left Off (Hebrews 8:13)</vt:lpstr>
      <vt:lpstr>Trantham, Charles A., “Hebrews” in Clifton J. Allen (ed.), The Broadman Bible Commentary: Volume 12: Hebrews-Revelation, General Articles (Nashville: Broadman Press, 1972), p. 13. </vt:lpstr>
      <vt:lpstr>PowerPoint Presentation</vt:lpstr>
      <vt:lpstr>[DeSilva, David A. Perseverance in Gratitude: A Socio-Rhetorical Commentary on the Epistle “to the Hebrews” (Grand Rapids, MI: William B. Eerdmans, 2000), p. 74.]  </vt:lpstr>
      <vt:lpstr>[Bruce, F. F. The New International Commentary on the New Testament:  The Epistle to the Hebrews (Grand Rapids, MI: William B. Eerdmans, 1964), p. lxiii-lxiv.]</vt:lpstr>
      <vt:lpstr>Tabernacle Model Exterior</vt:lpstr>
      <vt:lpstr>Tabernacle Model Interior</vt:lpstr>
      <vt:lpstr>Who Were Nadab and Abihu?</vt:lpstr>
      <vt:lpstr>Tabernacle Model Interior</vt:lpstr>
      <vt:lpstr>Limitations (Hebrews 9:6-10) Symbol of the “Present Age”</vt:lpstr>
      <vt:lpstr>Perkins, Pheme. Reading the New Testament: An Introduction:                 Third Edition (Mahwah, NJ: Paulist Press, 2012), p. 254.] </vt:lpstr>
      <vt:lpstr>The Necessity of Death</vt:lpstr>
      <vt:lpstr>Do You Agree?</vt:lpstr>
      <vt:lpstr>Of Sanctuaries Made with Human Hands</vt:lpstr>
      <vt:lpstr>The Reincarnation Issue (Hebrews 9:27-28)</vt:lpstr>
      <vt:lpstr>Shadow-boxing with the Law (10:1-10)</vt:lpstr>
      <vt:lpstr>The Old Testament Quotation Psalm 40:6-8 [NASB]</vt:lpstr>
      <vt:lpstr>Agreement from the Old Testament Micah 6:6-8 [NASB]</vt:lpstr>
      <vt:lpstr>Other OT Concurring Verses [NASB]</vt:lpstr>
      <vt:lpstr>Getting Ready to Enter God’s Presence (vv. 19-25)</vt:lpstr>
      <vt:lpstr>Recapitulation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Wilson</dc:creator>
  <cp:lastModifiedBy>Johnny Wilson</cp:lastModifiedBy>
  <cp:revision>40</cp:revision>
  <dcterms:created xsi:type="dcterms:W3CDTF">2023-05-03T19:10:33Z</dcterms:created>
  <dcterms:modified xsi:type="dcterms:W3CDTF">2023-05-04T21:20:54Z</dcterms:modified>
</cp:coreProperties>
</file>