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8" r:id="rId6"/>
    <p:sldId id="262" r:id="rId7"/>
    <p:sldId id="263" r:id="rId8"/>
    <p:sldId id="264" r:id="rId9"/>
    <p:sldId id="265" r:id="rId10"/>
    <p:sldId id="266" r:id="rId11"/>
    <p:sldId id="267" r:id="rId12"/>
    <p:sldId id="268" r:id="rId13"/>
    <p:sldId id="269" r:id="rId14"/>
    <p:sldId id="270" r:id="rId15"/>
    <p:sldId id="272" r:id="rId16"/>
    <p:sldId id="27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4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FC70-B83F-2624-64B5-C81CCD0C9D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20726-F4C2-F350-48EA-B4C92B709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7444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BA4C-5FED-3F2C-79C6-E13410FFD1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9CCBE-00C2-5B92-7F89-FFF9BEC85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47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28A99-38B0-3F52-6F62-9DD3B921D0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E0820F-789E-E1A0-19DE-F37D2145E4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96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83A2-09C6-30BC-F212-D7ED36A21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27B91-7B13-1476-26A3-25E3A14D6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9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7A04-FF06-E639-05CD-59CBAAB91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CEB9CF-055E-AED7-A28F-75DFFFF4B7BB}"/>
              </a:ext>
            </a:extLst>
          </p:cNvPr>
          <p:cNvSpPr>
            <a:spLocks noGrp="1"/>
          </p:cNvSpPr>
          <p:nvPr>
            <p:ph type="body" idx="1"/>
          </p:nvPr>
        </p:nvSpPr>
        <p:spPr>
          <a:xfrm>
            <a:off x="831850" y="4589463"/>
            <a:ext cx="10515600" cy="1500187"/>
          </a:xfrm>
        </p:spPr>
        <p:txBody>
          <a:bodyPr>
            <a:normAutofit/>
          </a:bodyPr>
          <a:lstStyle>
            <a:lvl1pPr marL="0" indent="0">
              <a:buNone/>
              <a:defRPr sz="3200">
                <a:solidFill>
                  <a:srgbClr val="FFC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720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3B3E-2D74-81FB-561D-A92B00D2F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A5343-FBF2-D2ED-2BD5-E06C7A63E9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E4CC7-1838-5ECE-DCBE-77B3CD698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85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9A85-B7DD-12E3-24A6-2216ADF579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9EB45-10BF-FBC0-04C5-43A0A4151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3BFA96-3558-56F5-F377-5B3E552434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4790F-8A62-327A-4769-C80C3B541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21806-F86F-2CA7-6574-44B153223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510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105D-1F01-27D7-3976-E5D39F0028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716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6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D874-911A-1998-C639-402BEB940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D0A7DE-074A-45FF-F4CC-F277A9915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6B0015-1F7C-0186-CEA3-DBAE2CB4C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28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0472-7512-EFE4-FE03-4304762B1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1669F8-8154-034A-DBEA-DE12B2A76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7BC94A1-3C19-3110-98C9-8C5D8D86C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05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painting&#10;&#10;Description automatically generated">
            <a:extLst>
              <a:ext uri="{FF2B5EF4-FFF2-40B4-BE49-F238E27FC236}">
                <a16:creationId xmlns:a16="http://schemas.microsoft.com/office/drawing/2014/main" id="{305EB3CC-F96C-4E1D-F939-0CBE075766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1672" y="-1045622"/>
            <a:ext cx="12783671" cy="7911572"/>
          </a:xfrm>
          <a:prstGeom prst="rect">
            <a:avLst/>
          </a:prstGeom>
        </p:spPr>
      </p:pic>
      <p:sp>
        <p:nvSpPr>
          <p:cNvPr id="2" name="Title Placeholder 1">
            <a:extLst>
              <a:ext uri="{FF2B5EF4-FFF2-40B4-BE49-F238E27FC236}">
                <a16:creationId xmlns:a16="http://schemas.microsoft.com/office/drawing/2014/main" id="{7E7B0861-A726-3315-58E8-87A457105E9B}"/>
              </a:ext>
            </a:extLst>
          </p:cNvPr>
          <p:cNvSpPr>
            <a:spLocks noGrp="1"/>
          </p:cNvSpPr>
          <p:nvPr>
            <p:ph type="title"/>
          </p:nvPr>
        </p:nvSpPr>
        <p:spPr>
          <a:xfrm>
            <a:off x="838200" y="365125"/>
            <a:ext cx="10515600" cy="1325563"/>
          </a:xfrm>
          <a:prstGeom prst="rect">
            <a:avLst/>
          </a:prstGeom>
          <a:solidFill>
            <a:schemeClr val="accent6">
              <a:lumMod val="50000"/>
              <a:alpha val="60000"/>
            </a:schemeClr>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93AC1-4C16-4B8B-BDEF-FBD3A082328C}"/>
              </a:ext>
            </a:extLst>
          </p:cNvPr>
          <p:cNvSpPr>
            <a:spLocks noGrp="1"/>
          </p:cNvSpPr>
          <p:nvPr>
            <p:ph type="body" idx="1"/>
          </p:nvPr>
        </p:nvSpPr>
        <p:spPr>
          <a:xfrm>
            <a:off x="838200" y="1825625"/>
            <a:ext cx="10515600" cy="4351338"/>
          </a:xfrm>
          <a:prstGeom prst="rect">
            <a:avLst/>
          </a:prstGeom>
          <a:solidFill>
            <a:schemeClr val="accent6">
              <a:lumMod val="50000"/>
              <a:alpha val="6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67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1"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7105-D106-FB98-1E63-EFD33D9EC53C}"/>
              </a:ext>
            </a:extLst>
          </p:cNvPr>
          <p:cNvSpPr>
            <a:spLocks noGrp="1"/>
          </p:cNvSpPr>
          <p:nvPr>
            <p:ph type="ctrTitle"/>
          </p:nvPr>
        </p:nvSpPr>
        <p:spPr/>
        <p:txBody>
          <a:bodyPr/>
          <a:lstStyle/>
          <a:p>
            <a:r>
              <a:rPr lang="en-US" dirty="0"/>
              <a:t>Preparing to Teach:</a:t>
            </a:r>
            <a:br>
              <a:rPr lang="en-US" dirty="0"/>
            </a:br>
            <a:r>
              <a:rPr lang="en-US" dirty="0"/>
              <a:t>Ecclesiastes Part 2</a:t>
            </a:r>
          </a:p>
        </p:txBody>
      </p:sp>
      <p:sp>
        <p:nvSpPr>
          <p:cNvPr id="3" name="Subtitle 2">
            <a:extLst>
              <a:ext uri="{FF2B5EF4-FFF2-40B4-BE49-F238E27FC236}">
                <a16:creationId xmlns:a16="http://schemas.microsoft.com/office/drawing/2014/main" id="{006CE7F0-C184-EEC2-6803-7AB5A45987E0}"/>
              </a:ext>
            </a:extLst>
          </p:cNvPr>
          <p:cNvSpPr>
            <a:spLocks noGrp="1"/>
          </p:cNvSpPr>
          <p:nvPr>
            <p:ph type="subTitle" idx="1"/>
          </p:nvPr>
        </p:nvSpPr>
        <p:spPr/>
        <p:txBody>
          <a:bodyPr>
            <a:normAutofit/>
          </a:bodyPr>
          <a:lstStyle/>
          <a:p>
            <a:r>
              <a:rPr lang="en-US" sz="3200" dirty="0">
                <a:solidFill>
                  <a:srgbClr val="FFC000"/>
                </a:solidFill>
              </a:rPr>
              <a:t>Chapters 1 and 2</a:t>
            </a:r>
          </a:p>
        </p:txBody>
      </p:sp>
    </p:spTree>
    <p:extLst>
      <p:ext uri="{BB962C8B-B14F-4D97-AF65-F5344CB8AC3E}">
        <p14:creationId xmlns:p14="http://schemas.microsoft.com/office/powerpoint/2010/main" val="360623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25A0-9E64-60B0-BC41-FB132E92726D}"/>
              </a:ext>
            </a:extLst>
          </p:cNvPr>
          <p:cNvSpPr>
            <a:spLocks noGrp="1"/>
          </p:cNvSpPr>
          <p:nvPr>
            <p:ph type="title"/>
          </p:nvPr>
        </p:nvSpPr>
        <p:spPr/>
        <p:txBody>
          <a:bodyPr/>
          <a:lstStyle/>
          <a:p>
            <a:r>
              <a:rPr lang="en-US" dirty="0"/>
              <a:t>Options in Ecclesiastes 1:2</a:t>
            </a:r>
          </a:p>
        </p:txBody>
      </p:sp>
      <p:sp>
        <p:nvSpPr>
          <p:cNvPr id="3" name="Content Placeholder 2">
            <a:extLst>
              <a:ext uri="{FF2B5EF4-FFF2-40B4-BE49-F238E27FC236}">
                <a16:creationId xmlns:a16="http://schemas.microsoft.com/office/drawing/2014/main" id="{D476F6A6-5A69-F76D-76BF-3C66455CEBB9}"/>
              </a:ext>
            </a:extLst>
          </p:cNvPr>
          <p:cNvSpPr>
            <a:spLocks noGrp="1"/>
          </p:cNvSpPr>
          <p:nvPr>
            <p:ph idx="1"/>
          </p:nvPr>
        </p:nvSpPr>
        <p:spPr/>
        <p:txBody>
          <a:bodyPr/>
          <a:lstStyle/>
          <a:p>
            <a:pPr marL="514350" indent="-514350">
              <a:buFont typeface="+mj-lt"/>
              <a:buAutoNum type="arabicPeriod"/>
            </a:pPr>
            <a:r>
              <a:rPr lang="en-US" dirty="0"/>
              <a:t>Fleeting of fleeting, says the Speaker,</a:t>
            </a:r>
            <a:br>
              <a:rPr lang="en-US" dirty="0"/>
            </a:br>
            <a:r>
              <a:rPr lang="en-US" dirty="0"/>
              <a:t>Fleeting of fleeting, Everything is fleeting</a:t>
            </a:r>
          </a:p>
          <a:p>
            <a:pPr marL="514350" indent="-514350">
              <a:buFont typeface="+mj-lt"/>
              <a:buAutoNum type="arabicPeriod"/>
            </a:pPr>
            <a:r>
              <a:rPr lang="en-US" dirty="0"/>
              <a:t>Mysterious of Most Mysterious, says the Lecturer,</a:t>
            </a:r>
            <a:br>
              <a:rPr lang="en-US" dirty="0"/>
            </a:br>
            <a:r>
              <a:rPr lang="en-US" dirty="0"/>
              <a:t>Mysterious of Most Mysterious, Everything is mysterious</a:t>
            </a:r>
          </a:p>
          <a:p>
            <a:pPr marL="514350" indent="-514350">
              <a:buFont typeface="+mj-lt"/>
              <a:buAutoNum type="arabicPeriod"/>
            </a:pPr>
            <a:r>
              <a:rPr lang="en-US" dirty="0"/>
              <a:t>Worthless of worthless, says the Instructor,</a:t>
            </a:r>
            <a:br>
              <a:rPr lang="en-US" dirty="0"/>
            </a:br>
            <a:r>
              <a:rPr lang="en-US" dirty="0"/>
              <a:t>Worthless of worthless, All is worthless</a:t>
            </a:r>
          </a:p>
          <a:p>
            <a:pPr marL="514350" indent="-514350">
              <a:buFont typeface="+mj-lt"/>
              <a:buAutoNum type="arabicPeriod"/>
            </a:pPr>
            <a:r>
              <a:rPr lang="en-US" dirty="0"/>
              <a:t>Since כ</a:t>
            </a:r>
            <a:r>
              <a:rPr lang="he-IL" dirty="0"/>
              <a:t>ל</a:t>
            </a:r>
            <a:r>
              <a:rPr lang="en-US" dirty="0"/>
              <a:t> in the Hebrew Bible always refers to “everything” within its immediate context…</a:t>
            </a:r>
          </a:p>
          <a:p>
            <a:pPr marL="514350" indent="-514350">
              <a:buFont typeface="+mj-lt"/>
              <a:buAutoNum type="arabicPeriod"/>
            </a:pPr>
            <a:r>
              <a:rPr lang="en-US" dirty="0"/>
              <a:t>…the question is v. 3 says “all” means humans, work, and profit.</a:t>
            </a:r>
          </a:p>
        </p:txBody>
      </p:sp>
      <p:sp>
        <p:nvSpPr>
          <p:cNvPr id="4" name="TextBox 3">
            <a:extLst>
              <a:ext uri="{FF2B5EF4-FFF2-40B4-BE49-F238E27FC236}">
                <a16:creationId xmlns:a16="http://schemas.microsoft.com/office/drawing/2014/main" id="{6C7A7369-1A95-CCB5-D42D-10CAF1E9BC9F}"/>
              </a:ext>
            </a:extLst>
          </p:cNvPr>
          <p:cNvSpPr txBox="1"/>
          <p:nvPr/>
        </p:nvSpPr>
        <p:spPr>
          <a:xfrm rot="20005334">
            <a:off x="-1966085" y="2697341"/>
            <a:ext cx="15276743" cy="646331"/>
          </a:xfrm>
          <a:prstGeom prst="rect">
            <a:avLst/>
          </a:prstGeom>
          <a:solidFill>
            <a:schemeClr val="accent4">
              <a:lumMod val="60000"/>
              <a:lumOff val="40000"/>
            </a:schemeClr>
          </a:solidFill>
        </p:spPr>
        <p:txBody>
          <a:bodyPr wrap="square" rtlCol="0">
            <a:spAutoFit/>
          </a:bodyPr>
          <a:lstStyle/>
          <a:p>
            <a:pPr algn="ctr"/>
            <a:r>
              <a:rPr lang="en-US" sz="3600" b="1" dirty="0"/>
              <a:t>Shocking, Authority, Shocking, Summary</a:t>
            </a:r>
          </a:p>
        </p:txBody>
      </p:sp>
    </p:spTree>
    <p:extLst>
      <p:ext uri="{BB962C8B-B14F-4D97-AF65-F5344CB8AC3E}">
        <p14:creationId xmlns:p14="http://schemas.microsoft.com/office/powerpoint/2010/main" val="382112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D7D14-2D72-FCA9-F6F8-CF3801746F91}"/>
              </a:ext>
            </a:extLst>
          </p:cNvPr>
          <p:cNvSpPr>
            <a:spLocks noGrp="1"/>
          </p:cNvSpPr>
          <p:nvPr>
            <p:ph type="title"/>
          </p:nvPr>
        </p:nvSpPr>
        <p:spPr/>
        <p:txBody>
          <a:bodyPr>
            <a:normAutofit/>
          </a:bodyPr>
          <a:lstStyle/>
          <a:p>
            <a:r>
              <a:rPr lang="en-US" sz="4000" dirty="0"/>
              <a:t>What Profit for Adam in Drudgery Under the Sun?</a:t>
            </a:r>
          </a:p>
        </p:txBody>
      </p:sp>
      <p:pic>
        <p:nvPicPr>
          <p:cNvPr id="8" name="Content Placeholder 7" descr="A comic book page with a couple of people&#10;&#10;Description automatically generated">
            <a:extLst>
              <a:ext uri="{FF2B5EF4-FFF2-40B4-BE49-F238E27FC236}">
                <a16:creationId xmlns:a16="http://schemas.microsoft.com/office/drawing/2014/main" id="{D6E9541D-86A8-4BA4-1B17-25EF531955C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19200"/>
            <a:ext cx="5181600" cy="3564187"/>
          </a:xfrm>
          <a:ln w="63500">
            <a:solidFill>
              <a:srgbClr val="FFC000"/>
            </a:solidFill>
          </a:ln>
        </p:spPr>
      </p:pic>
      <p:pic>
        <p:nvPicPr>
          <p:cNvPr id="10" name="Content Placeholder 9" descr="A close-up of a sarcophagus&#10;&#10;Description automatically generated">
            <a:extLst>
              <a:ext uri="{FF2B5EF4-FFF2-40B4-BE49-F238E27FC236}">
                <a16:creationId xmlns:a16="http://schemas.microsoft.com/office/drawing/2014/main" id="{6950D84C-7F13-6759-C9D2-1E3A4853EB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4094"/>
            <a:ext cx="5181600" cy="3454400"/>
          </a:xfrm>
          <a:ln w="63500">
            <a:solidFill>
              <a:srgbClr val="FFC000"/>
            </a:solidFill>
          </a:ln>
        </p:spPr>
      </p:pic>
    </p:spTree>
    <p:extLst>
      <p:ext uri="{BB962C8B-B14F-4D97-AF65-F5344CB8AC3E}">
        <p14:creationId xmlns:p14="http://schemas.microsoft.com/office/powerpoint/2010/main" val="401678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1404-F58C-2B4D-64B3-8D743EDBBE51}"/>
              </a:ext>
            </a:extLst>
          </p:cNvPr>
          <p:cNvSpPr>
            <a:spLocks noGrp="1"/>
          </p:cNvSpPr>
          <p:nvPr>
            <p:ph type="title"/>
          </p:nvPr>
        </p:nvSpPr>
        <p:spPr/>
        <p:txBody>
          <a:bodyPr/>
          <a:lstStyle/>
          <a:p>
            <a:r>
              <a:rPr lang="en-US" dirty="0"/>
              <a:t>Earth (v. 4) and Fire (v. 5)</a:t>
            </a:r>
          </a:p>
        </p:txBody>
      </p:sp>
      <p:pic>
        <p:nvPicPr>
          <p:cNvPr id="6" name="Content Placeholder 5" descr="A cemetery with many gravestones&#10;&#10;Description automatically generated">
            <a:extLst>
              <a:ext uri="{FF2B5EF4-FFF2-40B4-BE49-F238E27FC236}">
                <a16:creationId xmlns:a16="http://schemas.microsoft.com/office/drawing/2014/main" id="{BC3A275C-0A73-4462-2989-B7E6CA0A926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a:ln w="63500">
            <a:solidFill>
              <a:srgbClr val="FFC000"/>
            </a:solidFill>
          </a:ln>
        </p:spPr>
      </p:pic>
      <p:pic>
        <p:nvPicPr>
          <p:cNvPr id="8" name="Content Placeholder 7" descr="A sunset over a beach&#10;&#10;Description automatically generated">
            <a:extLst>
              <a:ext uri="{FF2B5EF4-FFF2-40B4-BE49-F238E27FC236}">
                <a16:creationId xmlns:a16="http://schemas.microsoft.com/office/drawing/2014/main" id="{B79A2852-F8FF-ADDE-3224-5E38E6DA65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21371" y="2543969"/>
            <a:ext cx="5181600" cy="2914650"/>
          </a:xfrm>
          <a:ln w="63500">
            <a:solidFill>
              <a:srgbClr val="FFC000"/>
            </a:solidFill>
          </a:ln>
        </p:spPr>
      </p:pic>
    </p:spTree>
    <p:extLst>
      <p:ext uri="{BB962C8B-B14F-4D97-AF65-F5344CB8AC3E}">
        <p14:creationId xmlns:p14="http://schemas.microsoft.com/office/powerpoint/2010/main" val="37629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95C6-3070-2664-3A1E-82E16F59DF76}"/>
              </a:ext>
            </a:extLst>
          </p:cNvPr>
          <p:cNvSpPr>
            <a:spLocks noGrp="1"/>
          </p:cNvSpPr>
          <p:nvPr>
            <p:ph type="title"/>
          </p:nvPr>
        </p:nvSpPr>
        <p:spPr/>
        <p:txBody>
          <a:bodyPr/>
          <a:lstStyle/>
          <a:p>
            <a:r>
              <a:rPr lang="en-US" dirty="0"/>
              <a:t>Air (v. 6) and Water (v. 7)</a:t>
            </a:r>
          </a:p>
        </p:txBody>
      </p:sp>
      <p:pic>
        <p:nvPicPr>
          <p:cNvPr id="6" name="Content Placeholder 5" descr="A map with blue arrows&#10;&#10;Description automatically generated">
            <a:extLst>
              <a:ext uri="{FF2B5EF4-FFF2-40B4-BE49-F238E27FC236}">
                <a16:creationId xmlns:a16="http://schemas.microsoft.com/office/drawing/2014/main" id="{E4132AD8-6D13-274C-2446-CA89BE3122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5875" y="2072481"/>
            <a:ext cx="4286250" cy="3857625"/>
          </a:xfrm>
          <a:ln w="63500">
            <a:solidFill>
              <a:srgbClr val="FFC000"/>
            </a:solidFill>
          </a:ln>
        </p:spPr>
      </p:pic>
      <p:pic>
        <p:nvPicPr>
          <p:cNvPr id="8" name="Content Placeholder 7" descr="A river running through a green field&#10;&#10;Description automatically generated">
            <a:extLst>
              <a:ext uri="{FF2B5EF4-FFF2-40B4-BE49-F238E27FC236}">
                <a16:creationId xmlns:a16="http://schemas.microsoft.com/office/drawing/2014/main" id="{335524B8-21E4-FE25-4990-10675CA5A8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20131" y="2366128"/>
            <a:ext cx="5599521" cy="3205113"/>
          </a:xfrm>
          <a:ln w="63500">
            <a:solidFill>
              <a:srgbClr val="FFC000"/>
            </a:solidFill>
          </a:ln>
        </p:spPr>
      </p:pic>
    </p:spTree>
    <p:extLst>
      <p:ext uri="{BB962C8B-B14F-4D97-AF65-F5344CB8AC3E}">
        <p14:creationId xmlns:p14="http://schemas.microsoft.com/office/powerpoint/2010/main" val="397927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A1D366-0153-B0E0-A399-8B897367030F}"/>
              </a:ext>
            </a:extLst>
          </p:cNvPr>
          <p:cNvSpPr>
            <a:spLocks noGrp="1"/>
          </p:cNvSpPr>
          <p:nvPr>
            <p:ph type="title"/>
          </p:nvPr>
        </p:nvSpPr>
        <p:spPr>
          <a:xfrm>
            <a:off x="838200" y="365126"/>
            <a:ext cx="10515600" cy="747238"/>
          </a:xfrm>
        </p:spPr>
        <p:txBody>
          <a:bodyPr/>
          <a:lstStyle/>
          <a:p>
            <a:r>
              <a:rPr lang="en-US" dirty="0"/>
              <a:t>Last Verse “Same” As the First?</a:t>
            </a:r>
          </a:p>
        </p:txBody>
      </p:sp>
      <p:sp>
        <p:nvSpPr>
          <p:cNvPr id="6" name="Content Placeholder 5">
            <a:extLst>
              <a:ext uri="{FF2B5EF4-FFF2-40B4-BE49-F238E27FC236}">
                <a16:creationId xmlns:a16="http://schemas.microsoft.com/office/drawing/2014/main" id="{89829782-DD6E-1836-7D1F-F32406D81652}"/>
              </a:ext>
            </a:extLst>
          </p:cNvPr>
          <p:cNvSpPr>
            <a:spLocks noGrp="1"/>
          </p:cNvSpPr>
          <p:nvPr>
            <p:ph idx="1"/>
          </p:nvPr>
        </p:nvSpPr>
        <p:spPr>
          <a:xfrm>
            <a:off x="838200" y="1206632"/>
            <a:ext cx="10515600" cy="5213022"/>
          </a:xfrm>
        </p:spPr>
        <p:txBody>
          <a:bodyPr>
            <a:normAutofit lnSpcReduction="10000"/>
          </a:bodyPr>
          <a:lstStyle/>
          <a:p>
            <a:pPr marL="0" indent="0">
              <a:buNone/>
            </a:pPr>
            <a:r>
              <a:rPr lang="en-US" dirty="0"/>
              <a:t>8) All words are wearying, a man cannot speak; [lit. “beyond words”]</a:t>
            </a:r>
            <a:br>
              <a:rPr lang="en-US" dirty="0"/>
            </a:br>
            <a:r>
              <a:rPr lang="en-US" dirty="0"/>
              <a:t>     An eye is not sated with seeing;</a:t>
            </a:r>
            <a:br>
              <a:rPr lang="en-US" dirty="0"/>
            </a:br>
            <a:r>
              <a:rPr lang="en-US" dirty="0"/>
              <a:t>     An ear is not full of hearing.</a:t>
            </a:r>
          </a:p>
          <a:p>
            <a:pPr marL="0" indent="0">
              <a:buNone/>
            </a:pPr>
            <a:r>
              <a:rPr lang="en-US" dirty="0">
                <a:solidFill>
                  <a:schemeClr val="accent4">
                    <a:lumMod val="40000"/>
                    <a:lumOff val="60000"/>
                  </a:schemeClr>
                </a:solidFill>
              </a:rPr>
              <a:t>9) Whatever has happened is what will occur,</a:t>
            </a:r>
            <a:br>
              <a:rPr lang="en-US" dirty="0">
                <a:solidFill>
                  <a:schemeClr val="accent4">
                    <a:lumMod val="40000"/>
                    <a:lumOff val="60000"/>
                  </a:schemeClr>
                </a:solidFill>
              </a:rPr>
            </a:br>
            <a:r>
              <a:rPr lang="en-US" dirty="0">
                <a:solidFill>
                  <a:schemeClr val="accent4">
                    <a:lumMod val="40000"/>
                    <a:lumOff val="60000"/>
                  </a:schemeClr>
                </a:solidFill>
              </a:rPr>
              <a:t>     And whatever has been done is what will be done;</a:t>
            </a:r>
            <a:br>
              <a:rPr lang="en-US" dirty="0">
                <a:solidFill>
                  <a:schemeClr val="accent4">
                    <a:lumMod val="40000"/>
                    <a:lumOff val="60000"/>
                  </a:schemeClr>
                </a:solidFill>
              </a:rPr>
            </a:br>
            <a:r>
              <a:rPr lang="en-US" dirty="0">
                <a:solidFill>
                  <a:schemeClr val="accent4">
                    <a:lumMod val="40000"/>
                    <a:lumOff val="60000"/>
                  </a:schemeClr>
                </a:solidFill>
              </a:rPr>
              <a:t>     And there is nothing new under the sun.</a:t>
            </a:r>
          </a:p>
          <a:p>
            <a:pPr marL="0" indent="0">
              <a:buNone/>
            </a:pPr>
            <a:r>
              <a:rPr lang="en-US" dirty="0"/>
              <a:t>10) There is something about which they say,</a:t>
            </a:r>
            <a:br>
              <a:rPr lang="en-US" dirty="0"/>
            </a:br>
            <a:r>
              <a:rPr lang="en-US" dirty="0"/>
              <a:t>       “Look, this is new!”</a:t>
            </a:r>
            <a:br>
              <a:rPr lang="en-US" dirty="0"/>
            </a:br>
            <a:r>
              <a:rPr lang="en-US" dirty="0"/>
              <a:t>       It happened already in </a:t>
            </a:r>
            <a:r>
              <a:rPr lang="en-US" dirty="0" err="1"/>
              <a:t>aeons</a:t>
            </a:r>
            <a:r>
              <a:rPr lang="en-US" dirty="0"/>
              <a:t> that preceded us</a:t>
            </a:r>
          </a:p>
          <a:p>
            <a:pPr marL="0" indent="0">
              <a:buNone/>
            </a:pPr>
            <a:r>
              <a:rPr lang="en-US" dirty="0">
                <a:solidFill>
                  <a:schemeClr val="accent4">
                    <a:lumMod val="40000"/>
                    <a:lumOff val="60000"/>
                  </a:schemeClr>
                </a:solidFill>
              </a:rPr>
              <a:t>11) No one remembers those who came before,</a:t>
            </a:r>
            <a:br>
              <a:rPr lang="en-US" dirty="0">
                <a:solidFill>
                  <a:schemeClr val="accent4">
                    <a:lumMod val="40000"/>
                    <a:lumOff val="60000"/>
                  </a:schemeClr>
                </a:solidFill>
              </a:rPr>
            </a:br>
            <a:r>
              <a:rPr lang="en-US" dirty="0">
                <a:solidFill>
                  <a:schemeClr val="accent4">
                    <a:lumMod val="40000"/>
                    <a:lumOff val="60000"/>
                  </a:schemeClr>
                </a:solidFill>
              </a:rPr>
              <a:t>       Nor will anyone remember them who come after.</a:t>
            </a:r>
            <a:br>
              <a:rPr lang="en-US" dirty="0">
                <a:solidFill>
                  <a:schemeClr val="accent4">
                    <a:lumMod val="40000"/>
                    <a:lumOff val="60000"/>
                  </a:schemeClr>
                </a:solidFill>
              </a:rPr>
            </a:br>
            <a:r>
              <a:rPr lang="en-US" dirty="0">
                <a:solidFill>
                  <a:schemeClr val="accent4">
                    <a:lumMod val="40000"/>
                    <a:lumOff val="60000"/>
                  </a:schemeClr>
                </a:solidFill>
              </a:rPr>
              <a:t>       For them there will be no remembrance</a:t>
            </a:r>
            <a:br>
              <a:rPr lang="en-US" dirty="0">
                <a:solidFill>
                  <a:schemeClr val="accent4">
                    <a:lumMod val="40000"/>
                    <a:lumOff val="60000"/>
                  </a:schemeClr>
                </a:solidFill>
              </a:rPr>
            </a:br>
            <a:r>
              <a:rPr lang="en-US" dirty="0">
                <a:solidFill>
                  <a:schemeClr val="accent4">
                    <a:lumMod val="40000"/>
                    <a:lumOff val="60000"/>
                  </a:schemeClr>
                </a:solidFill>
              </a:rPr>
              <a:t>       Among those who come after them.</a:t>
            </a:r>
          </a:p>
        </p:txBody>
      </p:sp>
    </p:spTree>
    <p:extLst>
      <p:ext uri="{BB962C8B-B14F-4D97-AF65-F5344CB8AC3E}">
        <p14:creationId xmlns:p14="http://schemas.microsoft.com/office/powerpoint/2010/main" val="19821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CF25-0103-703A-EFBA-7A90B23BF82D}"/>
              </a:ext>
            </a:extLst>
          </p:cNvPr>
          <p:cNvSpPr>
            <a:spLocks noGrp="1"/>
          </p:cNvSpPr>
          <p:nvPr>
            <p:ph type="title"/>
          </p:nvPr>
        </p:nvSpPr>
        <p:spPr/>
        <p:txBody>
          <a:bodyPr/>
          <a:lstStyle/>
          <a:p>
            <a:r>
              <a:rPr lang="en-US" dirty="0"/>
              <a:t>Chiastic Structure for 1</a:t>
            </a:r>
            <a:r>
              <a:rPr lang="en-US" baseline="30000" dirty="0"/>
              <a:t>st</a:t>
            </a:r>
            <a:r>
              <a:rPr lang="en-US" dirty="0"/>
              <a:t> Poem (vv. 4-7)</a:t>
            </a:r>
          </a:p>
        </p:txBody>
      </p:sp>
      <p:sp>
        <p:nvSpPr>
          <p:cNvPr id="3" name="Content Placeholder 2">
            <a:extLst>
              <a:ext uri="{FF2B5EF4-FFF2-40B4-BE49-F238E27FC236}">
                <a16:creationId xmlns:a16="http://schemas.microsoft.com/office/drawing/2014/main" id="{2A4A30A4-2A4B-A36A-3CF1-29DA04242673}"/>
              </a:ext>
            </a:extLst>
          </p:cNvPr>
          <p:cNvSpPr>
            <a:spLocks noGrp="1"/>
          </p:cNvSpPr>
          <p:nvPr>
            <p:ph idx="1"/>
          </p:nvPr>
        </p:nvSpPr>
        <p:spPr/>
        <p:txBody>
          <a:bodyPr/>
          <a:lstStyle/>
          <a:p>
            <a:pPr>
              <a:buFont typeface="Wingdings" panose="05000000000000000000" pitchFamily="2" charset="2"/>
              <a:buChar char="§"/>
            </a:pPr>
            <a:r>
              <a:rPr lang="en-US" dirty="0"/>
              <a:t>A.  Life (including human) short compared to earth’s lifespan (v. 4)</a:t>
            </a:r>
          </a:p>
          <a:p>
            <a:pPr>
              <a:buFont typeface="Wingdings" panose="05000000000000000000" pitchFamily="2" charset="2"/>
              <a:buChar char="§"/>
            </a:pPr>
            <a:r>
              <a:rPr lang="en-US" dirty="0"/>
              <a:t>    B.  Everything in nature goes round-and-round (vv. 5-6)</a:t>
            </a:r>
          </a:p>
          <a:p>
            <a:pPr>
              <a:buFont typeface="Wingdings" panose="05000000000000000000" pitchFamily="2" charset="2"/>
              <a:buChar char="§"/>
            </a:pPr>
            <a:r>
              <a:rPr lang="en-US" dirty="0">
                <a:solidFill>
                  <a:schemeClr val="accent4">
                    <a:lumMod val="40000"/>
                    <a:lumOff val="60000"/>
                  </a:schemeClr>
                </a:solidFill>
              </a:rPr>
              <a:t>         C.  Nothing in Nature gets filled or finished (vv. 7-8)</a:t>
            </a:r>
          </a:p>
          <a:p>
            <a:pPr>
              <a:buFont typeface="Wingdings" panose="05000000000000000000" pitchFamily="2" charset="2"/>
              <a:buChar char="§"/>
            </a:pPr>
            <a:r>
              <a:rPr lang="en-US" dirty="0"/>
              <a:t>    B’. Everything in history goes round-and-round, too (vv. 9-10)</a:t>
            </a:r>
          </a:p>
          <a:p>
            <a:pPr>
              <a:buFont typeface="Wingdings" panose="05000000000000000000" pitchFamily="2" charset="2"/>
              <a:buChar char="§"/>
            </a:pPr>
            <a:r>
              <a:rPr lang="en-US" dirty="0"/>
              <a:t> A’. Everyone is forgotten in the end; history is a black hole (v. 11)</a:t>
            </a:r>
            <a:br>
              <a:rPr lang="en-US" dirty="0"/>
            </a:br>
            <a:endParaRPr lang="en-US" dirty="0"/>
          </a:p>
          <a:p>
            <a:pPr marL="0" indent="0">
              <a:buNone/>
            </a:pPr>
            <a:r>
              <a:rPr lang="en-US" dirty="0"/>
              <a:t>[adapted from Wright, Christopher J. H., </a:t>
            </a:r>
            <a:r>
              <a:rPr lang="en-US" i="1" dirty="0"/>
              <a:t>Hearing the Message of Ecclesiastes: Questioning Faith in a Baffling World </a:t>
            </a:r>
            <a:r>
              <a:rPr lang="en-US" dirty="0"/>
              <a:t>(Grand Rapids, MI: Zondervan, 2023), pp. 7-8]</a:t>
            </a:r>
          </a:p>
        </p:txBody>
      </p:sp>
    </p:spTree>
    <p:extLst>
      <p:ext uri="{BB962C8B-B14F-4D97-AF65-F5344CB8AC3E}">
        <p14:creationId xmlns:p14="http://schemas.microsoft.com/office/powerpoint/2010/main" val="17999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EC6394-B1AE-E575-C2B1-5FB34BEF7557}"/>
              </a:ext>
            </a:extLst>
          </p:cNvPr>
          <p:cNvSpPr>
            <a:spLocks noGrp="1"/>
          </p:cNvSpPr>
          <p:nvPr>
            <p:ph type="title"/>
          </p:nvPr>
        </p:nvSpPr>
        <p:spPr>
          <a:xfrm>
            <a:off x="976642" y="365125"/>
            <a:ext cx="10247683" cy="1325563"/>
          </a:xfrm>
        </p:spPr>
        <p:txBody>
          <a:bodyPr/>
          <a:lstStyle/>
          <a:p>
            <a:r>
              <a:rPr lang="en-US" dirty="0"/>
              <a:t>Two Interlocking Sections</a:t>
            </a:r>
          </a:p>
        </p:txBody>
      </p:sp>
      <p:sp>
        <p:nvSpPr>
          <p:cNvPr id="5" name="Text Placeholder 4">
            <a:extLst>
              <a:ext uri="{FF2B5EF4-FFF2-40B4-BE49-F238E27FC236}">
                <a16:creationId xmlns:a16="http://schemas.microsoft.com/office/drawing/2014/main" id="{FDC0E671-3F04-2844-881F-E4A2F0C3BEA4}"/>
              </a:ext>
            </a:extLst>
          </p:cNvPr>
          <p:cNvSpPr>
            <a:spLocks noGrp="1"/>
          </p:cNvSpPr>
          <p:nvPr>
            <p:ph type="body" idx="1"/>
          </p:nvPr>
        </p:nvSpPr>
        <p:spPr>
          <a:xfrm>
            <a:off x="1081708" y="1681163"/>
            <a:ext cx="4806931" cy="823912"/>
          </a:xfrm>
        </p:spPr>
        <p:txBody>
          <a:bodyPr anchor="ctr"/>
          <a:lstStyle/>
          <a:p>
            <a:pPr algn="ctr"/>
            <a:r>
              <a:rPr lang="en-US" dirty="0"/>
              <a:t>Pleasure Experiment</a:t>
            </a:r>
          </a:p>
        </p:txBody>
      </p:sp>
      <p:pic>
        <p:nvPicPr>
          <p:cNvPr id="10" name="Content Placeholder 9" descr="A white puzzle piece with black background&#10;&#10;Description automatically generated">
            <a:extLst>
              <a:ext uri="{FF2B5EF4-FFF2-40B4-BE49-F238E27FC236}">
                <a16:creationId xmlns:a16="http://schemas.microsoft.com/office/drawing/2014/main" id="{A1AB2E19-F247-355D-9FF8-86191D38CA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81708" y="2505075"/>
            <a:ext cx="4806931" cy="3980374"/>
          </a:xfrm>
        </p:spPr>
      </p:pic>
      <p:sp>
        <p:nvSpPr>
          <p:cNvPr id="7" name="Text Placeholder 6">
            <a:extLst>
              <a:ext uri="{FF2B5EF4-FFF2-40B4-BE49-F238E27FC236}">
                <a16:creationId xmlns:a16="http://schemas.microsoft.com/office/drawing/2014/main" id="{5892D4C3-01EB-C3A8-A8F1-DE493635017A}"/>
              </a:ext>
            </a:extLst>
          </p:cNvPr>
          <p:cNvSpPr>
            <a:spLocks noGrp="1"/>
          </p:cNvSpPr>
          <p:nvPr>
            <p:ph type="body" sz="quarter" idx="3"/>
          </p:nvPr>
        </p:nvSpPr>
        <p:spPr>
          <a:xfrm>
            <a:off x="6408426" y="1681163"/>
            <a:ext cx="4806931" cy="823912"/>
          </a:xfrm>
        </p:spPr>
        <p:txBody>
          <a:bodyPr anchor="ctr"/>
          <a:lstStyle/>
          <a:p>
            <a:pPr algn="ctr"/>
            <a:r>
              <a:rPr lang="en-US" dirty="0"/>
              <a:t>Wisdom/Folly Experiment</a:t>
            </a:r>
          </a:p>
        </p:txBody>
      </p:sp>
      <p:pic>
        <p:nvPicPr>
          <p:cNvPr id="12" name="Content Placeholder 11" descr="A white puzzle piece with black background&#10;&#10;Description automatically generated">
            <a:extLst>
              <a:ext uri="{FF2B5EF4-FFF2-40B4-BE49-F238E27FC236}">
                <a16:creationId xmlns:a16="http://schemas.microsoft.com/office/drawing/2014/main" id="{71DB7AA2-6F05-FFD2-1B35-08D0DAAA8FEA}"/>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08426" y="2505075"/>
            <a:ext cx="4815899" cy="3987800"/>
          </a:xfrm>
        </p:spPr>
      </p:pic>
      <p:sp>
        <p:nvSpPr>
          <p:cNvPr id="13" name="TextBox 12">
            <a:extLst>
              <a:ext uri="{FF2B5EF4-FFF2-40B4-BE49-F238E27FC236}">
                <a16:creationId xmlns:a16="http://schemas.microsoft.com/office/drawing/2014/main" id="{F28BFCA4-D745-675D-14AB-45E2A26782BA}"/>
              </a:ext>
            </a:extLst>
          </p:cNvPr>
          <p:cNvSpPr txBox="1"/>
          <p:nvPr/>
        </p:nvSpPr>
        <p:spPr>
          <a:xfrm>
            <a:off x="2507529" y="3636447"/>
            <a:ext cx="1638654" cy="369332"/>
          </a:xfrm>
          <a:prstGeom prst="rect">
            <a:avLst/>
          </a:prstGeom>
          <a:noFill/>
        </p:spPr>
        <p:txBody>
          <a:bodyPr wrap="none" rtlCol="0">
            <a:spAutoFit/>
          </a:bodyPr>
          <a:lstStyle/>
          <a:p>
            <a:r>
              <a:rPr lang="en-US" b="1" dirty="0">
                <a:solidFill>
                  <a:schemeClr val="accent6">
                    <a:lumMod val="50000"/>
                  </a:schemeClr>
                </a:solidFill>
              </a:rPr>
              <a:t>Burden 1:12-15</a:t>
            </a:r>
          </a:p>
        </p:txBody>
      </p:sp>
      <p:sp>
        <p:nvSpPr>
          <p:cNvPr id="14" name="TextBox 13">
            <a:extLst>
              <a:ext uri="{FF2B5EF4-FFF2-40B4-BE49-F238E27FC236}">
                <a16:creationId xmlns:a16="http://schemas.microsoft.com/office/drawing/2014/main" id="{5DAEEB48-6ABA-305B-1BE4-D9ECD0A31BC5}"/>
              </a:ext>
            </a:extLst>
          </p:cNvPr>
          <p:cNvSpPr txBox="1"/>
          <p:nvPr/>
        </p:nvSpPr>
        <p:spPr>
          <a:xfrm>
            <a:off x="2521520" y="4125930"/>
            <a:ext cx="1658467" cy="369332"/>
          </a:xfrm>
          <a:prstGeom prst="rect">
            <a:avLst/>
          </a:prstGeom>
          <a:noFill/>
        </p:spPr>
        <p:txBody>
          <a:bodyPr wrap="none" rtlCol="0">
            <a:spAutoFit/>
          </a:bodyPr>
          <a:lstStyle/>
          <a:p>
            <a:r>
              <a:rPr lang="en-US" b="1" dirty="0">
                <a:solidFill>
                  <a:schemeClr val="accent6">
                    <a:lumMod val="50000"/>
                  </a:schemeClr>
                </a:solidFill>
              </a:rPr>
              <a:t>Pleasure 2:1-11</a:t>
            </a:r>
          </a:p>
        </p:txBody>
      </p:sp>
      <p:sp>
        <p:nvSpPr>
          <p:cNvPr id="15" name="TextBox 14">
            <a:extLst>
              <a:ext uri="{FF2B5EF4-FFF2-40B4-BE49-F238E27FC236}">
                <a16:creationId xmlns:a16="http://schemas.microsoft.com/office/drawing/2014/main" id="{10CD7709-3051-C2F4-E1CD-97EF24CF2A61}"/>
              </a:ext>
            </a:extLst>
          </p:cNvPr>
          <p:cNvSpPr txBox="1"/>
          <p:nvPr/>
        </p:nvSpPr>
        <p:spPr>
          <a:xfrm>
            <a:off x="7921283" y="3600590"/>
            <a:ext cx="1749197" cy="369332"/>
          </a:xfrm>
          <a:prstGeom prst="rect">
            <a:avLst/>
          </a:prstGeom>
          <a:noFill/>
        </p:spPr>
        <p:txBody>
          <a:bodyPr wrap="none" rtlCol="0">
            <a:spAutoFit/>
          </a:bodyPr>
          <a:lstStyle/>
          <a:p>
            <a:r>
              <a:rPr lang="en-US" b="1" dirty="0">
                <a:solidFill>
                  <a:schemeClr val="accent6">
                    <a:lumMod val="50000"/>
                  </a:schemeClr>
                </a:solidFill>
              </a:rPr>
              <a:t>Wisdom 1:16-18</a:t>
            </a:r>
          </a:p>
        </p:txBody>
      </p:sp>
      <p:sp>
        <p:nvSpPr>
          <p:cNvPr id="16" name="TextBox 15">
            <a:extLst>
              <a:ext uri="{FF2B5EF4-FFF2-40B4-BE49-F238E27FC236}">
                <a16:creationId xmlns:a16="http://schemas.microsoft.com/office/drawing/2014/main" id="{49E2902F-48D4-F457-0DDF-6E91BE64DB63}"/>
              </a:ext>
            </a:extLst>
          </p:cNvPr>
          <p:cNvSpPr txBox="1"/>
          <p:nvPr/>
        </p:nvSpPr>
        <p:spPr>
          <a:xfrm>
            <a:off x="7972579" y="4192449"/>
            <a:ext cx="1697901" cy="646331"/>
          </a:xfrm>
          <a:prstGeom prst="rect">
            <a:avLst/>
          </a:prstGeom>
          <a:noFill/>
        </p:spPr>
        <p:txBody>
          <a:bodyPr wrap="none" rtlCol="0">
            <a:spAutoFit/>
          </a:bodyPr>
          <a:lstStyle/>
          <a:p>
            <a:r>
              <a:rPr lang="en-US" b="1" dirty="0">
                <a:solidFill>
                  <a:schemeClr val="accent6">
                    <a:lumMod val="50000"/>
                  </a:schemeClr>
                </a:solidFill>
              </a:rPr>
              <a:t>Same Fate</a:t>
            </a:r>
            <a:br>
              <a:rPr lang="en-US" b="1" dirty="0">
                <a:solidFill>
                  <a:schemeClr val="accent6">
                    <a:lumMod val="50000"/>
                  </a:schemeClr>
                </a:solidFill>
              </a:rPr>
            </a:br>
            <a:r>
              <a:rPr lang="en-US" b="1" dirty="0">
                <a:solidFill>
                  <a:schemeClr val="accent6">
                    <a:lumMod val="50000"/>
                  </a:schemeClr>
                </a:solidFill>
              </a:rPr>
              <a:t>               2:12-26</a:t>
            </a:r>
          </a:p>
        </p:txBody>
      </p:sp>
      <p:sp>
        <p:nvSpPr>
          <p:cNvPr id="17" name="TextBox 16">
            <a:extLst>
              <a:ext uri="{FF2B5EF4-FFF2-40B4-BE49-F238E27FC236}">
                <a16:creationId xmlns:a16="http://schemas.microsoft.com/office/drawing/2014/main" id="{58F8F0D6-BABD-9893-772F-4189BB557EC2}"/>
              </a:ext>
            </a:extLst>
          </p:cNvPr>
          <p:cNvSpPr txBox="1"/>
          <p:nvPr/>
        </p:nvSpPr>
        <p:spPr>
          <a:xfrm>
            <a:off x="5329206" y="3512584"/>
            <a:ext cx="1489510" cy="369332"/>
          </a:xfrm>
          <a:prstGeom prst="rect">
            <a:avLst/>
          </a:prstGeom>
          <a:solidFill>
            <a:schemeClr val="bg1"/>
          </a:solidFill>
        </p:spPr>
        <p:txBody>
          <a:bodyPr wrap="none" rtlCol="0">
            <a:spAutoFit/>
          </a:bodyPr>
          <a:lstStyle/>
          <a:p>
            <a:r>
              <a:rPr lang="en-US" b="1" dirty="0">
                <a:solidFill>
                  <a:schemeClr val="accent6">
                    <a:lumMod val="50000"/>
                  </a:schemeClr>
                </a:solidFill>
              </a:rPr>
              <a:t>Chasing Wind</a:t>
            </a:r>
          </a:p>
        </p:txBody>
      </p:sp>
      <p:sp>
        <p:nvSpPr>
          <p:cNvPr id="18" name="TextBox 17">
            <a:extLst>
              <a:ext uri="{FF2B5EF4-FFF2-40B4-BE49-F238E27FC236}">
                <a16:creationId xmlns:a16="http://schemas.microsoft.com/office/drawing/2014/main" id="{58432863-00D5-8EBB-BBBE-4A790181740D}"/>
              </a:ext>
            </a:extLst>
          </p:cNvPr>
          <p:cNvSpPr txBox="1"/>
          <p:nvPr/>
        </p:nvSpPr>
        <p:spPr>
          <a:xfrm>
            <a:off x="5600914" y="4310596"/>
            <a:ext cx="946093" cy="369332"/>
          </a:xfrm>
          <a:prstGeom prst="rect">
            <a:avLst/>
          </a:prstGeom>
          <a:solidFill>
            <a:schemeClr val="bg1"/>
          </a:solidFill>
        </p:spPr>
        <p:txBody>
          <a:bodyPr wrap="none" rtlCol="0">
            <a:spAutoFit/>
          </a:bodyPr>
          <a:lstStyle/>
          <a:p>
            <a:r>
              <a:rPr lang="en-US" b="1" dirty="0">
                <a:solidFill>
                  <a:schemeClr val="accent6">
                    <a:lumMod val="50000"/>
                  </a:schemeClr>
                </a:solidFill>
              </a:rPr>
              <a:t>Flourish</a:t>
            </a:r>
          </a:p>
        </p:txBody>
      </p:sp>
    </p:spTree>
    <p:extLst>
      <p:ext uri="{BB962C8B-B14F-4D97-AF65-F5344CB8AC3E}">
        <p14:creationId xmlns:p14="http://schemas.microsoft.com/office/powerpoint/2010/main" val="6631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6A3395-7267-0E40-C1BA-074A79CC2F64}"/>
              </a:ext>
            </a:extLst>
          </p:cNvPr>
          <p:cNvSpPr>
            <a:spLocks noGrp="1"/>
          </p:cNvSpPr>
          <p:nvPr>
            <p:ph type="title"/>
          </p:nvPr>
        </p:nvSpPr>
        <p:spPr/>
        <p:txBody>
          <a:bodyPr/>
          <a:lstStyle/>
          <a:p>
            <a:pPr algn="ctr"/>
            <a:r>
              <a:rPr lang="en-US" dirty="0"/>
              <a:t>The Two Sides of Qoheleth</a:t>
            </a:r>
          </a:p>
        </p:txBody>
      </p:sp>
      <p:pic>
        <p:nvPicPr>
          <p:cNvPr id="10" name="Content Placeholder 9" descr="A black and white clock&#10;&#10;Description automatically generated">
            <a:extLst>
              <a:ext uri="{FF2B5EF4-FFF2-40B4-BE49-F238E27FC236}">
                <a16:creationId xmlns:a16="http://schemas.microsoft.com/office/drawing/2014/main" id="{63368217-C19B-6BC6-5484-6B46F305F3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669" y="1756373"/>
            <a:ext cx="7172661" cy="4031472"/>
          </a:xfrm>
        </p:spPr>
      </p:pic>
      <p:sp>
        <p:nvSpPr>
          <p:cNvPr id="11" name="TextBox 10">
            <a:extLst>
              <a:ext uri="{FF2B5EF4-FFF2-40B4-BE49-F238E27FC236}">
                <a16:creationId xmlns:a16="http://schemas.microsoft.com/office/drawing/2014/main" id="{C6D8DBCD-7C0A-EF71-129A-8D207714EB13}"/>
              </a:ext>
            </a:extLst>
          </p:cNvPr>
          <p:cNvSpPr txBox="1"/>
          <p:nvPr/>
        </p:nvSpPr>
        <p:spPr>
          <a:xfrm>
            <a:off x="7043596" y="2951429"/>
            <a:ext cx="1353447" cy="646331"/>
          </a:xfrm>
          <a:prstGeom prst="rect">
            <a:avLst/>
          </a:prstGeom>
          <a:noFill/>
        </p:spPr>
        <p:txBody>
          <a:bodyPr wrap="none" rtlCol="0">
            <a:spAutoFit/>
          </a:bodyPr>
          <a:lstStyle/>
          <a:p>
            <a:pPr algn="ctr"/>
            <a:r>
              <a:rPr lang="en-US" b="1" dirty="0">
                <a:solidFill>
                  <a:schemeClr val="bg1"/>
                </a:solidFill>
              </a:rPr>
              <a:t>Human</a:t>
            </a:r>
            <a:br>
              <a:rPr lang="en-US" b="1" dirty="0">
                <a:solidFill>
                  <a:schemeClr val="bg1"/>
                </a:solidFill>
              </a:rPr>
            </a:br>
            <a:r>
              <a:rPr lang="en-US" b="1" dirty="0">
                <a:solidFill>
                  <a:schemeClr val="bg1"/>
                </a:solidFill>
              </a:rPr>
              <a:t>Observation</a:t>
            </a:r>
          </a:p>
        </p:txBody>
      </p:sp>
      <p:sp>
        <p:nvSpPr>
          <p:cNvPr id="12" name="TextBox 11">
            <a:extLst>
              <a:ext uri="{FF2B5EF4-FFF2-40B4-BE49-F238E27FC236}">
                <a16:creationId xmlns:a16="http://schemas.microsoft.com/office/drawing/2014/main" id="{014F5FAA-9F28-CD21-E93E-86235FE76FD1}"/>
              </a:ext>
            </a:extLst>
          </p:cNvPr>
          <p:cNvSpPr txBox="1"/>
          <p:nvPr/>
        </p:nvSpPr>
        <p:spPr>
          <a:xfrm>
            <a:off x="3797897" y="2951428"/>
            <a:ext cx="1378904" cy="646331"/>
          </a:xfrm>
          <a:prstGeom prst="rect">
            <a:avLst/>
          </a:prstGeom>
          <a:noFill/>
        </p:spPr>
        <p:txBody>
          <a:bodyPr wrap="none" rtlCol="0">
            <a:spAutoFit/>
          </a:bodyPr>
          <a:lstStyle/>
          <a:p>
            <a:pPr algn="ctr"/>
            <a:r>
              <a:rPr lang="en-US" b="1" dirty="0">
                <a:solidFill>
                  <a:schemeClr val="bg1"/>
                </a:solidFill>
              </a:rPr>
              <a:t>God’s</a:t>
            </a:r>
            <a:br>
              <a:rPr lang="en-US" b="1" dirty="0">
                <a:solidFill>
                  <a:schemeClr val="bg1"/>
                </a:solidFill>
              </a:rPr>
            </a:br>
            <a:r>
              <a:rPr lang="en-US" b="1" dirty="0">
                <a:solidFill>
                  <a:schemeClr val="bg1"/>
                </a:solidFill>
              </a:rPr>
              <a:t>Involvement</a:t>
            </a:r>
          </a:p>
        </p:txBody>
      </p:sp>
      <p:pic>
        <p:nvPicPr>
          <p:cNvPr id="14" name="Picture 13" descr="A black infinity symbol with white background&#10;&#10;Description automatically generated">
            <a:extLst>
              <a:ext uri="{FF2B5EF4-FFF2-40B4-BE49-F238E27FC236}">
                <a16:creationId xmlns:a16="http://schemas.microsoft.com/office/drawing/2014/main" id="{5E8160A2-C50B-D108-3452-BE95986D9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276" y="3663444"/>
            <a:ext cx="2101429" cy="1112159"/>
          </a:xfrm>
          <a:prstGeom prst="rect">
            <a:avLst/>
          </a:prstGeom>
        </p:spPr>
      </p:pic>
    </p:spTree>
    <p:extLst>
      <p:ext uri="{BB962C8B-B14F-4D97-AF65-F5344CB8AC3E}">
        <p14:creationId xmlns:p14="http://schemas.microsoft.com/office/powerpoint/2010/main" val="42790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out)">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99046-9B76-BD04-CC62-0F0242EC1C4E}"/>
              </a:ext>
            </a:extLst>
          </p:cNvPr>
          <p:cNvSpPr>
            <a:spLocks noGrp="1"/>
          </p:cNvSpPr>
          <p:nvPr>
            <p:ph type="title"/>
          </p:nvPr>
        </p:nvSpPr>
        <p:spPr>
          <a:xfrm>
            <a:off x="5846618" y="365125"/>
            <a:ext cx="5507182" cy="1325563"/>
          </a:xfrm>
        </p:spPr>
        <p:txBody>
          <a:bodyPr/>
          <a:lstStyle/>
          <a:p>
            <a:r>
              <a:rPr lang="en-US" dirty="0"/>
              <a:t>Talmudic Tradition</a:t>
            </a:r>
          </a:p>
        </p:txBody>
      </p:sp>
      <p:pic>
        <p:nvPicPr>
          <p:cNvPr id="8" name="Content Placeholder 7" descr="A close up of a text&#10;&#10;Description automatically generated">
            <a:extLst>
              <a:ext uri="{FF2B5EF4-FFF2-40B4-BE49-F238E27FC236}">
                <a16:creationId xmlns:a16="http://schemas.microsoft.com/office/drawing/2014/main" id="{180926D2-CAE7-21CB-71C6-835A5BB747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9300" y="863014"/>
            <a:ext cx="3588918" cy="5313949"/>
          </a:xfrm>
        </p:spPr>
      </p:pic>
      <p:sp>
        <p:nvSpPr>
          <p:cNvPr id="6" name="Content Placeholder 5">
            <a:extLst>
              <a:ext uri="{FF2B5EF4-FFF2-40B4-BE49-F238E27FC236}">
                <a16:creationId xmlns:a16="http://schemas.microsoft.com/office/drawing/2014/main" id="{1D7F5011-35F1-8031-B816-500D9EB5713C}"/>
              </a:ext>
            </a:extLst>
          </p:cNvPr>
          <p:cNvSpPr>
            <a:spLocks noGrp="1"/>
          </p:cNvSpPr>
          <p:nvPr>
            <p:ph sz="half" idx="2"/>
          </p:nvPr>
        </p:nvSpPr>
        <p:spPr>
          <a:xfrm>
            <a:off x="4656983" y="1825625"/>
            <a:ext cx="6696817" cy="4351338"/>
          </a:xfrm>
        </p:spPr>
        <p:txBody>
          <a:bodyPr>
            <a:noAutofit/>
          </a:bodyPr>
          <a:lstStyle/>
          <a:p>
            <a:pPr marL="0" indent="0">
              <a:buNone/>
            </a:pPr>
            <a:r>
              <a:rPr lang="en-US" b="1" i="1" kern="0" dirty="0">
                <a:effectLst/>
                <a:ea typeface="Times New Roman" panose="02020603050405020304" pitchFamily="18" charset="0"/>
                <a:cs typeface="Arial" panose="020B0604020202020204" pitchFamily="34" charset="0"/>
              </a:rPr>
              <a:t>The Sages sought to suppress the book of Ecclesiastes</a:t>
            </a:r>
            <a:r>
              <a:rPr lang="en-US" i="1" kern="0" dirty="0">
                <a:effectLst/>
                <a:ea typeface="Times New Roman" panose="02020603050405020304" pitchFamily="18" charset="0"/>
                <a:cs typeface="Arial" panose="020B0604020202020204" pitchFamily="34" charset="0"/>
              </a:rPr>
              <a:t> and declare it apocryphal </a:t>
            </a:r>
            <a:r>
              <a:rPr lang="en-US" b="1" i="1" kern="0" dirty="0">
                <a:effectLst/>
                <a:ea typeface="Times New Roman" panose="02020603050405020304" pitchFamily="18" charset="0"/>
                <a:cs typeface="Arial" panose="020B0604020202020204" pitchFamily="34" charset="0"/>
              </a:rPr>
              <a:t>because its statements contradict each other</a:t>
            </a:r>
            <a:r>
              <a:rPr lang="en-US" i="1" kern="0" dirty="0">
                <a:effectLst/>
                <a:ea typeface="Times New Roman" panose="02020603050405020304" pitchFamily="18" charset="0"/>
                <a:cs typeface="Arial" panose="020B0604020202020204" pitchFamily="34" charset="0"/>
              </a:rPr>
              <a:t> and it is liable to confuse its readers. </a:t>
            </a:r>
            <a:r>
              <a:rPr lang="en-US" b="1" i="1" kern="0" dirty="0">
                <a:effectLst/>
                <a:ea typeface="Times New Roman" panose="02020603050405020304" pitchFamily="18" charset="0"/>
                <a:cs typeface="Arial" panose="020B0604020202020204" pitchFamily="34" charset="0"/>
              </a:rPr>
              <a:t>And why did they not suppress it? Because its beginning</a:t>
            </a:r>
            <a:r>
              <a:rPr lang="en-US" i="1" kern="0" dirty="0">
                <a:effectLst/>
                <a:ea typeface="Times New Roman" panose="02020603050405020304" pitchFamily="18" charset="0"/>
                <a:cs typeface="Arial" panose="020B0604020202020204" pitchFamily="34" charset="0"/>
              </a:rPr>
              <a:t> consists of </a:t>
            </a:r>
            <a:r>
              <a:rPr lang="en-US" b="1" i="1" kern="0" dirty="0">
                <a:effectLst/>
                <a:ea typeface="Times New Roman" panose="02020603050405020304" pitchFamily="18" charset="0"/>
                <a:cs typeface="Arial" panose="020B0604020202020204" pitchFamily="34" charset="0"/>
              </a:rPr>
              <a:t>matters of Torah and its end</a:t>
            </a:r>
            <a:r>
              <a:rPr lang="en-US" i="1" kern="0" dirty="0">
                <a:effectLst/>
                <a:ea typeface="Times New Roman" panose="02020603050405020304" pitchFamily="18" charset="0"/>
                <a:cs typeface="Arial" panose="020B0604020202020204" pitchFamily="34" charset="0"/>
              </a:rPr>
              <a:t> consists of </a:t>
            </a:r>
            <a:r>
              <a:rPr lang="en-US" b="1" i="1" kern="0" dirty="0">
                <a:effectLst/>
                <a:ea typeface="Times New Roman" panose="02020603050405020304" pitchFamily="18" charset="0"/>
                <a:cs typeface="Arial" panose="020B0604020202020204" pitchFamily="34" charset="0"/>
              </a:rPr>
              <a:t>matters of Torah.</a:t>
            </a:r>
            <a:r>
              <a:rPr lang="en-US" i="1" kern="0" dirty="0">
                <a:effectLst/>
                <a:ea typeface="Times New Roman" panose="02020603050405020304" pitchFamily="18" charset="0"/>
                <a:cs typeface="Arial" panose="020B0604020202020204" pitchFamily="34" charset="0"/>
              </a:rPr>
              <a:t> The ostensibly contradictory details are secondary to the essence of the book, which is Torah. </a:t>
            </a:r>
            <a:r>
              <a:rPr lang="en-US" kern="0" dirty="0">
                <a:effectLst/>
                <a:ea typeface="Times New Roman" panose="02020603050405020304" pitchFamily="18" charset="0"/>
                <a:cs typeface="Arial" panose="020B0604020202020204" pitchFamily="34" charset="0"/>
              </a:rPr>
              <a:t>Shabbat 30b:3</a:t>
            </a:r>
            <a:endParaRPr lang="en-US" kern="1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373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108F-1107-643C-A55A-F66498564C37}"/>
              </a:ext>
            </a:extLst>
          </p:cNvPr>
          <p:cNvSpPr>
            <a:spLocks noGrp="1"/>
          </p:cNvSpPr>
          <p:nvPr>
            <p:ph type="title"/>
          </p:nvPr>
        </p:nvSpPr>
        <p:spPr/>
        <p:txBody>
          <a:bodyPr/>
          <a:lstStyle/>
          <a:p>
            <a:r>
              <a:rPr lang="en-US" dirty="0"/>
              <a:t>An Early Christian Consideration</a:t>
            </a:r>
          </a:p>
        </p:txBody>
      </p:sp>
      <p:sp>
        <p:nvSpPr>
          <p:cNvPr id="3" name="Content Placeholder 2">
            <a:extLst>
              <a:ext uri="{FF2B5EF4-FFF2-40B4-BE49-F238E27FC236}">
                <a16:creationId xmlns:a16="http://schemas.microsoft.com/office/drawing/2014/main" id="{43B57F04-6FF7-C966-77D7-89642EF4BBE1}"/>
              </a:ext>
            </a:extLst>
          </p:cNvPr>
          <p:cNvSpPr>
            <a:spLocks noGrp="1"/>
          </p:cNvSpPr>
          <p:nvPr>
            <p:ph sz="half" idx="1"/>
          </p:nvPr>
        </p:nvSpPr>
        <p:spPr>
          <a:xfrm>
            <a:off x="838200" y="1825625"/>
            <a:ext cx="6377412" cy="4351338"/>
          </a:xfrm>
        </p:spPr>
        <p:txBody>
          <a:bodyPr>
            <a:noAutofit/>
          </a:bodyPr>
          <a:lstStyle/>
          <a:p>
            <a:pPr>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Arial" panose="020B0604020202020204" pitchFamily="34" charset="0"/>
              </a:rPr>
              <a:t>Perhaps, Gregory Thaumaturgus was correct when he wrote in his commentary (prior to 270) that the purpose of the book was to show that all human pursuits and accomplishments are futile enough to lead us to the contemplation of heavenly things [cited by Scott, R. B. Y., </a:t>
            </a:r>
            <a:r>
              <a:rPr lang="en-US" i="1" kern="100" dirty="0">
                <a:effectLst/>
                <a:latin typeface="Calibri" panose="020F0502020204030204" pitchFamily="34" charset="0"/>
                <a:ea typeface="Calibri" panose="020F0502020204030204" pitchFamily="34" charset="0"/>
                <a:cs typeface="Arial" panose="020B0604020202020204" pitchFamily="34" charset="0"/>
              </a:rPr>
              <a:t>The Way of Wisdom in the Old Testament</a:t>
            </a:r>
            <a:r>
              <a:rPr lang="en-US" kern="100" dirty="0">
                <a:effectLst/>
                <a:latin typeface="Calibri" panose="020F0502020204030204" pitchFamily="34" charset="0"/>
                <a:ea typeface="Calibri" panose="020F0502020204030204" pitchFamily="34" charset="0"/>
                <a:cs typeface="Arial" panose="020B0604020202020204" pitchFamily="34" charset="0"/>
              </a:rPr>
              <a:t> (New York: Macmillan and Company, 1971), p. 171.].</a:t>
            </a:r>
          </a:p>
        </p:txBody>
      </p:sp>
      <p:pic>
        <p:nvPicPr>
          <p:cNvPr id="6" name="Content Placeholder 5" descr="A religious painting of a person&#10;&#10;Description automatically generated">
            <a:extLst>
              <a:ext uri="{FF2B5EF4-FFF2-40B4-BE49-F238E27FC236}">
                <a16:creationId xmlns:a16="http://schemas.microsoft.com/office/drawing/2014/main" id="{E969FED5-78EB-B991-755E-7B8AC103C6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80532" y="1825625"/>
            <a:ext cx="2564935" cy="4351338"/>
          </a:xfrm>
        </p:spPr>
      </p:pic>
    </p:spTree>
    <p:extLst>
      <p:ext uri="{BB962C8B-B14F-4D97-AF65-F5344CB8AC3E}">
        <p14:creationId xmlns:p14="http://schemas.microsoft.com/office/powerpoint/2010/main" val="191896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E30927-46C3-C3BD-7588-93ADD9556097}"/>
              </a:ext>
            </a:extLst>
          </p:cNvPr>
          <p:cNvSpPr>
            <a:spLocks noGrp="1"/>
          </p:cNvSpPr>
          <p:nvPr>
            <p:ph type="title"/>
          </p:nvPr>
        </p:nvSpPr>
        <p:spPr/>
        <p:txBody>
          <a:bodyPr/>
          <a:lstStyle/>
          <a:p>
            <a:r>
              <a:rPr lang="en-US" dirty="0"/>
              <a:t>Other Attempts to Resolve Conflicts</a:t>
            </a:r>
          </a:p>
        </p:txBody>
      </p:sp>
      <p:sp>
        <p:nvSpPr>
          <p:cNvPr id="6" name="Content Placeholder 5">
            <a:extLst>
              <a:ext uri="{FF2B5EF4-FFF2-40B4-BE49-F238E27FC236}">
                <a16:creationId xmlns:a16="http://schemas.microsoft.com/office/drawing/2014/main" id="{6CF9E6E5-B142-8E82-A579-AECD4C14FEA9}"/>
              </a:ext>
            </a:extLst>
          </p:cNvPr>
          <p:cNvSpPr>
            <a:spLocks noGrp="1"/>
          </p:cNvSpPr>
          <p:nvPr>
            <p:ph idx="1"/>
          </p:nvPr>
        </p:nvSpPr>
        <p:spPr/>
        <p:txBody>
          <a:bodyPr anchor="ctr"/>
          <a:lstStyle/>
          <a:p>
            <a:pPr>
              <a:buFont typeface="Wingdings" panose="05000000000000000000" pitchFamily="2" charset="2"/>
              <a:buChar char="q"/>
            </a:pPr>
            <a:r>
              <a:rPr lang="en-US" sz="3600" dirty="0"/>
              <a:t> Materials from different time periods?</a:t>
            </a:r>
          </a:p>
          <a:p>
            <a:pPr>
              <a:buFont typeface="Wingdings" panose="05000000000000000000" pitchFamily="2" charset="2"/>
              <a:buChar char="q"/>
            </a:pPr>
            <a:r>
              <a:rPr lang="en-US" sz="3600" dirty="0"/>
              <a:t> Admonitions for different population groups?</a:t>
            </a:r>
          </a:p>
          <a:p>
            <a:pPr>
              <a:buFont typeface="Wingdings" panose="05000000000000000000" pitchFamily="2" charset="2"/>
              <a:buChar char="q"/>
            </a:pPr>
            <a:r>
              <a:rPr lang="en-US" sz="3600" dirty="0"/>
              <a:t> “Yes, but…” quotations?</a:t>
            </a:r>
          </a:p>
          <a:p>
            <a:pPr>
              <a:buFont typeface="Wingdings" panose="05000000000000000000" pitchFamily="2" charset="2"/>
              <a:buChar char="q"/>
            </a:pPr>
            <a:r>
              <a:rPr lang="en-US" sz="3600" dirty="0"/>
              <a:t> Polarities for “cognitive dissonance?”</a:t>
            </a:r>
          </a:p>
          <a:p>
            <a:pPr>
              <a:buFont typeface="Wingdings" panose="05000000000000000000" pitchFamily="2" charset="2"/>
              <a:buChar char="q"/>
            </a:pPr>
            <a:r>
              <a:rPr lang="en-US" sz="3600" dirty="0"/>
              <a:t> Conscious and deliberate? (as in paradox)</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7607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7BEF-7B1D-46F3-A835-CDD60A095389}"/>
              </a:ext>
            </a:extLst>
          </p:cNvPr>
          <p:cNvSpPr>
            <a:spLocks noGrp="1"/>
          </p:cNvSpPr>
          <p:nvPr>
            <p:ph type="title"/>
          </p:nvPr>
        </p:nvSpPr>
        <p:spPr>
          <a:xfrm>
            <a:off x="685801" y="73573"/>
            <a:ext cx="10131425" cy="956442"/>
          </a:xfrm>
        </p:spPr>
        <p:txBody>
          <a:bodyPr>
            <a:normAutofit/>
          </a:bodyPr>
          <a:lstStyle/>
          <a:p>
            <a:r>
              <a:rPr lang="en-US" sz="2800" dirty="0"/>
              <a:t>Structure of Ecclesiastes </a:t>
            </a:r>
            <a:r>
              <a:rPr lang="en-US" sz="2200" dirty="0"/>
              <a:t>[Norbert </a:t>
            </a:r>
            <a:r>
              <a:rPr lang="en-US" sz="2200" dirty="0" err="1"/>
              <a:t>Lohfink</a:t>
            </a:r>
            <a:r>
              <a:rPr lang="en-US" sz="2200" dirty="0"/>
              <a:t>, </a:t>
            </a:r>
            <a:r>
              <a:rPr lang="en-US" sz="2200" i="1" dirty="0"/>
              <a:t>Kohelet: Die Neue </a:t>
            </a:r>
            <a:r>
              <a:rPr lang="en-US" sz="2200" i="1" dirty="0" err="1"/>
              <a:t>Echter</a:t>
            </a:r>
            <a:r>
              <a:rPr lang="en-US" sz="2200" i="1" dirty="0"/>
              <a:t> </a:t>
            </a:r>
            <a:r>
              <a:rPr lang="en-US" sz="2200" i="1" dirty="0" err="1"/>
              <a:t>Bibel</a:t>
            </a:r>
            <a:r>
              <a:rPr lang="en-US" sz="2200" dirty="0"/>
              <a:t> (Würzburg: </a:t>
            </a:r>
            <a:r>
              <a:rPr lang="en-US" sz="2200" dirty="0" err="1"/>
              <a:t>Echter</a:t>
            </a:r>
            <a:r>
              <a:rPr lang="en-US" sz="2200" dirty="0"/>
              <a:t>, 1980), p. </a:t>
            </a:r>
            <a:r>
              <a:rPr lang="en-US" sz="2200"/>
              <a:t>10.]</a:t>
            </a:r>
            <a:endParaRPr lang="en-US" sz="2200" dirty="0"/>
          </a:p>
        </p:txBody>
      </p:sp>
      <p:sp>
        <p:nvSpPr>
          <p:cNvPr id="3" name="Content Placeholder 2">
            <a:extLst>
              <a:ext uri="{FF2B5EF4-FFF2-40B4-BE49-F238E27FC236}">
                <a16:creationId xmlns:a16="http://schemas.microsoft.com/office/drawing/2014/main" id="{3B66650E-5C2D-4183-A406-D686AFE24607}"/>
              </a:ext>
            </a:extLst>
          </p:cNvPr>
          <p:cNvSpPr>
            <a:spLocks noGrp="1"/>
          </p:cNvSpPr>
          <p:nvPr>
            <p:ph idx="1"/>
          </p:nvPr>
        </p:nvSpPr>
        <p:spPr>
          <a:xfrm>
            <a:off x="685801" y="1103587"/>
            <a:ext cx="10793993" cy="5349764"/>
          </a:xfrm>
        </p:spPr>
        <p:txBody>
          <a:bodyPr anchor="ctr">
            <a:noAutofit/>
          </a:bodyPr>
          <a:lstStyle/>
          <a:p>
            <a:r>
              <a:rPr lang="en-US" sz="2400" dirty="0"/>
              <a:t>Frame – Breath, Wisp, Nothing (1:1-2)</a:t>
            </a:r>
          </a:p>
          <a:p>
            <a:r>
              <a:rPr lang="en-US" sz="2400" dirty="0"/>
              <a:t>    Macrocosm—Nature Outlasts Humanity (1:3-11)</a:t>
            </a:r>
          </a:p>
          <a:p>
            <a:r>
              <a:rPr lang="en-US" sz="2400" dirty="0"/>
              <a:t>        Anthropology—Observations about Human Life (1:12-3:15)</a:t>
            </a:r>
          </a:p>
          <a:p>
            <a:r>
              <a:rPr lang="en-US" sz="2400" dirty="0"/>
              <a:t>            Social Critique I—Lack of Social Justice (3:16-4:17)</a:t>
            </a:r>
          </a:p>
          <a:p>
            <a:r>
              <a:rPr lang="en-US" sz="2400" dirty="0"/>
              <a:t>                </a:t>
            </a:r>
            <a:r>
              <a:rPr lang="en-US" sz="2400" dirty="0">
                <a:solidFill>
                  <a:schemeClr val="accent4">
                    <a:lumMod val="40000"/>
                    <a:lumOff val="60000"/>
                  </a:schemeClr>
                </a:solidFill>
              </a:rPr>
              <a:t>Critique of Religion—Don’t Expect to Understand God’s Purpose (5:1-7)</a:t>
            </a:r>
          </a:p>
          <a:p>
            <a:r>
              <a:rPr lang="en-US" sz="2400" dirty="0"/>
              <a:t>            Social Critique II—Lack of Economic Fairness (5:8-6:9)</a:t>
            </a:r>
          </a:p>
          <a:p>
            <a:r>
              <a:rPr lang="en-US" sz="2400" dirty="0"/>
              <a:t>        Human Belief Systems—Observations about Human Understanding (6:10-9:6)</a:t>
            </a:r>
          </a:p>
          <a:p>
            <a:r>
              <a:rPr lang="en-US" sz="2400" dirty="0"/>
              <a:t>    Microcosm—Human Ethics Considered (9:7-12:7)</a:t>
            </a:r>
          </a:p>
          <a:p>
            <a:r>
              <a:rPr lang="en-US" sz="2400" dirty="0"/>
              <a:t>Frame—Wisp of Wisps, Nothing of Nothing (12:8)</a:t>
            </a:r>
          </a:p>
          <a:p>
            <a:r>
              <a:rPr lang="en-US" sz="2400" dirty="0">
                <a:solidFill>
                  <a:schemeClr val="accent4">
                    <a:lumMod val="40000"/>
                    <a:lumOff val="60000"/>
                  </a:schemeClr>
                </a:solidFill>
              </a:rPr>
              <a:t>(Epilogue—Fear and Obey God, Regardless (12:9-13))</a:t>
            </a:r>
          </a:p>
        </p:txBody>
      </p:sp>
    </p:spTree>
    <p:extLst>
      <p:ext uri="{BB962C8B-B14F-4D97-AF65-F5344CB8AC3E}">
        <p14:creationId xmlns:p14="http://schemas.microsoft.com/office/powerpoint/2010/main" val="5927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right)">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right)">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righ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righ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righ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righ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right)">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righ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A9B1-E654-4034-EF26-9517DDAF938B}"/>
              </a:ext>
            </a:extLst>
          </p:cNvPr>
          <p:cNvSpPr>
            <a:spLocks noGrp="1"/>
          </p:cNvSpPr>
          <p:nvPr>
            <p:ph type="title"/>
          </p:nvPr>
        </p:nvSpPr>
        <p:spPr/>
        <p:txBody>
          <a:bodyPr/>
          <a:lstStyle/>
          <a:p>
            <a:r>
              <a:rPr lang="en-US" dirty="0"/>
              <a:t>Tremper Longman III</a:t>
            </a:r>
            <a:br>
              <a:rPr lang="en-US" dirty="0"/>
            </a:br>
            <a:r>
              <a:rPr lang="en-US" dirty="0"/>
              <a:t>Ecclesiastes as Autobiographical Narrative</a:t>
            </a:r>
          </a:p>
        </p:txBody>
      </p:sp>
      <p:sp>
        <p:nvSpPr>
          <p:cNvPr id="3" name="Content Placeholder 2">
            <a:extLst>
              <a:ext uri="{FF2B5EF4-FFF2-40B4-BE49-F238E27FC236}">
                <a16:creationId xmlns:a16="http://schemas.microsoft.com/office/drawing/2014/main" id="{69547A81-553E-D5FF-4B53-F2C8827EC4A4}"/>
              </a:ext>
            </a:extLst>
          </p:cNvPr>
          <p:cNvSpPr>
            <a:spLocks noGrp="1"/>
          </p:cNvSpPr>
          <p:nvPr>
            <p:ph idx="1"/>
          </p:nvPr>
        </p:nvSpPr>
        <p:spPr/>
        <p:txBody>
          <a:bodyPr anchor="ctr"/>
          <a:lstStyle/>
          <a:p>
            <a:pPr marL="0" indent="0">
              <a:buNone/>
            </a:pPr>
            <a:r>
              <a:rPr lang="en-US" sz="3200" dirty="0"/>
              <a:t>1:1-11		Framework/Prologue</a:t>
            </a:r>
          </a:p>
          <a:p>
            <a:pPr marL="0" indent="0">
              <a:buNone/>
            </a:pPr>
            <a:r>
              <a:rPr lang="en-US" sz="3200" dirty="0"/>
              <a:t>1:12-12:7		Qoheleth’s Autobiographical Speech</a:t>
            </a:r>
          </a:p>
          <a:p>
            <a:pPr marL="0" indent="0">
              <a:buNone/>
            </a:pPr>
            <a:r>
              <a:rPr lang="en-US" sz="3200" dirty="0">
                <a:solidFill>
                  <a:schemeClr val="accent4">
                    <a:lumMod val="40000"/>
                    <a:lumOff val="60000"/>
                  </a:schemeClr>
                </a:solidFill>
              </a:rPr>
              <a:t>	1:12			Autobiographical Introduction</a:t>
            </a:r>
          </a:p>
          <a:p>
            <a:pPr marL="0" indent="0">
              <a:buNone/>
            </a:pPr>
            <a:r>
              <a:rPr lang="en-US" sz="3200" dirty="0">
                <a:solidFill>
                  <a:schemeClr val="accent4">
                    <a:lumMod val="40000"/>
                    <a:lumOff val="60000"/>
                  </a:schemeClr>
                </a:solidFill>
              </a:rPr>
              <a:t>	1:13-6:9		Autobiographical Narrative</a:t>
            </a:r>
          </a:p>
          <a:p>
            <a:pPr marL="0" indent="0">
              <a:buNone/>
            </a:pPr>
            <a:r>
              <a:rPr lang="en-US" sz="3200" dirty="0">
                <a:solidFill>
                  <a:schemeClr val="accent4">
                    <a:lumMod val="40000"/>
                    <a:lumOff val="60000"/>
                  </a:schemeClr>
                </a:solidFill>
              </a:rPr>
              <a:t>	6:10-12:7		Wisdom Admonitions</a:t>
            </a:r>
          </a:p>
          <a:p>
            <a:pPr marL="0" indent="0">
              <a:buNone/>
            </a:pPr>
            <a:r>
              <a:rPr lang="en-US" sz="3200" dirty="0"/>
              <a:t>12:8-14		Framework/Epilogue</a:t>
            </a:r>
          </a:p>
          <a:p>
            <a:pPr marL="0" indent="0">
              <a:buNone/>
            </a:pPr>
            <a:endParaRPr lang="en-US" dirty="0"/>
          </a:p>
        </p:txBody>
      </p:sp>
    </p:spTree>
    <p:extLst>
      <p:ext uri="{BB962C8B-B14F-4D97-AF65-F5344CB8AC3E}">
        <p14:creationId xmlns:p14="http://schemas.microsoft.com/office/powerpoint/2010/main" val="154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8EBD4C-ACC9-A866-9795-0AE015D8B27C}"/>
              </a:ext>
            </a:extLst>
          </p:cNvPr>
          <p:cNvSpPr>
            <a:spLocks noGrp="1"/>
          </p:cNvSpPr>
          <p:nvPr>
            <p:ph type="title"/>
          </p:nvPr>
        </p:nvSpPr>
        <p:spPr>
          <a:xfrm>
            <a:off x="838200" y="365125"/>
            <a:ext cx="10686860" cy="929521"/>
          </a:xfrm>
        </p:spPr>
        <p:txBody>
          <a:bodyPr/>
          <a:lstStyle/>
          <a:p>
            <a:r>
              <a:rPr lang="en-US" dirty="0"/>
              <a:t>Words, Sayings, Teachings of the “Curator”</a:t>
            </a:r>
          </a:p>
        </p:txBody>
      </p:sp>
      <p:pic>
        <p:nvPicPr>
          <p:cNvPr id="8" name="Content Placeholder 7" descr="A person wearing a crown and holding a book&#10;&#10;Description automatically generated">
            <a:extLst>
              <a:ext uri="{FF2B5EF4-FFF2-40B4-BE49-F238E27FC236}">
                <a16:creationId xmlns:a16="http://schemas.microsoft.com/office/drawing/2014/main" id="{883D1575-812F-6DD6-787B-048DC1F794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50723"/>
            <a:ext cx="5181600" cy="3701142"/>
          </a:xfrm>
          <a:ln w="63500">
            <a:solidFill>
              <a:srgbClr val="FFC000"/>
            </a:solidFill>
          </a:ln>
        </p:spPr>
      </p:pic>
      <p:sp>
        <p:nvSpPr>
          <p:cNvPr id="6" name="Content Placeholder 5">
            <a:extLst>
              <a:ext uri="{FF2B5EF4-FFF2-40B4-BE49-F238E27FC236}">
                <a16:creationId xmlns:a16="http://schemas.microsoft.com/office/drawing/2014/main" id="{BF92D9DB-F6D6-F040-77FF-7B48CCE4A88D}"/>
              </a:ext>
            </a:extLst>
          </p:cNvPr>
          <p:cNvSpPr>
            <a:spLocks noGrp="1"/>
          </p:cNvSpPr>
          <p:nvPr>
            <p:ph sz="half" idx="2"/>
          </p:nvPr>
        </p:nvSpPr>
        <p:spPr>
          <a:xfrm>
            <a:off x="6172199" y="1484768"/>
            <a:ext cx="5352861" cy="4692195"/>
          </a:xfrm>
        </p:spPr>
        <p:txBody>
          <a:bodyPr/>
          <a:lstStyle/>
          <a:p>
            <a:r>
              <a:rPr lang="en-US" dirty="0"/>
              <a:t>7x in book (3 in 1, 1 in 7, 3 in 12)</a:t>
            </a:r>
          </a:p>
          <a:p>
            <a:r>
              <a:rPr lang="en-US" dirty="0"/>
              <a:t>Assembler, Caller, Curator, Dean, Gatherer, Lecturer, Organizer, Presider, Speaker, Teacher, etc.</a:t>
            </a:r>
          </a:p>
          <a:p>
            <a:r>
              <a:rPr lang="en-US" dirty="0"/>
              <a:t>Son of David (as was every king in the Davidic line)</a:t>
            </a:r>
          </a:p>
          <a:p>
            <a:r>
              <a:rPr lang="en-US" dirty="0"/>
              <a:t>King of Jerusalem</a:t>
            </a:r>
          </a:p>
          <a:p>
            <a:r>
              <a:rPr lang="en-US" dirty="0"/>
              <a:t>See verse 12 for PAST TENSE</a:t>
            </a:r>
          </a:p>
          <a:p>
            <a:r>
              <a:rPr lang="en-US" dirty="0"/>
              <a:t>See verse 16 for “greater than ALL over Jerusalem before me”</a:t>
            </a:r>
          </a:p>
        </p:txBody>
      </p:sp>
    </p:spTree>
    <p:extLst>
      <p:ext uri="{BB962C8B-B14F-4D97-AF65-F5344CB8AC3E}">
        <p14:creationId xmlns:p14="http://schemas.microsoft.com/office/powerpoint/2010/main" val="313689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F3C3-C0D2-D6A0-5AC7-626FD62D4526}"/>
              </a:ext>
            </a:extLst>
          </p:cNvPr>
          <p:cNvSpPr>
            <a:spLocks noGrp="1"/>
          </p:cNvSpPr>
          <p:nvPr>
            <p:ph type="title"/>
          </p:nvPr>
        </p:nvSpPr>
        <p:spPr/>
        <p:txBody>
          <a:bodyPr/>
          <a:lstStyle/>
          <a:p>
            <a:r>
              <a:rPr lang="en-US" dirty="0"/>
              <a:t>Something, Something, All is Something</a:t>
            </a:r>
          </a:p>
        </p:txBody>
      </p:sp>
      <p:pic>
        <p:nvPicPr>
          <p:cNvPr id="6" name="Content Placeholder 5" descr="A foggy lake with mountains in the background&#10;&#10;Description automatically generated">
            <a:extLst>
              <a:ext uri="{FF2B5EF4-FFF2-40B4-BE49-F238E27FC236}">
                <a16:creationId xmlns:a16="http://schemas.microsoft.com/office/drawing/2014/main" id="{F574FE37-E2EE-5708-5BFA-0555E06177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9223" y="2393941"/>
            <a:ext cx="5181600" cy="3214706"/>
          </a:xfrm>
          <a:ln w="63500">
            <a:solidFill>
              <a:srgbClr val="FFC000"/>
            </a:solidFill>
          </a:ln>
        </p:spPr>
      </p:pic>
      <p:pic>
        <p:nvPicPr>
          <p:cNvPr id="8" name="Content Placeholder 7" descr="A person with smoke coming out of their face&#10;&#10;Description automatically generated">
            <a:extLst>
              <a:ext uri="{FF2B5EF4-FFF2-40B4-BE49-F238E27FC236}">
                <a16:creationId xmlns:a16="http://schemas.microsoft.com/office/drawing/2014/main" id="{7ECE8ED2-8B06-1A44-44F2-CFD22B0E54A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0302" y="1825625"/>
            <a:ext cx="3055714" cy="4351338"/>
          </a:xfrm>
          <a:ln w="63500">
            <a:solidFill>
              <a:srgbClr val="FFC000"/>
            </a:solidFill>
          </a:ln>
        </p:spPr>
      </p:pic>
    </p:spTree>
    <p:extLst>
      <p:ext uri="{BB962C8B-B14F-4D97-AF65-F5344CB8AC3E}">
        <p14:creationId xmlns:p14="http://schemas.microsoft.com/office/powerpoint/2010/main" val="38820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A6C473-0320-C576-DE85-17E6591B7969}"/>
              </a:ext>
            </a:extLst>
          </p:cNvPr>
          <p:cNvSpPr>
            <a:spLocks noGrp="1"/>
          </p:cNvSpPr>
          <p:nvPr>
            <p:ph type="title"/>
          </p:nvPr>
        </p:nvSpPr>
        <p:spPr/>
        <p:txBody>
          <a:bodyPr/>
          <a:lstStyle/>
          <a:p>
            <a:r>
              <a:rPr lang="en-US" dirty="0"/>
              <a:t>Meanings of </a:t>
            </a:r>
            <a:r>
              <a:rPr lang="he-IL" dirty="0"/>
              <a:t>הבל</a:t>
            </a:r>
            <a:r>
              <a:rPr lang="en-US" dirty="0"/>
              <a:t> as in Ecclesiastes 1:2</a:t>
            </a:r>
          </a:p>
        </p:txBody>
      </p:sp>
      <p:sp>
        <p:nvSpPr>
          <p:cNvPr id="6" name="Content Placeholder 5">
            <a:extLst>
              <a:ext uri="{FF2B5EF4-FFF2-40B4-BE49-F238E27FC236}">
                <a16:creationId xmlns:a16="http://schemas.microsoft.com/office/drawing/2014/main" id="{3FA49EE7-33B8-6FC5-8320-4809FCB3A9AE}"/>
              </a:ext>
            </a:extLst>
          </p:cNvPr>
          <p:cNvSpPr>
            <a:spLocks noGrp="1"/>
          </p:cNvSpPr>
          <p:nvPr>
            <p:ph idx="1"/>
          </p:nvPr>
        </p:nvSpPr>
        <p:spPr/>
        <p:txBody>
          <a:bodyPr>
            <a:normAutofit/>
          </a:bodyPr>
          <a:lstStyle/>
          <a:p>
            <a:r>
              <a:rPr lang="en-US" dirty="0">
                <a:effectLst/>
                <a:latin typeface="Calibri" panose="020F0502020204030204" pitchFamily="34" charset="0"/>
                <a:ea typeface="Calibri" panose="020F0502020204030204" pitchFamily="34" charset="0"/>
                <a:cs typeface="Arial" panose="020B0604020202020204" pitchFamily="34" charset="0"/>
              </a:rPr>
              <a:t>vapor, futile, empty, nothing, ridiculous, incongruous, transitory, illusory, insignificant, vain, incomprehensible</a:t>
            </a:r>
          </a:p>
          <a:p>
            <a:r>
              <a:rPr lang="en-US"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empty, transient, deceptive, frustrating, or baffling </a:t>
            </a:r>
            <a:endParaRPr lang="en-US" dirty="0">
              <a:solidFill>
                <a:schemeClr val="accent4">
                  <a:lumMod val="40000"/>
                  <a:lumOff val="60000"/>
                </a:schemeClr>
              </a:solidFill>
              <a:latin typeface="Calibri" panose="020F0502020204030204" pitchFamily="34" charset="0"/>
              <a:ea typeface="Calibri" panose="020F0502020204030204" pitchFamily="34" charset="0"/>
              <a:cs typeface="Arial" panose="020B0604020202020204" pitchFamily="34" charset="0"/>
            </a:endParaRPr>
          </a:p>
          <a:p>
            <a:r>
              <a:rPr lang="en-US" dirty="0">
                <a:effectLst/>
                <a:latin typeface="Calibri" panose="020F0502020204030204" pitchFamily="34" charset="0"/>
                <a:ea typeface="Calibri" panose="020F0502020204030204" pitchFamily="34" charset="0"/>
                <a:cs typeface="Arial" panose="020B0604020202020204" pitchFamily="34" charset="0"/>
              </a:rPr>
              <a:t>fruitless, useless, profitless, and unproductive</a:t>
            </a:r>
          </a:p>
          <a:p>
            <a:r>
              <a:rPr lang="en-US"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for </a:t>
            </a:r>
            <a:r>
              <a:rPr lang="en-US" i="1" dirty="0" err="1">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sinnlos</a:t>
            </a:r>
            <a:r>
              <a:rPr lang="en-US"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 (without meaning or sense),  </a:t>
            </a:r>
            <a:r>
              <a:rPr lang="en-US" i="1" dirty="0" err="1">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vergeblich</a:t>
            </a:r>
            <a:r>
              <a:rPr lang="en-US"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 (purposeless), </a:t>
            </a:r>
            <a:r>
              <a:rPr lang="en-US" i="1" dirty="0" err="1">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Nichts</a:t>
            </a:r>
            <a:r>
              <a:rPr lang="en-US"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 (nothing), and </a:t>
            </a:r>
            <a:r>
              <a:rPr lang="en-US" i="1" dirty="0" err="1">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gehen</a:t>
            </a:r>
            <a:r>
              <a:rPr lang="en-US" i="1"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 schnell</a:t>
            </a:r>
            <a:r>
              <a:rPr lang="en-US"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 (going fast) </a:t>
            </a:r>
          </a:p>
          <a:p>
            <a:r>
              <a:rPr lang="en-US" dirty="0">
                <a:latin typeface="Calibri" panose="020F0502020204030204" pitchFamily="34" charset="0"/>
                <a:ea typeface="Calibri" panose="020F0502020204030204" pitchFamily="34" charset="0"/>
                <a:cs typeface="Arial" panose="020B0604020202020204" pitchFamily="34" charset="0"/>
              </a:rPr>
              <a:t>ironic or incongruous</a:t>
            </a:r>
          </a:p>
          <a:p>
            <a:r>
              <a:rPr lang="en-US" dirty="0">
                <a:solidFill>
                  <a:schemeClr val="accent4">
                    <a:lumMod val="40000"/>
                    <a:lumOff val="60000"/>
                  </a:schemeClr>
                </a:solidFill>
                <a:latin typeface="Calibri" panose="020F0502020204030204" pitchFamily="34" charset="0"/>
                <a:ea typeface="Calibri" panose="020F0502020204030204" pitchFamily="34" charset="0"/>
                <a:cs typeface="Arial" panose="020B0604020202020204" pitchFamily="34" charset="0"/>
              </a:rPr>
              <a:t>absurd</a:t>
            </a:r>
          </a:p>
          <a:p>
            <a:r>
              <a:rPr lang="en-US" dirty="0">
                <a:latin typeface="Calibri" panose="020F0502020204030204" pitchFamily="34" charset="0"/>
                <a:ea typeface="Calibri" panose="020F0502020204030204" pitchFamily="34" charset="0"/>
                <a:cs typeface="Arial" panose="020B0604020202020204" pitchFamily="34" charset="0"/>
              </a:rPr>
              <a:t>enigmatic and mysterious</a:t>
            </a:r>
            <a:endParaRPr lang="en-US" dirty="0"/>
          </a:p>
        </p:txBody>
      </p:sp>
    </p:spTree>
    <p:extLst>
      <p:ext uri="{BB962C8B-B14F-4D97-AF65-F5344CB8AC3E}">
        <p14:creationId xmlns:p14="http://schemas.microsoft.com/office/powerpoint/2010/main" val="13227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7F3B9D-1A24-43F9-B710-4153B7EBBF39}" vid="{E07624E5-64D9-46B2-BBAC-43CBF98E94F9}"/>
    </a:ext>
  </a:extLst>
</a:theme>
</file>

<file path=docProps/app.xml><?xml version="1.0" encoding="utf-8"?>
<Properties xmlns="http://schemas.openxmlformats.org/officeDocument/2006/extended-properties" xmlns:vt="http://schemas.openxmlformats.org/officeDocument/2006/docPropsVTypes">
  <Template>Illuminated</Template>
  <TotalTime>1762</TotalTime>
  <Words>1005</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Preparing to Teach: Ecclesiastes Part 2</vt:lpstr>
      <vt:lpstr>Talmudic Tradition</vt:lpstr>
      <vt:lpstr>An Early Christian Consideration</vt:lpstr>
      <vt:lpstr>Other Attempts to Resolve Conflicts</vt:lpstr>
      <vt:lpstr>Structure of Ecclesiastes [Norbert Lohfink, Kohelet: Die Neue Echter Bibel (Würzburg: Echter, 1980), p. 10.]</vt:lpstr>
      <vt:lpstr>Tremper Longman III Ecclesiastes as Autobiographical Narrative</vt:lpstr>
      <vt:lpstr>Words, Sayings, Teachings of the “Curator”</vt:lpstr>
      <vt:lpstr>Something, Something, All is Something</vt:lpstr>
      <vt:lpstr>Meanings of הבל as in Ecclesiastes 1:2</vt:lpstr>
      <vt:lpstr>Options in Ecclesiastes 1:2</vt:lpstr>
      <vt:lpstr>What Profit for Adam in Drudgery Under the Sun?</vt:lpstr>
      <vt:lpstr>Earth (v. 4) and Fire (v. 5)</vt:lpstr>
      <vt:lpstr>Air (v. 6) and Water (v. 7)</vt:lpstr>
      <vt:lpstr>Last Verse “Same” As the First?</vt:lpstr>
      <vt:lpstr>Chiastic Structure for 1st Poem (vv. 4-7)</vt:lpstr>
      <vt:lpstr>Two Interlocking Sections</vt:lpstr>
      <vt:lpstr>The Two Sides of Qoheleth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Teach: Ecclesiastes Part 2</dc:title>
  <dc:creator>Johnny Wilson</dc:creator>
  <cp:lastModifiedBy>Johnny Wilson</cp:lastModifiedBy>
  <cp:revision>17</cp:revision>
  <dcterms:created xsi:type="dcterms:W3CDTF">2023-07-05T15:24:04Z</dcterms:created>
  <dcterms:modified xsi:type="dcterms:W3CDTF">2023-07-06T21:08:48Z</dcterms:modified>
</cp:coreProperties>
</file>