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86" r:id="rId4"/>
    <p:sldId id="257" r:id="rId5"/>
    <p:sldId id="259" r:id="rId6"/>
    <p:sldId id="261" r:id="rId7"/>
    <p:sldId id="260" r:id="rId8"/>
    <p:sldId id="262" r:id="rId9"/>
    <p:sldId id="264" r:id="rId10"/>
    <p:sldId id="265" r:id="rId11"/>
    <p:sldId id="266" r:id="rId12"/>
    <p:sldId id="263"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6" d="100"/>
          <a:sy n="106" d="100"/>
        </p:scale>
        <p:origin x="79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9C3C-01D3-4BAA-8F88-B9CCCDE410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BE02EF-585A-417D-A644-950C95BCEE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71783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7599C-4ECD-4608-8E7D-01C340D800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665445-ABB7-49EC-BF25-011302C47C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775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21F73F-4580-4E01-96D9-0DDB0A1BC7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FFE280-F9FD-42A8-90FB-DB16DAC9C3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2942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C8D4-10DF-4DD1-B05C-1162AD82D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E91C99-1AE6-4F89-B602-8E087A92D7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3141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0938-7ED7-430C-817C-BFD8D56AD1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BD0391-9B9F-4A91-9A5F-60E9018B29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21543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4A08-1C92-4271-9A11-92C69D651A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FD3ABE-5A09-4722-B114-D5BB5488FE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BAC928-8E3D-4F89-999D-385A3EE3D0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2970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5E61-1142-4039-83CF-B09E5FD57F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F49924-9E65-4052-BCB6-DAE704B83B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85B837-552A-41F0-A220-1088FD512E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92B8E-3EB4-48C9-A7E4-A393AD20F3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387621-C1B3-490D-AF63-E8888D352D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0275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5C855-FF77-4B46-861A-0DAFF65F60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7049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957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B936D-7DEF-4850-BF78-1B8A42EC06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7956B6-A663-4718-BDD9-2F0BB97F41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01E684-5805-48A1-AB13-8D2ED18BB4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8122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1CAD2-3062-429E-8831-6DC1306AC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B33E32-8223-4078-9FCF-3F540FD2F4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1A612CA-13BE-40ED-8319-7056301CD7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7128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9DF1A7-1738-4B75-9D36-DAB016D18C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0BB45E-5812-41D5-8A8F-63502D942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text, watch&#10;&#10;Description automatically generated">
            <a:extLst>
              <a:ext uri="{FF2B5EF4-FFF2-40B4-BE49-F238E27FC236}">
                <a16:creationId xmlns:a16="http://schemas.microsoft.com/office/drawing/2014/main" id="{E1C1D40B-2BFF-4CCD-BE45-8CC25F4D44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3681" y="4673600"/>
            <a:ext cx="3618931" cy="2184400"/>
          </a:xfrm>
          <a:prstGeom prst="rect">
            <a:avLst/>
          </a:prstGeom>
        </p:spPr>
      </p:pic>
    </p:spTree>
    <p:extLst>
      <p:ext uri="{BB962C8B-B14F-4D97-AF65-F5344CB8AC3E}">
        <p14:creationId xmlns:p14="http://schemas.microsoft.com/office/powerpoint/2010/main" val="253569724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407B-2007-46FF-BD38-607A97761603}"/>
              </a:ext>
            </a:extLst>
          </p:cNvPr>
          <p:cNvSpPr>
            <a:spLocks noGrp="1"/>
          </p:cNvSpPr>
          <p:nvPr>
            <p:ph type="ctrTitle"/>
          </p:nvPr>
        </p:nvSpPr>
        <p:spPr/>
        <p:txBody>
          <a:bodyPr/>
          <a:lstStyle/>
          <a:p>
            <a:r>
              <a:rPr lang="en-US" dirty="0"/>
              <a:t>The Most Appropriate Time</a:t>
            </a:r>
          </a:p>
        </p:txBody>
      </p:sp>
      <p:sp>
        <p:nvSpPr>
          <p:cNvPr id="3" name="Subtitle 2">
            <a:extLst>
              <a:ext uri="{FF2B5EF4-FFF2-40B4-BE49-F238E27FC236}">
                <a16:creationId xmlns:a16="http://schemas.microsoft.com/office/drawing/2014/main" id="{2DBAAEE5-E94E-49D8-BED7-0AD087408BCA}"/>
              </a:ext>
            </a:extLst>
          </p:cNvPr>
          <p:cNvSpPr>
            <a:spLocks noGrp="1"/>
          </p:cNvSpPr>
          <p:nvPr>
            <p:ph type="subTitle" idx="1"/>
          </p:nvPr>
        </p:nvSpPr>
        <p:spPr/>
        <p:txBody>
          <a:bodyPr/>
          <a:lstStyle/>
          <a:p>
            <a:r>
              <a:rPr lang="en-US" dirty="0"/>
              <a:t>Preparing to Teach Ecclesiastes 3-4</a:t>
            </a:r>
          </a:p>
        </p:txBody>
      </p:sp>
    </p:spTree>
    <p:extLst>
      <p:ext uri="{BB962C8B-B14F-4D97-AF65-F5344CB8AC3E}">
        <p14:creationId xmlns:p14="http://schemas.microsoft.com/office/powerpoint/2010/main" val="259463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A1261-92BB-79A8-A8E2-9B0464828C5A}"/>
              </a:ext>
            </a:extLst>
          </p:cNvPr>
          <p:cNvSpPr>
            <a:spLocks noGrp="1"/>
          </p:cNvSpPr>
          <p:nvPr>
            <p:ph type="title"/>
          </p:nvPr>
        </p:nvSpPr>
        <p:spPr/>
        <p:txBody>
          <a:bodyPr>
            <a:normAutofit/>
          </a:bodyPr>
          <a:lstStyle/>
          <a:p>
            <a:r>
              <a:rPr lang="en-US" sz="4000" b="1" i="1" dirty="0">
                <a:latin typeface="+mn-lt"/>
              </a:rPr>
              <a:t>3a) A time for killing and a time for healing. </a:t>
            </a:r>
            <a:r>
              <a:rPr lang="en-US" sz="4000" b="1" dirty="0">
                <a:latin typeface="+mn-lt"/>
              </a:rPr>
              <a:t>[PJT]</a:t>
            </a:r>
          </a:p>
        </p:txBody>
      </p:sp>
      <p:pic>
        <p:nvPicPr>
          <p:cNvPr id="10" name="Content Placeholder 9" descr="A painting of a person holding a person's head&#10;&#10;Description automatically generated">
            <a:extLst>
              <a:ext uri="{FF2B5EF4-FFF2-40B4-BE49-F238E27FC236}">
                <a16:creationId xmlns:a16="http://schemas.microsoft.com/office/drawing/2014/main" id="{49878191-A24B-94DF-2FF0-DF76322C208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40103" y="1690688"/>
            <a:ext cx="2980309" cy="3978211"/>
          </a:xfrm>
          <a:ln w="63500">
            <a:solidFill>
              <a:schemeClr val="accent4">
                <a:lumMod val="40000"/>
                <a:lumOff val="60000"/>
              </a:schemeClr>
            </a:solidFill>
          </a:ln>
        </p:spPr>
      </p:pic>
      <p:pic>
        <p:nvPicPr>
          <p:cNvPr id="12" name="Content Placeholder 11" descr="A painting of a group of people&#10;&#10;Description automatically generated">
            <a:extLst>
              <a:ext uri="{FF2B5EF4-FFF2-40B4-BE49-F238E27FC236}">
                <a16:creationId xmlns:a16="http://schemas.microsoft.com/office/drawing/2014/main" id="{8EC6E319-870E-B63E-4989-0D739F06632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20773" y="1690688"/>
            <a:ext cx="4052406" cy="3764236"/>
          </a:xfrm>
          <a:ln w="63500">
            <a:solidFill>
              <a:schemeClr val="accent4">
                <a:lumMod val="40000"/>
                <a:lumOff val="60000"/>
              </a:schemeClr>
            </a:solidFill>
          </a:ln>
        </p:spPr>
      </p:pic>
    </p:spTree>
    <p:extLst>
      <p:ext uri="{BB962C8B-B14F-4D97-AF65-F5344CB8AC3E}">
        <p14:creationId xmlns:p14="http://schemas.microsoft.com/office/powerpoint/2010/main" val="1744668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41679-A6F8-B0B3-4328-FC1612AE84B8}"/>
              </a:ext>
            </a:extLst>
          </p:cNvPr>
          <p:cNvSpPr>
            <a:spLocks noGrp="1"/>
          </p:cNvSpPr>
          <p:nvPr>
            <p:ph type="title"/>
          </p:nvPr>
        </p:nvSpPr>
        <p:spPr>
          <a:xfrm>
            <a:off x="838200" y="270857"/>
            <a:ext cx="10515600" cy="1325563"/>
          </a:xfrm>
        </p:spPr>
        <p:txBody>
          <a:bodyPr>
            <a:normAutofit/>
          </a:bodyPr>
          <a:lstStyle/>
          <a:p>
            <a:r>
              <a:rPr lang="en-US" sz="4000" b="1" i="1" dirty="0">
                <a:latin typeface="+mn-lt"/>
              </a:rPr>
              <a:t>3b) A time for breaking down and a time for constructing </a:t>
            </a:r>
            <a:r>
              <a:rPr lang="en-US" sz="4000" b="1" dirty="0">
                <a:latin typeface="+mn-lt"/>
              </a:rPr>
              <a:t>[PJT]</a:t>
            </a:r>
          </a:p>
        </p:txBody>
      </p:sp>
      <p:pic>
        <p:nvPicPr>
          <p:cNvPr id="8" name="Content Placeholder 7" descr="A building with a few pieces of concrete&#10;&#10;Description automatically generated">
            <a:extLst>
              <a:ext uri="{FF2B5EF4-FFF2-40B4-BE49-F238E27FC236}">
                <a16:creationId xmlns:a16="http://schemas.microsoft.com/office/drawing/2014/main" id="{369D7B37-10DF-9F1F-2B5B-41A0376F298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46931" y="1690688"/>
            <a:ext cx="3152592" cy="4060790"/>
          </a:xfrm>
          <a:ln w="63500">
            <a:solidFill>
              <a:schemeClr val="accent4">
                <a:lumMod val="40000"/>
                <a:lumOff val="60000"/>
              </a:schemeClr>
            </a:solidFill>
          </a:ln>
        </p:spPr>
      </p:pic>
      <p:pic>
        <p:nvPicPr>
          <p:cNvPr id="6" name="Content Placeholder 5" descr="A close-up of a hand on a brick&#10;&#10;Description automatically generated">
            <a:extLst>
              <a:ext uri="{FF2B5EF4-FFF2-40B4-BE49-F238E27FC236}">
                <a16:creationId xmlns:a16="http://schemas.microsoft.com/office/drawing/2014/main" id="{0A02F89B-7038-DEB6-4C4B-16E59A9B58A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378393"/>
            <a:ext cx="5181600" cy="3245801"/>
          </a:xfrm>
          <a:ln w="63500">
            <a:solidFill>
              <a:schemeClr val="accent4">
                <a:lumMod val="40000"/>
                <a:lumOff val="60000"/>
              </a:schemeClr>
            </a:solidFill>
          </a:ln>
        </p:spPr>
      </p:pic>
    </p:spTree>
    <p:extLst>
      <p:ext uri="{BB962C8B-B14F-4D97-AF65-F5344CB8AC3E}">
        <p14:creationId xmlns:p14="http://schemas.microsoft.com/office/powerpoint/2010/main" val="1440054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DA351-CC77-0CD1-6997-73ED4E282483}"/>
              </a:ext>
            </a:extLst>
          </p:cNvPr>
          <p:cNvSpPr>
            <a:spLocks noGrp="1"/>
          </p:cNvSpPr>
          <p:nvPr>
            <p:ph type="title"/>
          </p:nvPr>
        </p:nvSpPr>
        <p:spPr/>
        <p:txBody>
          <a:bodyPr/>
          <a:lstStyle/>
          <a:p>
            <a:r>
              <a:rPr lang="en-US" dirty="0"/>
              <a:t>Is There a Relationship Between Verses?</a:t>
            </a:r>
          </a:p>
        </p:txBody>
      </p:sp>
      <p:sp>
        <p:nvSpPr>
          <p:cNvPr id="6" name="Content Placeholder 5">
            <a:extLst>
              <a:ext uri="{FF2B5EF4-FFF2-40B4-BE49-F238E27FC236}">
                <a16:creationId xmlns:a16="http://schemas.microsoft.com/office/drawing/2014/main" id="{6B55FDE2-A2B9-7A49-3C9D-2221300EDE36}"/>
              </a:ext>
            </a:extLst>
          </p:cNvPr>
          <p:cNvSpPr>
            <a:spLocks noGrp="1"/>
          </p:cNvSpPr>
          <p:nvPr>
            <p:ph idx="1"/>
          </p:nvPr>
        </p:nvSpPr>
        <p:spPr>
          <a:xfrm>
            <a:off x="2280501" y="1514539"/>
            <a:ext cx="9710394" cy="4518615"/>
          </a:xfrm>
        </p:spPr>
        <p:txBody>
          <a:bodyPr>
            <a:noAutofit/>
          </a:bodyPr>
          <a:lstStyle/>
          <a:p>
            <a:pPr marL="0" indent="0">
              <a:buNone/>
            </a:pPr>
            <a:r>
              <a:rPr lang="en-US" dirty="0"/>
              <a:t>2a birthing and dying</a:t>
            </a:r>
          </a:p>
          <a:p>
            <a:pPr marL="0" indent="0">
              <a:buNone/>
            </a:pPr>
            <a:r>
              <a:rPr lang="en-US" dirty="0"/>
              <a:t>                                                                       2b planting and uprooting</a:t>
            </a:r>
            <a:br>
              <a:rPr lang="en-US" dirty="0"/>
            </a:br>
            <a:br>
              <a:rPr lang="en-US" dirty="0"/>
            </a:br>
            <a:br>
              <a:rPr lang="en-US" dirty="0"/>
            </a:br>
            <a:br>
              <a:rPr lang="en-US" dirty="0"/>
            </a:br>
            <a:br>
              <a:rPr lang="en-US" dirty="0"/>
            </a:br>
            <a:br>
              <a:rPr lang="en-US" dirty="0"/>
            </a:br>
            <a:r>
              <a:rPr lang="en-US" dirty="0"/>
              <a:t>                                          </a:t>
            </a:r>
            <a:br>
              <a:rPr lang="en-US" dirty="0"/>
            </a:br>
            <a:r>
              <a:rPr lang="en-US" dirty="0"/>
              <a:t>                                                                      8a   love and hate</a:t>
            </a:r>
            <a:br>
              <a:rPr lang="en-US" dirty="0"/>
            </a:br>
            <a:br>
              <a:rPr lang="en-US" dirty="0"/>
            </a:br>
            <a:r>
              <a:rPr lang="en-US" dirty="0"/>
              <a:t>8b war and peace</a:t>
            </a:r>
          </a:p>
        </p:txBody>
      </p:sp>
      <p:cxnSp>
        <p:nvCxnSpPr>
          <p:cNvPr id="8" name="Straight Arrow Connector 7">
            <a:extLst>
              <a:ext uri="{FF2B5EF4-FFF2-40B4-BE49-F238E27FC236}">
                <a16:creationId xmlns:a16="http://schemas.microsoft.com/office/drawing/2014/main" id="{E49D569E-8E62-7A37-A2F4-2EECDF55DFB2}"/>
              </a:ext>
            </a:extLst>
          </p:cNvPr>
          <p:cNvCxnSpPr>
            <a:cxnSpLocks/>
          </p:cNvCxnSpPr>
          <p:nvPr/>
        </p:nvCxnSpPr>
        <p:spPr>
          <a:xfrm flipH="1" flipV="1">
            <a:off x="3007151" y="1941922"/>
            <a:ext cx="1517715" cy="3401538"/>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9" name="Straight Arrow Connector 8">
            <a:extLst>
              <a:ext uri="{FF2B5EF4-FFF2-40B4-BE49-F238E27FC236}">
                <a16:creationId xmlns:a16="http://schemas.microsoft.com/office/drawing/2014/main" id="{AD0B19D2-6961-C583-CCBD-DEFD87CF5C5B}"/>
              </a:ext>
            </a:extLst>
          </p:cNvPr>
          <p:cNvCxnSpPr>
            <a:cxnSpLocks/>
          </p:cNvCxnSpPr>
          <p:nvPr/>
        </p:nvCxnSpPr>
        <p:spPr>
          <a:xfrm flipV="1">
            <a:off x="3159551" y="2017336"/>
            <a:ext cx="1817802" cy="3326124"/>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4" name="Straight Arrow Connector 13">
            <a:extLst>
              <a:ext uri="{FF2B5EF4-FFF2-40B4-BE49-F238E27FC236}">
                <a16:creationId xmlns:a16="http://schemas.microsoft.com/office/drawing/2014/main" id="{B11C62D3-D557-2B4E-0073-A55A8BA1C2F9}"/>
              </a:ext>
            </a:extLst>
          </p:cNvPr>
          <p:cNvCxnSpPr>
            <a:cxnSpLocks/>
          </p:cNvCxnSpPr>
          <p:nvPr/>
        </p:nvCxnSpPr>
        <p:spPr>
          <a:xfrm flipV="1">
            <a:off x="9428376" y="2443114"/>
            <a:ext cx="0" cy="2336276"/>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6" name="Straight Arrow Connector 15">
            <a:extLst>
              <a:ext uri="{FF2B5EF4-FFF2-40B4-BE49-F238E27FC236}">
                <a16:creationId xmlns:a16="http://schemas.microsoft.com/office/drawing/2014/main" id="{0C3961D4-114D-27CD-CC75-09845FCC3F22}"/>
              </a:ext>
            </a:extLst>
          </p:cNvPr>
          <p:cNvCxnSpPr>
            <a:cxnSpLocks/>
          </p:cNvCxnSpPr>
          <p:nvPr/>
        </p:nvCxnSpPr>
        <p:spPr>
          <a:xfrm flipV="1">
            <a:off x="10294070" y="2443114"/>
            <a:ext cx="984316" cy="2336276"/>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98305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DA351-CC77-0CD1-6997-73ED4E282483}"/>
              </a:ext>
            </a:extLst>
          </p:cNvPr>
          <p:cNvSpPr>
            <a:spLocks noGrp="1"/>
          </p:cNvSpPr>
          <p:nvPr>
            <p:ph type="title"/>
          </p:nvPr>
        </p:nvSpPr>
        <p:spPr/>
        <p:txBody>
          <a:bodyPr/>
          <a:lstStyle/>
          <a:p>
            <a:r>
              <a:rPr lang="en-US" dirty="0">
                <a:solidFill>
                  <a:schemeClr val="accent4">
                    <a:lumMod val="40000"/>
                    <a:lumOff val="60000"/>
                  </a:schemeClr>
                </a:solidFill>
              </a:rPr>
              <a:t>Is There a Relationship Between Verses?</a:t>
            </a:r>
          </a:p>
        </p:txBody>
      </p:sp>
      <p:sp>
        <p:nvSpPr>
          <p:cNvPr id="6" name="Content Placeholder 5">
            <a:extLst>
              <a:ext uri="{FF2B5EF4-FFF2-40B4-BE49-F238E27FC236}">
                <a16:creationId xmlns:a16="http://schemas.microsoft.com/office/drawing/2014/main" id="{6B55FDE2-A2B9-7A49-3C9D-2221300EDE36}"/>
              </a:ext>
            </a:extLst>
          </p:cNvPr>
          <p:cNvSpPr>
            <a:spLocks noGrp="1"/>
          </p:cNvSpPr>
          <p:nvPr>
            <p:ph idx="1"/>
          </p:nvPr>
        </p:nvSpPr>
        <p:spPr>
          <a:xfrm>
            <a:off x="2280501" y="1514539"/>
            <a:ext cx="9710394" cy="4518615"/>
          </a:xfrm>
        </p:spPr>
        <p:txBody>
          <a:bodyPr>
            <a:noAutofit/>
          </a:bodyPr>
          <a:lstStyle/>
          <a:p>
            <a:pPr marL="0" indent="0">
              <a:buNone/>
            </a:pPr>
            <a:r>
              <a:rPr lang="en-US" dirty="0"/>
              <a:t>2) A time for birthing			and a time for dying</a:t>
            </a:r>
            <a:br>
              <a:rPr lang="en-US" dirty="0"/>
            </a:br>
            <a:r>
              <a:rPr lang="en-US" dirty="0"/>
              <a:t>    A time for planting			and a time for uprooting planting</a:t>
            </a:r>
          </a:p>
          <a:p>
            <a:pPr marL="0" indent="0">
              <a:buNone/>
            </a:pPr>
            <a:r>
              <a:rPr lang="en-US" dirty="0"/>
              <a:t> </a:t>
            </a:r>
          </a:p>
          <a:p>
            <a:pPr marL="0" indent="0">
              <a:buNone/>
            </a:pPr>
            <a:r>
              <a:rPr lang="en-US" dirty="0"/>
              <a:t>4) A time to cry			and a time to laugh</a:t>
            </a:r>
            <a:br>
              <a:rPr lang="en-US" dirty="0"/>
            </a:br>
            <a:r>
              <a:rPr lang="en-US" dirty="0"/>
              <a:t>    A time for lamenting		and a time for skipping [joyfully]</a:t>
            </a:r>
          </a:p>
          <a:p>
            <a:pPr marL="0" indent="0">
              <a:buNone/>
            </a:pPr>
            <a:r>
              <a:rPr lang="en-US" dirty="0"/>
              <a:t> </a:t>
            </a:r>
          </a:p>
          <a:p>
            <a:pPr marL="0" indent="0">
              <a:buNone/>
            </a:pPr>
            <a:r>
              <a:rPr lang="en-US" dirty="0"/>
              <a:t>3) A time for killing			and a time for healing</a:t>
            </a:r>
            <a:br>
              <a:rPr lang="en-US" dirty="0"/>
            </a:br>
            <a:r>
              <a:rPr lang="en-US" dirty="0"/>
              <a:t>    A time for breaking down		and a time for constructing</a:t>
            </a:r>
          </a:p>
          <a:p>
            <a:pPr marL="0" indent="0">
              <a:buNone/>
            </a:pPr>
            <a:endParaRPr lang="en-US" dirty="0"/>
          </a:p>
        </p:txBody>
      </p:sp>
      <p:cxnSp>
        <p:nvCxnSpPr>
          <p:cNvPr id="8" name="Straight Arrow Connector 7">
            <a:extLst>
              <a:ext uri="{FF2B5EF4-FFF2-40B4-BE49-F238E27FC236}">
                <a16:creationId xmlns:a16="http://schemas.microsoft.com/office/drawing/2014/main" id="{E49D569E-8E62-7A37-A2F4-2EECDF55DFB2}"/>
              </a:ext>
            </a:extLst>
          </p:cNvPr>
          <p:cNvCxnSpPr>
            <a:cxnSpLocks/>
          </p:cNvCxnSpPr>
          <p:nvPr/>
        </p:nvCxnSpPr>
        <p:spPr>
          <a:xfrm flipH="1" flipV="1">
            <a:off x="3820562" y="2362954"/>
            <a:ext cx="4409038" cy="887240"/>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9" name="Straight Arrow Connector 8">
            <a:extLst>
              <a:ext uri="{FF2B5EF4-FFF2-40B4-BE49-F238E27FC236}">
                <a16:creationId xmlns:a16="http://schemas.microsoft.com/office/drawing/2014/main" id="{AD0B19D2-6961-C583-CCBD-DEFD87CF5C5B}"/>
              </a:ext>
            </a:extLst>
          </p:cNvPr>
          <p:cNvCxnSpPr>
            <a:cxnSpLocks/>
          </p:cNvCxnSpPr>
          <p:nvPr/>
        </p:nvCxnSpPr>
        <p:spPr>
          <a:xfrm flipV="1">
            <a:off x="4345663" y="4101220"/>
            <a:ext cx="0" cy="678170"/>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4" name="Straight Arrow Connector 13">
            <a:extLst>
              <a:ext uri="{FF2B5EF4-FFF2-40B4-BE49-F238E27FC236}">
                <a16:creationId xmlns:a16="http://schemas.microsoft.com/office/drawing/2014/main" id="{B11C62D3-D557-2B4E-0073-A55A8BA1C2F9}"/>
              </a:ext>
            </a:extLst>
          </p:cNvPr>
          <p:cNvCxnSpPr>
            <a:cxnSpLocks/>
          </p:cNvCxnSpPr>
          <p:nvPr/>
        </p:nvCxnSpPr>
        <p:spPr>
          <a:xfrm flipV="1">
            <a:off x="9428376" y="4101220"/>
            <a:ext cx="0" cy="678170"/>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6" name="Straight Arrow Connector 15">
            <a:extLst>
              <a:ext uri="{FF2B5EF4-FFF2-40B4-BE49-F238E27FC236}">
                <a16:creationId xmlns:a16="http://schemas.microsoft.com/office/drawing/2014/main" id="{0C3961D4-114D-27CD-CC75-09845FCC3F22}"/>
              </a:ext>
            </a:extLst>
          </p:cNvPr>
          <p:cNvCxnSpPr>
            <a:cxnSpLocks/>
          </p:cNvCxnSpPr>
          <p:nvPr/>
        </p:nvCxnSpPr>
        <p:spPr>
          <a:xfrm flipV="1">
            <a:off x="4780230" y="2260862"/>
            <a:ext cx="3339784" cy="1251883"/>
          </a:xfrm>
          <a:prstGeom prst="straightConnector1">
            <a:avLst/>
          </a:prstGeom>
          <a:ln w="57150">
            <a:headEnd type="triangle"/>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01064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anim calcmode="lin" valueType="num">
                                      <p:cBhvr>
                                        <p:cTn id="1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fade">
                                      <p:cBhvr>
                                        <p:cTn id="20" dur="1000"/>
                                        <p:tgtEl>
                                          <p:spTgt spid="6">
                                            <p:txEl>
                                              <p:pRg st="4" end="4"/>
                                            </p:txEl>
                                          </p:spTgt>
                                        </p:tgtEl>
                                      </p:cBhvr>
                                    </p:animEffect>
                                    <p:anim calcmode="lin" valueType="num">
                                      <p:cBhvr>
                                        <p:cTn id="2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1000"/>
                                        <p:tgtEl>
                                          <p:spTgt spid="6">
                                            <p:txEl>
                                              <p:pRg st="3" end="3"/>
                                            </p:txEl>
                                          </p:spTgt>
                                        </p:tgtEl>
                                      </p:cBhvr>
                                    </p:animEffect>
                                    <p:anim calcmode="lin" valueType="num">
                                      <p:cBhvr>
                                        <p:cTn id="2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1000"/>
                                        <p:tgtEl>
                                          <p:spTgt spid="6">
                                            <p:txEl>
                                              <p:pRg st="2" end="2"/>
                                            </p:txEl>
                                          </p:spTgt>
                                        </p:tgtEl>
                                      </p:cBhvr>
                                    </p:animEffect>
                                    <p:anim calcmode="lin" valueType="num">
                                      <p:cBhvr>
                                        <p:cTn id="3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arn(inVertical)">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DA351-CC77-0CD1-6997-73ED4E282483}"/>
              </a:ext>
            </a:extLst>
          </p:cNvPr>
          <p:cNvSpPr>
            <a:spLocks noGrp="1"/>
          </p:cNvSpPr>
          <p:nvPr>
            <p:ph type="title"/>
          </p:nvPr>
        </p:nvSpPr>
        <p:spPr/>
        <p:txBody>
          <a:bodyPr/>
          <a:lstStyle/>
          <a:p>
            <a:r>
              <a:rPr lang="en-US" dirty="0">
                <a:solidFill>
                  <a:schemeClr val="accent4">
                    <a:lumMod val="40000"/>
                    <a:lumOff val="60000"/>
                  </a:schemeClr>
                </a:solidFill>
              </a:rPr>
              <a:t>Is There a Relationship Between Verses?</a:t>
            </a:r>
          </a:p>
        </p:txBody>
      </p:sp>
      <p:sp>
        <p:nvSpPr>
          <p:cNvPr id="6" name="Content Placeholder 5">
            <a:extLst>
              <a:ext uri="{FF2B5EF4-FFF2-40B4-BE49-F238E27FC236}">
                <a16:creationId xmlns:a16="http://schemas.microsoft.com/office/drawing/2014/main" id="{6B55FDE2-A2B9-7A49-3C9D-2221300EDE36}"/>
              </a:ext>
            </a:extLst>
          </p:cNvPr>
          <p:cNvSpPr>
            <a:spLocks noGrp="1"/>
          </p:cNvSpPr>
          <p:nvPr>
            <p:ph idx="1"/>
          </p:nvPr>
        </p:nvSpPr>
        <p:spPr>
          <a:xfrm>
            <a:off x="1883121" y="1514539"/>
            <a:ext cx="10107774" cy="4518615"/>
          </a:xfrm>
        </p:spPr>
        <p:txBody>
          <a:bodyPr>
            <a:noAutofit/>
          </a:bodyPr>
          <a:lstStyle/>
          <a:p>
            <a:pPr marL="0" indent="0">
              <a:buNone/>
            </a:pPr>
            <a:r>
              <a:rPr lang="en-US" dirty="0"/>
              <a:t>5) A time to throw out stones	and a time to gather stones</a:t>
            </a:r>
            <a:br>
              <a:rPr lang="en-US" dirty="0"/>
            </a:br>
            <a:r>
              <a:rPr lang="en-US" dirty="0"/>
              <a:t>     A time to embrace		and a time to hold back embracing</a:t>
            </a:r>
          </a:p>
          <a:p>
            <a:pPr marL="0" indent="0">
              <a:buNone/>
            </a:pPr>
            <a:r>
              <a:rPr lang="en-US" dirty="0"/>
              <a:t>6) A time to search out		and a time to lose</a:t>
            </a:r>
            <a:br>
              <a:rPr lang="en-US" dirty="0"/>
            </a:br>
            <a:r>
              <a:rPr lang="en-US" dirty="0"/>
              <a:t>     A time to keep			and a time to throw out</a:t>
            </a:r>
          </a:p>
          <a:p>
            <a:pPr marL="0" indent="0">
              <a:buNone/>
            </a:pPr>
            <a:r>
              <a:rPr lang="en-US" dirty="0"/>
              <a:t>8) A time for loving		and a time for hating</a:t>
            </a:r>
            <a:br>
              <a:rPr lang="en-US" dirty="0"/>
            </a:br>
            <a:r>
              <a:rPr lang="en-US" dirty="0"/>
              <a:t>    A time for warfare		and a time for peace</a:t>
            </a:r>
          </a:p>
          <a:p>
            <a:pPr marL="0" indent="0">
              <a:buNone/>
            </a:pPr>
            <a:r>
              <a:rPr lang="en-US" dirty="0"/>
              <a:t> </a:t>
            </a:r>
          </a:p>
          <a:p>
            <a:pPr marL="0" indent="0">
              <a:buNone/>
            </a:pPr>
            <a:r>
              <a:rPr lang="en-US" dirty="0"/>
              <a:t>7) A time to rip apart		and a time to sew together</a:t>
            </a:r>
            <a:br>
              <a:rPr lang="en-US" dirty="0"/>
            </a:br>
            <a:r>
              <a:rPr lang="en-US" dirty="0"/>
              <a:t>    A time for silence		and a time to speak [out]</a:t>
            </a:r>
          </a:p>
          <a:p>
            <a:pPr marL="0" indent="0">
              <a:buNone/>
            </a:pPr>
            <a:endParaRPr lang="en-US" dirty="0"/>
          </a:p>
        </p:txBody>
      </p:sp>
      <p:cxnSp>
        <p:nvCxnSpPr>
          <p:cNvPr id="8" name="Straight Arrow Connector 7">
            <a:extLst>
              <a:ext uri="{FF2B5EF4-FFF2-40B4-BE49-F238E27FC236}">
                <a16:creationId xmlns:a16="http://schemas.microsoft.com/office/drawing/2014/main" id="{E49D569E-8E62-7A37-A2F4-2EECDF55DFB2}"/>
              </a:ext>
            </a:extLst>
          </p:cNvPr>
          <p:cNvCxnSpPr>
            <a:cxnSpLocks/>
          </p:cNvCxnSpPr>
          <p:nvPr/>
        </p:nvCxnSpPr>
        <p:spPr>
          <a:xfrm flipH="1" flipV="1">
            <a:off x="4961299" y="1924631"/>
            <a:ext cx="1566250" cy="1144494"/>
          </a:xfrm>
          <a:prstGeom prst="straightConnector1">
            <a:avLst/>
          </a:prstGeom>
          <a:ln w="57150">
            <a:solidFill>
              <a:schemeClr val="accent1">
                <a:lumMod val="60000"/>
                <a:lumOff val="40000"/>
              </a:schemeClr>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6" name="Straight Arrow Connector 15">
            <a:extLst>
              <a:ext uri="{FF2B5EF4-FFF2-40B4-BE49-F238E27FC236}">
                <a16:creationId xmlns:a16="http://schemas.microsoft.com/office/drawing/2014/main" id="{0C3961D4-114D-27CD-CC75-09845FCC3F22}"/>
              </a:ext>
            </a:extLst>
          </p:cNvPr>
          <p:cNvCxnSpPr>
            <a:cxnSpLocks/>
          </p:cNvCxnSpPr>
          <p:nvPr/>
        </p:nvCxnSpPr>
        <p:spPr>
          <a:xfrm flipV="1">
            <a:off x="4544840" y="1810693"/>
            <a:ext cx="1910281" cy="1257180"/>
          </a:xfrm>
          <a:prstGeom prst="straightConnector1">
            <a:avLst/>
          </a:prstGeom>
          <a:ln w="57150">
            <a:solidFill>
              <a:schemeClr val="accent1">
                <a:lumMod val="60000"/>
                <a:lumOff val="40000"/>
              </a:schemeClr>
            </a:solidFill>
            <a:headEnd type="triangle"/>
            <a:tailEnd type="triangle"/>
          </a:ln>
        </p:spPr>
        <p:style>
          <a:lnRef idx="1">
            <a:schemeClr val="accent4"/>
          </a:lnRef>
          <a:fillRef idx="0">
            <a:schemeClr val="accent4"/>
          </a:fillRef>
          <a:effectRef idx="0">
            <a:schemeClr val="accent4"/>
          </a:effectRef>
          <a:fontRef idx="minor">
            <a:schemeClr val="tx1"/>
          </a:fontRef>
        </p:style>
      </p:cxnSp>
      <p:sp>
        <p:nvSpPr>
          <p:cNvPr id="7" name="Left Brace 6">
            <a:extLst>
              <a:ext uri="{FF2B5EF4-FFF2-40B4-BE49-F238E27FC236}">
                <a16:creationId xmlns:a16="http://schemas.microsoft.com/office/drawing/2014/main" id="{42877D3F-1C99-1A7D-8E49-4A94ABF4DF8D}"/>
              </a:ext>
            </a:extLst>
          </p:cNvPr>
          <p:cNvSpPr/>
          <p:nvPr/>
        </p:nvSpPr>
        <p:spPr>
          <a:xfrm>
            <a:off x="1312752" y="1690688"/>
            <a:ext cx="434567" cy="2347158"/>
          </a:xfrm>
          <a:prstGeom prst="leftBrac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056CA082-F459-AE68-3A0C-17149317DC80}"/>
              </a:ext>
            </a:extLst>
          </p:cNvPr>
          <p:cNvCxnSpPr>
            <a:cxnSpLocks/>
          </p:cNvCxnSpPr>
          <p:nvPr/>
        </p:nvCxnSpPr>
        <p:spPr>
          <a:xfrm flipV="1">
            <a:off x="4961299" y="3530851"/>
            <a:ext cx="1530036" cy="399555"/>
          </a:xfrm>
          <a:prstGeom prst="straightConnector1">
            <a:avLst/>
          </a:prstGeom>
          <a:ln w="57150">
            <a:solidFill>
              <a:schemeClr val="accent2">
                <a:lumMod val="75000"/>
              </a:schemeClr>
            </a:solidFill>
            <a:headEnd type="triangle"/>
            <a:tailEnd type="triangle"/>
          </a:ln>
        </p:spPr>
        <p:style>
          <a:lnRef idx="1">
            <a:schemeClr val="accent4"/>
          </a:lnRef>
          <a:fillRef idx="0">
            <a:schemeClr val="accent4"/>
          </a:fillRef>
          <a:effectRef idx="0">
            <a:schemeClr val="accent4"/>
          </a:effectRef>
          <a:fontRef idx="minor">
            <a:schemeClr val="tx1"/>
          </a:fontRef>
        </p:style>
      </p:cxnSp>
      <p:sp>
        <p:nvSpPr>
          <p:cNvPr id="23" name="Oval 22">
            <a:extLst>
              <a:ext uri="{FF2B5EF4-FFF2-40B4-BE49-F238E27FC236}">
                <a16:creationId xmlns:a16="http://schemas.microsoft.com/office/drawing/2014/main" id="{FAA2CD4B-ACA4-ECF4-5BD9-B9BB06EE3BBB}"/>
              </a:ext>
            </a:extLst>
          </p:cNvPr>
          <p:cNvSpPr/>
          <p:nvPr/>
        </p:nvSpPr>
        <p:spPr>
          <a:xfrm>
            <a:off x="3793402" y="1924631"/>
            <a:ext cx="1430448" cy="474537"/>
          </a:xfrm>
          <a:prstGeom prst="ellipse">
            <a:avLst/>
          </a:prstGeom>
          <a:noFill/>
          <a:ln w="571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DE2A83A-E52C-AF0A-4A72-6F1BAE0D5DD0}"/>
              </a:ext>
            </a:extLst>
          </p:cNvPr>
          <p:cNvSpPr/>
          <p:nvPr/>
        </p:nvSpPr>
        <p:spPr>
          <a:xfrm>
            <a:off x="8471569" y="1513422"/>
            <a:ext cx="2247733" cy="474537"/>
          </a:xfrm>
          <a:prstGeom prst="ellipse">
            <a:avLst/>
          </a:prstGeom>
          <a:noFill/>
          <a:ln w="571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B341F5C-D233-A57F-163F-A86F7EB9FA4D}"/>
              </a:ext>
            </a:extLst>
          </p:cNvPr>
          <p:cNvSpPr/>
          <p:nvPr/>
        </p:nvSpPr>
        <p:spPr>
          <a:xfrm>
            <a:off x="3657599" y="2385105"/>
            <a:ext cx="1774479" cy="474537"/>
          </a:xfrm>
          <a:prstGeom prst="ellipse">
            <a:avLst/>
          </a:prstGeom>
          <a:noFill/>
          <a:ln w="571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8E4A180-3D3E-3386-BB00-8B7178157F6E}"/>
              </a:ext>
            </a:extLst>
          </p:cNvPr>
          <p:cNvSpPr/>
          <p:nvPr/>
        </p:nvSpPr>
        <p:spPr>
          <a:xfrm>
            <a:off x="3666655" y="2738736"/>
            <a:ext cx="1041147" cy="474537"/>
          </a:xfrm>
          <a:prstGeom prst="ellipse">
            <a:avLst/>
          </a:prstGeom>
          <a:noFill/>
          <a:ln w="571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6531DFE-FACA-63B4-FE0C-018A1FCE2EB1}"/>
              </a:ext>
            </a:extLst>
          </p:cNvPr>
          <p:cNvSpPr/>
          <p:nvPr/>
        </p:nvSpPr>
        <p:spPr>
          <a:xfrm>
            <a:off x="3666655" y="3268932"/>
            <a:ext cx="1430448" cy="474537"/>
          </a:xfrm>
          <a:prstGeom prst="ellipse">
            <a:avLst/>
          </a:prstGeom>
          <a:noFill/>
          <a:ln w="571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D23DE3F-4273-CDC9-6989-813ED2060E3B}"/>
              </a:ext>
            </a:extLst>
          </p:cNvPr>
          <p:cNvSpPr/>
          <p:nvPr/>
        </p:nvSpPr>
        <p:spPr>
          <a:xfrm>
            <a:off x="8471569" y="4632773"/>
            <a:ext cx="2139092" cy="609183"/>
          </a:xfrm>
          <a:prstGeom prst="ellipse">
            <a:avLst/>
          </a:prstGeom>
          <a:noFill/>
          <a:ln w="571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3058D81-9260-94BE-2C2A-5FF1711870EE}"/>
              </a:ext>
            </a:extLst>
          </p:cNvPr>
          <p:cNvSpPr/>
          <p:nvPr/>
        </p:nvSpPr>
        <p:spPr>
          <a:xfrm>
            <a:off x="3657599" y="5106192"/>
            <a:ext cx="1430448" cy="474537"/>
          </a:xfrm>
          <a:prstGeom prst="ellipse">
            <a:avLst/>
          </a:prstGeom>
          <a:noFill/>
          <a:ln w="571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17BF5F0-A904-A9AD-EC25-4A25E563A15D}"/>
              </a:ext>
            </a:extLst>
          </p:cNvPr>
          <p:cNvSpPr/>
          <p:nvPr/>
        </p:nvSpPr>
        <p:spPr>
          <a:xfrm>
            <a:off x="8525891" y="3736138"/>
            <a:ext cx="1430448" cy="474537"/>
          </a:xfrm>
          <a:prstGeom prst="ellipse">
            <a:avLst/>
          </a:prstGeom>
          <a:noFill/>
          <a:ln w="571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33B05B7C-6CA0-2E97-8DA7-6D81192B951C}"/>
              </a:ext>
            </a:extLst>
          </p:cNvPr>
          <p:cNvCxnSpPr>
            <a:cxnSpLocks/>
          </p:cNvCxnSpPr>
          <p:nvPr/>
        </p:nvCxnSpPr>
        <p:spPr>
          <a:xfrm flipV="1">
            <a:off x="4544838" y="4035428"/>
            <a:ext cx="0" cy="746574"/>
          </a:xfrm>
          <a:prstGeom prst="straightConnector1">
            <a:avLst/>
          </a:prstGeom>
          <a:ln w="57150">
            <a:solidFill>
              <a:schemeClr val="accent2">
                <a:lumMod val="75000"/>
              </a:schemeClr>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34" name="Straight Arrow Connector 33">
            <a:extLst>
              <a:ext uri="{FF2B5EF4-FFF2-40B4-BE49-F238E27FC236}">
                <a16:creationId xmlns:a16="http://schemas.microsoft.com/office/drawing/2014/main" id="{0A6213AE-3D69-C8F9-F121-4F156D456567}"/>
              </a:ext>
            </a:extLst>
          </p:cNvPr>
          <p:cNvCxnSpPr>
            <a:cxnSpLocks/>
          </p:cNvCxnSpPr>
          <p:nvPr/>
        </p:nvCxnSpPr>
        <p:spPr>
          <a:xfrm flipH="1" flipV="1">
            <a:off x="4961299" y="4157942"/>
            <a:ext cx="1493822" cy="1185518"/>
          </a:xfrm>
          <a:prstGeom prst="straightConnector1">
            <a:avLst/>
          </a:prstGeom>
          <a:ln w="57150">
            <a:solidFill>
              <a:schemeClr val="accent2">
                <a:lumMod val="75000"/>
              </a:schemeClr>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37" name="Straight Arrow Connector 36">
            <a:extLst>
              <a:ext uri="{FF2B5EF4-FFF2-40B4-BE49-F238E27FC236}">
                <a16:creationId xmlns:a16="http://schemas.microsoft.com/office/drawing/2014/main" id="{8B60A940-A09E-50F6-8004-7FE89844C97F}"/>
              </a:ext>
            </a:extLst>
          </p:cNvPr>
          <p:cNvCxnSpPr>
            <a:cxnSpLocks/>
          </p:cNvCxnSpPr>
          <p:nvPr/>
        </p:nvCxnSpPr>
        <p:spPr>
          <a:xfrm flipV="1">
            <a:off x="4960062" y="3184052"/>
            <a:ext cx="1599175" cy="623840"/>
          </a:xfrm>
          <a:prstGeom prst="straightConnector1">
            <a:avLst/>
          </a:prstGeom>
          <a:ln w="57150">
            <a:solidFill>
              <a:schemeClr val="accent2">
                <a:lumMod val="75000"/>
              </a:schemeClr>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39" name="Straight Arrow Connector 38">
            <a:extLst>
              <a:ext uri="{FF2B5EF4-FFF2-40B4-BE49-F238E27FC236}">
                <a16:creationId xmlns:a16="http://schemas.microsoft.com/office/drawing/2014/main" id="{39686134-93F0-5BE5-33F2-AEA952D4ECDA}"/>
              </a:ext>
            </a:extLst>
          </p:cNvPr>
          <p:cNvCxnSpPr>
            <a:cxnSpLocks/>
          </p:cNvCxnSpPr>
          <p:nvPr/>
        </p:nvCxnSpPr>
        <p:spPr>
          <a:xfrm flipV="1">
            <a:off x="5124261" y="2762175"/>
            <a:ext cx="1385181" cy="895285"/>
          </a:xfrm>
          <a:prstGeom prst="straightConnector1">
            <a:avLst/>
          </a:prstGeom>
          <a:ln w="57150">
            <a:solidFill>
              <a:schemeClr val="accent2">
                <a:lumMod val="75000"/>
              </a:schemeClr>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1" name="Straight Arrow Connector 40">
            <a:extLst>
              <a:ext uri="{FF2B5EF4-FFF2-40B4-BE49-F238E27FC236}">
                <a16:creationId xmlns:a16="http://schemas.microsoft.com/office/drawing/2014/main" id="{6DDC5D53-334B-03C9-E106-AAC74885927A}"/>
              </a:ext>
            </a:extLst>
          </p:cNvPr>
          <p:cNvCxnSpPr>
            <a:cxnSpLocks/>
          </p:cNvCxnSpPr>
          <p:nvPr/>
        </p:nvCxnSpPr>
        <p:spPr>
          <a:xfrm flipV="1">
            <a:off x="4960062" y="2157569"/>
            <a:ext cx="1531273" cy="1631307"/>
          </a:xfrm>
          <a:prstGeom prst="straightConnector1">
            <a:avLst/>
          </a:prstGeom>
          <a:ln w="57150">
            <a:solidFill>
              <a:schemeClr val="accent2">
                <a:lumMod val="75000"/>
              </a:schemeClr>
            </a:solidFill>
            <a:headEnd type="triangle"/>
            <a:tailEnd type="triangle"/>
          </a:ln>
        </p:spPr>
        <p:style>
          <a:lnRef idx="1">
            <a:schemeClr val="accent4"/>
          </a:lnRef>
          <a:fillRef idx="0">
            <a:schemeClr val="accent4"/>
          </a:fillRef>
          <a:effectRef idx="0">
            <a:schemeClr val="accent4"/>
          </a:effectRef>
          <a:fontRef idx="minor">
            <a:schemeClr val="tx1"/>
          </a:fontRef>
        </p:style>
      </p:cxnSp>
      <p:sp>
        <p:nvSpPr>
          <p:cNvPr id="44" name="TextBox 43">
            <a:extLst>
              <a:ext uri="{FF2B5EF4-FFF2-40B4-BE49-F238E27FC236}">
                <a16:creationId xmlns:a16="http://schemas.microsoft.com/office/drawing/2014/main" id="{0E2CB2B6-2948-C693-8D8D-65FE31C0F0CE}"/>
              </a:ext>
            </a:extLst>
          </p:cNvPr>
          <p:cNvSpPr txBox="1"/>
          <p:nvPr/>
        </p:nvSpPr>
        <p:spPr>
          <a:xfrm>
            <a:off x="3277354" y="6001947"/>
            <a:ext cx="7678320" cy="646331"/>
          </a:xfrm>
          <a:prstGeom prst="rect">
            <a:avLst/>
          </a:prstGeom>
          <a:noFill/>
        </p:spPr>
        <p:txBody>
          <a:bodyPr wrap="none" rtlCol="0">
            <a:spAutoFit/>
          </a:bodyPr>
          <a:lstStyle/>
          <a:p>
            <a:r>
              <a:rPr lang="en-US" dirty="0"/>
              <a:t>Relationships cited in </a:t>
            </a:r>
            <a:r>
              <a:rPr lang="en-US" dirty="0" err="1"/>
              <a:t>Ceresko</a:t>
            </a:r>
            <a:r>
              <a:rPr lang="en-US" dirty="0"/>
              <a:t>, Anthony, </a:t>
            </a:r>
            <a:r>
              <a:rPr lang="en-US" i="1" dirty="0"/>
              <a:t>Introduction to Old Testament Wisdom:</a:t>
            </a:r>
            <a:br>
              <a:rPr lang="en-US" i="1" dirty="0"/>
            </a:br>
            <a:r>
              <a:rPr lang="en-US" i="1" dirty="0"/>
              <a:t>A Spirituality for Liberation </a:t>
            </a:r>
            <a:r>
              <a:rPr lang="en-US" dirty="0"/>
              <a:t>(Maryknoll, NY: Orbis Books, 1999), p. 107.</a:t>
            </a:r>
          </a:p>
        </p:txBody>
      </p:sp>
    </p:spTree>
    <p:extLst>
      <p:ext uri="{BB962C8B-B14F-4D97-AF65-F5344CB8AC3E}">
        <p14:creationId xmlns:p14="http://schemas.microsoft.com/office/powerpoint/2010/main" val="258601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1000"/>
                                        <p:tgtEl>
                                          <p:spTgt spid="6">
                                            <p:txEl>
                                              <p:pRg st="4" end="4"/>
                                            </p:txEl>
                                          </p:spTgt>
                                        </p:tgtEl>
                                      </p:cBhvr>
                                    </p:animEffect>
                                    <p:anim calcmode="lin" valueType="num">
                                      <p:cBhvr>
                                        <p:cTn id="3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nodeType="after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1000"/>
                                        <p:tgtEl>
                                          <p:spTgt spid="6">
                                            <p:txEl>
                                              <p:pRg st="3" end="3"/>
                                            </p:txEl>
                                          </p:spTgt>
                                        </p:tgtEl>
                                      </p:cBhvr>
                                    </p:animEffect>
                                    <p:anim calcmode="lin" valueType="num">
                                      <p:cBhvr>
                                        <p:cTn id="3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Effect transition="in" filter="fade">
                                      <p:cBhvr>
                                        <p:cTn id="44" dur="1000"/>
                                        <p:tgtEl>
                                          <p:spTgt spid="6">
                                            <p:txEl>
                                              <p:pRg st="2" end="2"/>
                                            </p:txEl>
                                          </p:spTgt>
                                        </p:tgtEl>
                                      </p:cBhvr>
                                    </p:animEffect>
                                    <p:anim calcmode="lin" valueType="num">
                                      <p:cBhvr>
                                        <p:cTn id="4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42"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outHorizontal)">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barn(inVertical)">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3"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heel(3)">
                                      <p:cBhvr>
                                        <p:cTn id="61" dur="20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3"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heel(3)">
                                      <p:cBhvr>
                                        <p:cTn id="66" dur="20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3"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heel(3)">
                                      <p:cBhvr>
                                        <p:cTn id="71" dur="20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3"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heel(3)">
                                      <p:cBhvr>
                                        <p:cTn id="76" dur="20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21" presetClass="entr" presetSubtype="3"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heel(3)">
                                      <p:cBhvr>
                                        <p:cTn id="81" dur="2000"/>
                                        <p:tgtEl>
                                          <p:spTgt spid="27"/>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ntr" presetSubtype="3"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wheel(3)">
                                      <p:cBhvr>
                                        <p:cTn id="86" dur="20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21" presetClass="entr" presetSubtype="3"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wheel(3)">
                                      <p:cBhvr>
                                        <p:cTn id="91" dur="2000"/>
                                        <p:tgtEl>
                                          <p:spTgt spid="29"/>
                                        </p:tgtEl>
                                      </p:cBhvr>
                                    </p:animEffect>
                                  </p:childTnLst>
                                </p:cTn>
                              </p:par>
                            </p:childTnLst>
                          </p:cTn>
                        </p:par>
                      </p:childTnLst>
                    </p:cTn>
                  </p:par>
                  <p:par>
                    <p:cTn id="92" fill="hold">
                      <p:stCondLst>
                        <p:cond delay="indefinite"/>
                      </p:stCondLst>
                      <p:childTnLst>
                        <p:par>
                          <p:cTn id="93" fill="hold">
                            <p:stCondLst>
                              <p:cond delay="0"/>
                            </p:stCondLst>
                            <p:childTnLst>
                              <p:par>
                                <p:cTn id="94" presetID="21" presetClass="entr" presetSubtype="3" fill="hold" grpId="0" nodeType="click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wheel(3)">
                                      <p:cBhvr>
                                        <p:cTn id="96" dur="2000"/>
                                        <p:tgtEl>
                                          <p:spTgt spid="30"/>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barn(inVertical)">
                                      <p:cBhvr>
                                        <p:cTn id="101" dur="500"/>
                                        <p:tgtEl>
                                          <p:spTgt spid="31"/>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barn(inVertical)">
                                      <p:cBhvr>
                                        <p:cTn id="106" dur="500"/>
                                        <p:tgtEl>
                                          <p:spTgt spid="34"/>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barn(inVertical)">
                                      <p:cBhvr>
                                        <p:cTn id="111" dur="5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barn(inVertical)">
                                      <p:cBhvr>
                                        <p:cTn id="116" dur="500"/>
                                        <p:tgtEl>
                                          <p:spTgt spid="39"/>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barn(inVertical)">
                                      <p:cBhvr>
                                        <p:cTn id="1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6DB19-4F54-16C2-934D-18C81463FB9F}"/>
              </a:ext>
            </a:extLst>
          </p:cNvPr>
          <p:cNvSpPr>
            <a:spLocks noGrp="1"/>
          </p:cNvSpPr>
          <p:nvPr>
            <p:ph type="title"/>
          </p:nvPr>
        </p:nvSpPr>
        <p:spPr/>
        <p:txBody>
          <a:bodyPr/>
          <a:lstStyle/>
          <a:p>
            <a:r>
              <a:rPr lang="en-US" dirty="0"/>
              <a:t>Positive Lessons from 3:1-8</a:t>
            </a:r>
          </a:p>
        </p:txBody>
      </p:sp>
      <p:sp>
        <p:nvSpPr>
          <p:cNvPr id="3" name="Content Placeholder 2">
            <a:extLst>
              <a:ext uri="{FF2B5EF4-FFF2-40B4-BE49-F238E27FC236}">
                <a16:creationId xmlns:a16="http://schemas.microsoft.com/office/drawing/2014/main" id="{641081F5-B55A-663B-A36E-008A72BD475B}"/>
              </a:ext>
            </a:extLst>
          </p:cNvPr>
          <p:cNvSpPr>
            <a:spLocks noGrp="1"/>
          </p:cNvSpPr>
          <p:nvPr>
            <p:ph idx="1"/>
          </p:nvPr>
        </p:nvSpPr>
        <p:spPr>
          <a:xfrm>
            <a:off x="838200" y="1430448"/>
            <a:ext cx="10515600" cy="4746515"/>
          </a:xfrm>
        </p:spPr>
        <p:txBody>
          <a:bodyPr>
            <a:normAutofit lnSpcReduction="10000"/>
          </a:bodyPr>
          <a:lstStyle/>
          <a:p>
            <a:pPr marL="514350" indent="-514350">
              <a:buFont typeface="+mj-lt"/>
              <a:buAutoNum type="arabicPeriod"/>
            </a:pPr>
            <a:r>
              <a:rPr lang="en-US" dirty="0"/>
              <a:t>Things are constantly changing so we shouldn’t get bored or stuck in our ways</a:t>
            </a:r>
          </a:p>
          <a:p>
            <a:pPr marL="514350" indent="-514350">
              <a:buFont typeface="+mj-lt"/>
              <a:buAutoNum type="arabicPeriod"/>
            </a:pPr>
            <a:r>
              <a:rPr lang="en-US" dirty="0"/>
              <a:t>Time is always FOR something; it is never neutral. </a:t>
            </a:r>
            <a:r>
              <a:rPr lang="en-US" sz="2400" dirty="0">
                <a:solidFill>
                  <a:schemeClr val="accent4">
                    <a:lumMod val="40000"/>
                    <a:lumOff val="60000"/>
                  </a:schemeClr>
                </a:solidFill>
              </a:rPr>
              <a:t>[Wright, Christopher J. H., </a:t>
            </a:r>
            <a:r>
              <a:rPr lang="en-US" sz="2400" i="1" dirty="0">
                <a:solidFill>
                  <a:schemeClr val="accent4">
                    <a:lumMod val="40000"/>
                    <a:lumOff val="60000"/>
                  </a:schemeClr>
                </a:solidFill>
              </a:rPr>
              <a:t>Hearing the Message of Ecclesiastes: Questioning Faith in a Baffling World </a:t>
            </a:r>
            <a:r>
              <a:rPr lang="en-US" sz="2400" dirty="0">
                <a:solidFill>
                  <a:schemeClr val="accent4">
                    <a:lumMod val="40000"/>
                    <a:lumOff val="60000"/>
                  </a:schemeClr>
                </a:solidFill>
              </a:rPr>
              <a:t>(Grand Rapids, MI: Zondervan, 2023), p. 31.] </a:t>
            </a:r>
          </a:p>
          <a:p>
            <a:pPr marL="514350" indent="-514350">
              <a:buFont typeface="+mj-lt"/>
              <a:buAutoNum type="arabicPeriod"/>
            </a:pPr>
            <a:r>
              <a:rPr lang="en-US" dirty="0"/>
              <a:t>“The various actions named are carried out apparently at man’s</a:t>
            </a:r>
            <a:br>
              <a:rPr lang="en-US" dirty="0"/>
            </a:br>
            <a:r>
              <a:rPr lang="en-US" dirty="0"/>
              <a:t>          volition—all but the first. The times of his birth and death</a:t>
            </a:r>
            <a:br>
              <a:rPr lang="en-US" dirty="0"/>
            </a:br>
            <a:r>
              <a:rPr lang="en-US" dirty="0"/>
              <a:t>          are not his to decide, and this gives the clue to Qoheleth’s</a:t>
            </a:r>
            <a:br>
              <a:rPr lang="en-US" dirty="0"/>
            </a:br>
            <a:r>
              <a:rPr lang="en-US" dirty="0"/>
              <a:t>          meaning. Just as surely as birth and death, so all other events</a:t>
            </a:r>
            <a:br>
              <a:rPr lang="en-US" dirty="0"/>
            </a:br>
            <a:r>
              <a:rPr lang="en-US" dirty="0"/>
              <a:t>          and human actions take place when and as God deems them</a:t>
            </a:r>
            <a:br>
              <a:rPr lang="en-US" dirty="0"/>
            </a:br>
            <a:r>
              <a:rPr lang="en-US" dirty="0"/>
              <a:t>          fitting.” </a:t>
            </a:r>
            <a:r>
              <a:rPr lang="en-US" sz="2400" dirty="0">
                <a:solidFill>
                  <a:schemeClr val="accent4">
                    <a:lumMod val="40000"/>
                    <a:lumOff val="60000"/>
                  </a:schemeClr>
                </a:solidFill>
              </a:rPr>
              <a:t>[Scott, R. B. Y., </a:t>
            </a:r>
            <a:r>
              <a:rPr lang="en-US" sz="2400" i="1" dirty="0">
                <a:solidFill>
                  <a:schemeClr val="accent4">
                    <a:lumMod val="40000"/>
                    <a:lumOff val="60000"/>
                  </a:schemeClr>
                </a:solidFill>
              </a:rPr>
              <a:t>The Way of Wisdom in the Old Testament </a:t>
            </a:r>
            <a:br>
              <a:rPr lang="en-US" sz="2400" dirty="0">
                <a:solidFill>
                  <a:schemeClr val="accent4">
                    <a:lumMod val="40000"/>
                    <a:lumOff val="60000"/>
                  </a:schemeClr>
                </a:solidFill>
              </a:rPr>
            </a:br>
            <a:r>
              <a:rPr lang="en-US" sz="2400" dirty="0">
                <a:solidFill>
                  <a:schemeClr val="accent4">
                    <a:lumMod val="40000"/>
                    <a:lumOff val="60000"/>
                  </a:schemeClr>
                </a:solidFill>
              </a:rPr>
              <a:t>           (New York: Macmillan and Company, 1971), p. 180.]</a:t>
            </a:r>
          </a:p>
        </p:txBody>
      </p:sp>
    </p:spTree>
    <p:extLst>
      <p:ext uri="{BB962C8B-B14F-4D97-AF65-F5344CB8AC3E}">
        <p14:creationId xmlns:p14="http://schemas.microsoft.com/office/powerpoint/2010/main" val="346708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B126-5558-8B46-BD48-29A012087019}"/>
              </a:ext>
            </a:extLst>
          </p:cNvPr>
          <p:cNvSpPr>
            <a:spLocks noGrp="1"/>
          </p:cNvSpPr>
          <p:nvPr>
            <p:ph type="title"/>
          </p:nvPr>
        </p:nvSpPr>
        <p:spPr/>
        <p:txBody>
          <a:bodyPr>
            <a:normAutofit fontScale="90000"/>
          </a:bodyPr>
          <a:lstStyle/>
          <a:p>
            <a:r>
              <a:rPr lang="en-US" b="1" i="1">
                <a:latin typeface="+mn-lt"/>
              </a:rPr>
              <a:t>9) What profit [edge, advantage] does one doing the work get from his unsatisfying labor? </a:t>
            </a:r>
            <a:r>
              <a:rPr lang="en-US" b="1">
                <a:latin typeface="+mn-lt"/>
              </a:rPr>
              <a:t>[PJT]</a:t>
            </a:r>
            <a:endParaRPr lang="en-US" b="1" dirty="0">
              <a:latin typeface="+mn-lt"/>
            </a:endParaRPr>
          </a:p>
        </p:txBody>
      </p:sp>
      <p:sp>
        <p:nvSpPr>
          <p:cNvPr id="3" name="Content Placeholder 2">
            <a:extLst>
              <a:ext uri="{FF2B5EF4-FFF2-40B4-BE49-F238E27FC236}">
                <a16:creationId xmlns:a16="http://schemas.microsoft.com/office/drawing/2014/main" id="{3CDBE4B1-7743-7C44-8D11-5574239723A8}"/>
              </a:ext>
            </a:extLst>
          </p:cNvPr>
          <p:cNvSpPr>
            <a:spLocks noGrp="1"/>
          </p:cNvSpPr>
          <p:nvPr>
            <p:ph idx="1"/>
          </p:nvPr>
        </p:nvSpPr>
        <p:spPr/>
        <p:txBody>
          <a:bodyPr/>
          <a:lstStyle/>
          <a:p>
            <a:pPr marL="0" indent="0">
              <a:buNone/>
            </a:pPr>
            <a:r>
              <a:rPr lang="en-US" b="1" i="1" dirty="0">
                <a:solidFill>
                  <a:schemeClr val="accent4">
                    <a:lumMod val="40000"/>
                    <a:lumOff val="60000"/>
                  </a:schemeClr>
                </a:solidFill>
              </a:rPr>
              <a:t>We expect a negative answer here.</a:t>
            </a:r>
          </a:p>
          <a:p>
            <a:pPr marL="0" indent="0">
              <a:buNone/>
            </a:pPr>
            <a:r>
              <a:rPr lang="en-US" b="1" i="1" dirty="0">
                <a:solidFill>
                  <a:schemeClr val="accent4">
                    <a:lumMod val="40000"/>
                    <a:lumOff val="60000"/>
                  </a:schemeClr>
                </a:solidFill>
              </a:rPr>
              <a:t>There is no advantage just doing what we are constrained to do!</a:t>
            </a:r>
          </a:p>
          <a:p>
            <a:pPr marL="0" indent="0">
              <a:buNone/>
            </a:pPr>
            <a:r>
              <a:rPr lang="en-US" b="1" i="1" dirty="0"/>
              <a:t>10) I see the burdensome task which God </a:t>
            </a:r>
            <a:br>
              <a:rPr lang="en-US" b="1" i="1" dirty="0"/>
            </a:br>
            <a:r>
              <a:rPr lang="en-US" b="1" i="1" dirty="0"/>
              <a:t>has give to the children [lit. “sons”] of </a:t>
            </a:r>
            <a:br>
              <a:rPr lang="en-US" b="1" i="1" dirty="0"/>
            </a:br>
            <a:r>
              <a:rPr lang="en-US" b="1" i="1" dirty="0"/>
              <a:t>humankind [lit. “Adam”] with which to </a:t>
            </a:r>
            <a:br>
              <a:rPr lang="en-US" b="1" i="1" dirty="0"/>
            </a:br>
            <a:r>
              <a:rPr lang="en-US" b="1" i="1" dirty="0"/>
              <a:t>afflict themselves. </a:t>
            </a:r>
            <a:r>
              <a:rPr lang="en-US" b="1" dirty="0"/>
              <a:t>[PJT]</a:t>
            </a:r>
          </a:p>
          <a:p>
            <a:pPr marL="0" indent="0">
              <a:buNone/>
            </a:pPr>
            <a:endParaRPr lang="en-US" b="1" dirty="0"/>
          </a:p>
          <a:p>
            <a:pPr marL="0" indent="0">
              <a:buNone/>
            </a:pPr>
            <a:endParaRPr lang="en-US" b="1" dirty="0"/>
          </a:p>
        </p:txBody>
      </p:sp>
      <p:pic>
        <p:nvPicPr>
          <p:cNvPr id="5" name="Picture 4" descr="A person running through a wheel&#10;&#10;Description automatically generated">
            <a:extLst>
              <a:ext uri="{FF2B5EF4-FFF2-40B4-BE49-F238E27FC236}">
                <a16:creationId xmlns:a16="http://schemas.microsoft.com/office/drawing/2014/main" id="{9A925E7F-2349-6FB3-87B5-496CC5396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4542" y="2992657"/>
            <a:ext cx="3097491" cy="3585059"/>
          </a:xfrm>
          <a:prstGeom prst="rect">
            <a:avLst/>
          </a:prstGeom>
        </p:spPr>
      </p:pic>
    </p:spTree>
    <p:extLst>
      <p:ext uri="{BB962C8B-B14F-4D97-AF65-F5344CB8AC3E}">
        <p14:creationId xmlns:p14="http://schemas.microsoft.com/office/powerpoint/2010/main" val="41764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2E824-5D07-4A96-A9D6-B363D3A5E461}"/>
              </a:ext>
            </a:extLst>
          </p:cNvPr>
          <p:cNvSpPr>
            <a:spLocks noGrp="1"/>
          </p:cNvSpPr>
          <p:nvPr>
            <p:ph type="title"/>
          </p:nvPr>
        </p:nvSpPr>
        <p:spPr>
          <a:xfrm>
            <a:off x="407406" y="365125"/>
            <a:ext cx="11416420" cy="1325563"/>
          </a:xfrm>
        </p:spPr>
        <p:txBody>
          <a:bodyPr>
            <a:noAutofit/>
          </a:bodyPr>
          <a:lstStyle/>
          <a:p>
            <a:r>
              <a:rPr lang="en-US" sz="2800" b="1" i="1" dirty="0">
                <a:latin typeface="+mn-lt"/>
              </a:rPr>
              <a:t>11) He has made everything beautiful in its time, even eternity He has given into their hearts so that humanity will not discover the accomplishments which God has accomplished from first to the end. </a:t>
            </a:r>
            <a:r>
              <a:rPr lang="en-US" sz="2800" b="1" dirty="0">
                <a:latin typeface="+mn-lt"/>
              </a:rPr>
              <a:t>[PJT]</a:t>
            </a:r>
          </a:p>
        </p:txBody>
      </p:sp>
      <p:sp>
        <p:nvSpPr>
          <p:cNvPr id="3" name="Content Placeholder 2">
            <a:extLst>
              <a:ext uri="{FF2B5EF4-FFF2-40B4-BE49-F238E27FC236}">
                <a16:creationId xmlns:a16="http://schemas.microsoft.com/office/drawing/2014/main" id="{643CE07F-3F07-44C1-F4A2-15C4DBE715CD}"/>
              </a:ext>
            </a:extLst>
          </p:cNvPr>
          <p:cNvSpPr>
            <a:spLocks noGrp="1"/>
          </p:cNvSpPr>
          <p:nvPr>
            <p:ph idx="1"/>
          </p:nvPr>
        </p:nvSpPr>
        <p:spPr>
          <a:xfrm>
            <a:off x="470781" y="1620570"/>
            <a:ext cx="11090494" cy="4961299"/>
          </a:xfrm>
        </p:spPr>
        <p:txBody>
          <a:bodyPr>
            <a:normAutofit lnSpcReduction="10000"/>
          </a:bodyPr>
          <a:lstStyle/>
          <a:p>
            <a:pPr>
              <a:buFont typeface="Wingdings" panose="05000000000000000000" pitchFamily="2" charset="2"/>
              <a:buChar char="v"/>
            </a:pPr>
            <a:r>
              <a:rPr lang="en-US" dirty="0"/>
              <a:t>“Everything is timed by an eternal law which is above time. We are not able to penetrate into the meaning of this timing. For </a:t>
            </a:r>
            <a:r>
              <a:rPr lang="en-US" i="1" dirty="0"/>
              <a:t>us</a:t>
            </a:r>
            <a:r>
              <a:rPr lang="en-US" dirty="0"/>
              <a:t>, it is mystery and what we see is vanity and frustration. …[Yet] God’s timing breaks into our human timing. Something new appears…” </a:t>
            </a:r>
            <a:r>
              <a:rPr lang="en-US" sz="2400" dirty="0">
                <a:solidFill>
                  <a:schemeClr val="accent4">
                    <a:lumMod val="40000"/>
                    <a:lumOff val="60000"/>
                  </a:schemeClr>
                </a:solidFill>
              </a:rPr>
              <a:t>[Tillich, Paul, “The Right Time” in </a:t>
            </a:r>
            <a:r>
              <a:rPr lang="en-US" sz="2400" i="1" dirty="0">
                <a:solidFill>
                  <a:schemeClr val="accent4">
                    <a:lumMod val="40000"/>
                    <a:lumOff val="60000"/>
                  </a:schemeClr>
                </a:solidFill>
              </a:rPr>
              <a:t>The New Being </a:t>
            </a:r>
            <a:r>
              <a:rPr lang="en-US" sz="2400" dirty="0">
                <a:solidFill>
                  <a:schemeClr val="accent4">
                    <a:lumMod val="40000"/>
                    <a:lumOff val="60000"/>
                  </a:schemeClr>
                </a:solidFill>
              </a:rPr>
              <a:t>(New York: Charles Scribner’s Sons, 1955), pp. 163, 165.]</a:t>
            </a:r>
          </a:p>
          <a:p>
            <a:pPr>
              <a:buFont typeface="Wingdings" panose="05000000000000000000" pitchFamily="2" charset="2"/>
              <a:buChar char="v"/>
            </a:pPr>
            <a:r>
              <a:rPr lang="en-US" dirty="0"/>
              <a:t>“Out of these two facts—says our text—man’s where and man’s what,</a:t>
            </a:r>
            <a:br>
              <a:rPr lang="en-US" dirty="0"/>
            </a:br>
            <a:r>
              <a:rPr lang="en-US" dirty="0"/>
              <a:t>               his nature and his position, there rises a mist of perplexity and</a:t>
            </a:r>
            <a:br>
              <a:rPr lang="en-US" dirty="0"/>
            </a:br>
            <a:r>
              <a:rPr lang="en-US" dirty="0"/>
              <a:t>               darkness that wraps the whole course of the divine actions</a:t>
            </a:r>
            <a:br>
              <a:rPr lang="en-US" dirty="0"/>
            </a:br>
            <a:r>
              <a:rPr lang="en-US" dirty="0"/>
              <a:t>               —unless, indeed, we have reached that central height of vision</a:t>
            </a:r>
            <a:br>
              <a:rPr lang="en-US" dirty="0"/>
            </a:br>
            <a:r>
              <a:rPr lang="en-US" dirty="0"/>
              <a:t>                   which this Book of Ecclesiastes puts forth as the conclusion…</a:t>
            </a:r>
            <a:br>
              <a:rPr lang="en-US" dirty="0"/>
            </a:br>
            <a:r>
              <a:rPr lang="en-US" dirty="0"/>
              <a:t>                   ‘Fear God, and keep His commandments.’” </a:t>
            </a:r>
            <a:r>
              <a:rPr lang="en-US" sz="2400" dirty="0">
                <a:solidFill>
                  <a:schemeClr val="accent4">
                    <a:lumMod val="40000"/>
                    <a:lumOff val="60000"/>
                  </a:schemeClr>
                </a:solidFill>
              </a:rPr>
              <a:t>[Maclaren, </a:t>
            </a:r>
            <a:br>
              <a:rPr lang="en-US" sz="2400" dirty="0">
                <a:solidFill>
                  <a:schemeClr val="accent4">
                    <a:lumMod val="40000"/>
                    <a:lumOff val="60000"/>
                  </a:schemeClr>
                </a:solidFill>
              </a:rPr>
            </a:br>
            <a:r>
              <a:rPr lang="en-US" sz="2400" dirty="0">
                <a:solidFill>
                  <a:schemeClr val="accent4">
                    <a:lumMod val="40000"/>
                    <a:lumOff val="60000"/>
                  </a:schemeClr>
                </a:solidFill>
              </a:rPr>
              <a:t>                        Alexander, </a:t>
            </a:r>
            <a:r>
              <a:rPr lang="en-US" sz="2400" i="1" dirty="0">
                <a:solidFill>
                  <a:schemeClr val="accent4">
                    <a:lumMod val="40000"/>
                    <a:lumOff val="60000"/>
                  </a:schemeClr>
                </a:solidFill>
              </a:rPr>
              <a:t>Expositions of Holy Scripture Volume III </a:t>
            </a:r>
            <a:r>
              <a:rPr lang="en-US" sz="2400" dirty="0">
                <a:solidFill>
                  <a:schemeClr val="accent4">
                    <a:lumMod val="40000"/>
                    <a:lumOff val="60000"/>
                  </a:schemeClr>
                </a:solidFill>
              </a:rPr>
              <a:t>(Grand Rapids,  </a:t>
            </a:r>
            <a:br>
              <a:rPr lang="en-US" sz="2400" dirty="0">
                <a:solidFill>
                  <a:schemeClr val="accent4">
                    <a:lumMod val="40000"/>
                    <a:lumOff val="60000"/>
                  </a:schemeClr>
                </a:solidFill>
              </a:rPr>
            </a:br>
            <a:r>
              <a:rPr lang="en-US" sz="2400" dirty="0">
                <a:solidFill>
                  <a:schemeClr val="accent4">
                    <a:lumMod val="40000"/>
                    <a:lumOff val="60000"/>
                  </a:schemeClr>
                </a:solidFill>
              </a:rPr>
              <a:t>                        MI: William B. Eerdmans, 1942), p. 336.]</a:t>
            </a:r>
          </a:p>
        </p:txBody>
      </p:sp>
    </p:spTree>
    <p:extLst>
      <p:ext uri="{BB962C8B-B14F-4D97-AF65-F5344CB8AC3E}">
        <p14:creationId xmlns:p14="http://schemas.microsoft.com/office/powerpoint/2010/main" val="2670024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82B642-EA2C-2045-50A1-0010926BE058}"/>
              </a:ext>
            </a:extLst>
          </p:cNvPr>
          <p:cNvSpPr>
            <a:spLocks noGrp="1"/>
          </p:cNvSpPr>
          <p:nvPr>
            <p:ph type="title"/>
          </p:nvPr>
        </p:nvSpPr>
        <p:spPr>
          <a:xfrm>
            <a:off x="839788" y="457200"/>
            <a:ext cx="3932237" cy="1230198"/>
          </a:xfrm>
        </p:spPr>
        <p:txBody>
          <a:bodyPr/>
          <a:lstStyle/>
          <a:p>
            <a:r>
              <a:rPr lang="en-US" dirty="0"/>
              <a:t>Verse 11 as Tapestry</a:t>
            </a:r>
          </a:p>
        </p:txBody>
      </p:sp>
      <p:pic>
        <p:nvPicPr>
          <p:cNvPr id="5" name="Content Placeholder 4" descr="A tapestry of people at a table&#10;&#10;Description automatically generated">
            <a:extLst>
              <a:ext uri="{FF2B5EF4-FFF2-40B4-BE49-F238E27FC236}">
                <a16:creationId xmlns:a16="http://schemas.microsoft.com/office/drawing/2014/main" id="{CF522B8C-5D5C-893A-9D2E-05DD0F2519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189631"/>
            <a:ext cx="6172200" cy="4469213"/>
          </a:xfrm>
          <a:ln w="63500">
            <a:solidFill>
              <a:schemeClr val="accent4"/>
            </a:solidFill>
          </a:ln>
        </p:spPr>
      </p:pic>
      <p:sp>
        <p:nvSpPr>
          <p:cNvPr id="7" name="Text Placeholder 6">
            <a:extLst>
              <a:ext uri="{FF2B5EF4-FFF2-40B4-BE49-F238E27FC236}">
                <a16:creationId xmlns:a16="http://schemas.microsoft.com/office/drawing/2014/main" id="{E89EE380-8951-7004-3665-68CA7656472C}"/>
              </a:ext>
            </a:extLst>
          </p:cNvPr>
          <p:cNvSpPr>
            <a:spLocks noGrp="1"/>
          </p:cNvSpPr>
          <p:nvPr>
            <p:ph type="body" sz="half" idx="2"/>
          </p:nvPr>
        </p:nvSpPr>
        <p:spPr>
          <a:xfrm>
            <a:off x="839788" y="1687398"/>
            <a:ext cx="3932237" cy="4181590"/>
          </a:xfrm>
        </p:spPr>
        <p:txBody>
          <a:bodyPr>
            <a:normAutofit fontScale="85000" lnSpcReduction="10000"/>
          </a:bodyPr>
          <a:lstStyle/>
          <a:p>
            <a:pPr marL="342900" indent="-342900">
              <a:buFont typeface="+mj-lt"/>
              <a:buAutoNum type="arabicPeriod"/>
            </a:pPr>
            <a:r>
              <a:rPr lang="en-US" sz="2400" dirty="0"/>
              <a:t>We observe the wonder and beauty of God’s accomplishment from within time [“tapestry”]</a:t>
            </a:r>
          </a:p>
          <a:p>
            <a:pPr marL="342900" indent="-342900">
              <a:buFont typeface="+mj-lt"/>
              <a:buAutoNum type="arabicPeriod"/>
            </a:pPr>
            <a:r>
              <a:rPr lang="en-US" sz="2400" dirty="0"/>
              <a:t>We sense, with human intuition, the transcendent reality God has placed in our mental/spiritual DNA.</a:t>
            </a:r>
          </a:p>
          <a:p>
            <a:pPr marL="342900" indent="-342900">
              <a:buFont typeface="+mj-lt"/>
              <a:buAutoNum type="arabicPeriod"/>
            </a:pPr>
            <a:r>
              <a:rPr lang="en-US" sz="2400" dirty="0"/>
              <a:t>Our knowledge is finite and bounded.</a:t>
            </a:r>
            <a:br>
              <a:rPr lang="en-US" sz="2400" dirty="0"/>
            </a:br>
            <a:r>
              <a:rPr lang="en-US" sz="2400" dirty="0"/>
              <a:t>We see the pattern, but we can’t</a:t>
            </a:r>
            <a:br>
              <a:rPr lang="en-US" sz="2400" dirty="0"/>
            </a:br>
            <a:r>
              <a:rPr lang="en-US" sz="2400" dirty="0"/>
              <a:t>              see beyond our scene.</a:t>
            </a:r>
            <a:br>
              <a:rPr lang="en-US" dirty="0"/>
            </a:br>
            <a:r>
              <a:rPr lang="en-US" dirty="0">
                <a:solidFill>
                  <a:schemeClr val="accent4">
                    <a:lumMod val="40000"/>
                    <a:lumOff val="60000"/>
                  </a:schemeClr>
                </a:solidFill>
              </a:rPr>
              <a:t>                      [adapted from Wright, Christopher</a:t>
            </a:r>
            <a:br>
              <a:rPr lang="en-US" dirty="0">
                <a:solidFill>
                  <a:schemeClr val="accent4">
                    <a:lumMod val="40000"/>
                    <a:lumOff val="60000"/>
                  </a:schemeClr>
                </a:solidFill>
              </a:rPr>
            </a:br>
            <a:r>
              <a:rPr lang="en-US" dirty="0">
                <a:solidFill>
                  <a:schemeClr val="accent4">
                    <a:lumMod val="40000"/>
                    <a:lumOff val="60000"/>
                  </a:schemeClr>
                </a:solidFill>
              </a:rPr>
              <a:t>                      J. H. </a:t>
            </a:r>
            <a:r>
              <a:rPr lang="en-US" i="1" dirty="0">
                <a:solidFill>
                  <a:schemeClr val="accent4">
                    <a:lumMod val="40000"/>
                    <a:lumOff val="60000"/>
                  </a:schemeClr>
                </a:solidFill>
              </a:rPr>
              <a:t>Hearing the Message of</a:t>
            </a:r>
            <a:br>
              <a:rPr lang="en-US" i="1" dirty="0">
                <a:solidFill>
                  <a:schemeClr val="accent4">
                    <a:lumMod val="40000"/>
                    <a:lumOff val="60000"/>
                  </a:schemeClr>
                </a:solidFill>
              </a:rPr>
            </a:br>
            <a:r>
              <a:rPr lang="en-US" i="1" dirty="0">
                <a:solidFill>
                  <a:schemeClr val="accent4">
                    <a:lumMod val="40000"/>
                    <a:lumOff val="60000"/>
                  </a:schemeClr>
                </a:solidFill>
              </a:rPr>
              <a:t>                      Ecclesiastes: Questioning Faith in a</a:t>
            </a:r>
            <a:br>
              <a:rPr lang="en-US" i="1" dirty="0">
                <a:solidFill>
                  <a:schemeClr val="accent4">
                    <a:lumMod val="40000"/>
                    <a:lumOff val="60000"/>
                  </a:schemeClr>
                </a:solidFill>
              </a:rPr>
            </a:br>
            <a:r>
              <a:rPr lang="en-US" i="1" dirty="0">
                <a:solidFill>
                  <a:schemeClr val="accent4">
                    <a:lumMod val="40000"/>
                    <a:lumOff val="60000"/>
                  </a:schemeClr>
                </a:solidFill>
              </a:rPr>
              <a:t>                      Baffling World</a:t>
            </a:r>
            <a:r>
              <a:rPr lang="en-US" dirty="0">
                <a:solidFill>
                  <a:schemeClr val="accent4">
                    <a:lumMod val="40000"/>
                    <a:lumOff val="60000"/>
                  </a:schemeClr>
                </a:solidFill>
              </a:rPr>
              <a:t>, p. 34.]</a:t>
            </a:r>
          </a:p>
        </p:txBody>
      </p:sp>
    </p:spTree>
    <p:extLst>
      <p:ext uri="{BB962C8B-B14F-4D97-AF65-F5344CB8AC3E}">
        <p14:creationId xmlns:p14="http://schemas.microsoft.com/office/powerpoint/2010/main" val="1561845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2FB740-C32C-8224-D911-0170EDD1AB2F}"/>
              </a:ext>
            </a:extLst>
          </p:cNvPr>
          <p:cNvSpPr>
            <a:spLocks noGrp="1"/>
          </p:cNvSpPr>
          <p:nvPr>
            <p:ph type="title"/>
          </p:nvPr>
        </p:nvSpPr>
        <p:spPr/>
        <p:txBody>
          <a:bodyPr>
            <a:noAutofit/>
          </a:bodyPr>
          <a:lstStyle/>
          <a:p>
            <a:r>
              <a:rPr lang="en-US" sz="3600" b="1" i="1" dirty="0">
                <a:latin typeface="+mn-lt"/>
              </a:rPr>
              <a:t>12) I know that there is nothing better for them [humankind] than if being happy and accomplishing good in their lives. </a:t>
            </a:r>
            <a:r>
              <a:rPr lang="en-US" sz="3600" b="1" dirty="0">
                <a:latin typeface="+mn-lt"/>
              </a:rPr>
              <a:t>[PJT]</a:t>
            </a:r>
          </a:p>
        </p:txBody>
      </p:sp>
      <p:sp>
        <p:nvSpPr>
          <p:cNvPr id="6" name="Content Placeholder 5">
            <a:extLst>
              <a:ext uri="{FF2B5EF4-FFF2-40B4-BE49-F238E27FC236}">
                <a16:creationId xmlns:a16="http://schemas.microsoft.com/office/drawing/2014/main" id="{A66E1788-8277-9A84-0E2E-13DB035B4684}"/>
              </a:ext>
            </a:extLst>
          </p:cNvPr>
          <p:cNvSpPr>
            <a:spLocks noGrp="1"/>
          </p:cNvSpPr>
          <p:nvPr>
            <p:ph idx="1"/>
          </p:nvPr>
        </p:nvSpPr>
        <p:spPr/>
        <p:txBody>
          <a:bodyPr>
            <a:normAutofit/>
          </a:bodyPr>
          <a:lstStyle/>
          <a:p>
            <a:r>
              <a:rPr lang="en-US" sz="3600" dirty="0"/>
              <a:t>0 &gt; being happy and finding “success”/ “meaning”</a:t>
            </a:r>
          </a:p>
          <a:p>
            <a:r>
              <a:rPr lang="en-US" sz="3600" dirty="0"/>
              <a:t>Each time “nothing better” is used in Ecclesiastes, it “…is followed by a clause which makes specific reference to the God-givenness of the human situation.” </a:t>
            </a:r>
            <a:r>
              <a:rPr lang="en-US" dirty="0">
                <a:solidFill>
                  <a:schemeClr val="accent4">
                    <a:lumMod val="40000"/>
                    <a:lumOff val="60000"/>
                  </a:schemeClr>
                </a:solidFill>
              </a:rPr>
              <a:t>[Ogden, Graham S. “Qoheleth’s Use of the ‘Nothing is Better’ Form” in </a:t>
            </a:r>
            <a:r>
              <a:rPr lang="en-US" i="1" dirty="0">
                <a:solidFill>
                  <a:schemeClr val="accent4">
                    <a:lumMod val="40000"/>
                    <a:lumOff val="60000"/>
                  </a:schemeClr>
                </a:solidFill>
              </a:rPr>
              <a:t>Journal of Biblical Literature</a:t>
            </a:r>
            <a:r>
              <a:rPr lang="en-US" dirty="0">
                <a:solidFill>
                  <a:schemeClr val="accent4">
                    <a:lumMod val="40000"/>
                    <a:lumOff val="60000"/>
                  </a:schemeClr>
                </a:solidFill>
              </a:rPr>
              <a:t> 98/3 (September, 1979),</a:t>
            </a:r>
            <a:br>
              <a:rPr lang="en-US" dirty="0">
                <a:solidFill>
                  <a:schemeClr val="accent4">
                    <a:lumMod val="40000"/>
                    <a:lumOff val="60000"/>
                  </a:schemeClr>
                </a:solidFill>
              </a:rPr>
            </a:br>
            <a:r>
              <a:rPr lang="en-US" dirty="0">
                <a:solidFill>
                  <a:schemeClr val="accent4">
                    <a:lumMod val="40000"/>
                    <a:lumOff val="60000"/>
                  </a:schemeClr>
                </a:solidFill>
              </a:rPr>
              <a:t>             p. 341.]</a:t>
            </a:r>
          </a:p>
        </p:txBody>
      </p:sp>
    </p:spTree>
    <p:extLst>
      <p:ext uri="{BB962C8B-B14F-4D97-AF65-F5344CB8AC3E}">
        <p14:creationId xmlns:p14="http://schemas.microsoft.com/office/powerpoint/2010/main" val="265644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A4FFF9-00CB-1465-CAEE-6C843D481B08}"/>
              </a:ext>
            </a:extLst>
          </p:cNvPr>
          <p:cNvSpPr>
            <a:spLocks noGrp="1"/>
          </p:cNvSpPr>
          <p:nvPr>
            <p:ph type="title"/>
          </p:nvPr>
        </p:nvSpPr>
        <p:spPr/>
        <p:txBody>
          <a:bodyPr/>
          <a:lstStyle/>
          <a:p>
            <a:r>
              <a:rPr lang="en-US" dirty="0"/>
              <a:t>“Turn, Turn, Turn” (Popular Song from 1960s)</a:t>
            </a:r>
          </a:p>
        </p:txBody>
      </p:sp>
      <p:pic>
        <p:nvPicPr>
          <p:cNvPr id="8" name="Content Placeholder 7" descr="A group of men posing for a photo&#10;&#10;Description automatically generated">
            <a:extLst>
              <a:ext uri="{FF2B5EF4-FFF2-40B4-BE49-F238E27FC236}">
                <a16:creationId xmlns:a16="http://schemas.microsoft.com/office/drawing/2014/main" id="{9AA5F06A-DFAD-3574-CFF4-45F2EA529DE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49057" y="2175967"/>
            <a:ext cx="2717454" cy="2744950"/>
          </a:xfrm>
        </p:spPr>
      </p:pic>
      <p:pic>
        <p:nvPicPr>
          <p:cNvPr id="10" name="Content Placeholder 9" descr="A person sitting on a stool reading a sheet music&#10;&#10;Description automatically generated">
            <a:extLst>
              <a:ext uri="{FF2B5EF4-FFF2-40B4-BE49-F238E27FC236}">
                <a16:creationId xmlns:a16="http://schemas.microsoft.com/office/drawing/2014/main" id="{ECE5C5E3-87A3-5218-2916-F09B5C07805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25490" y="2010369"/>
            <a:ext cx="2636208" cy="3961515"/>
          </a:xfrm>
          <a:ln w="63500">
            <a:solidFill>
              <a:schemeClr val="accent4">
                <a:lumMod val="40000"/>
                <a:lumOff val="60000"/>
              </a:schemeClr>
            </a:solidFill>
          </a:ln>
        </p:spPr>
      </p:pic>
    </p:spTree>
    <p:extLst>
      <p:ext uri="{BB962C8B-B14F-4D97-AF65-F5344CB8AC3E}">
        <p14:creationId xmlns:p14="http://schemas.microsoft.com/office/powerpoint/2010/main" val="73334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E9A1A-60D4-3529-3C96-E4345AF5B9E0}"/>
              </a:ext>
            </a:extLst>
          </p:cNvPr>
          <p:cNvSpPr>
            <a:spLocks noGrp="1"/>
          </p:cNvSpPr>
          <p:nvPr>
            <p:ph type="title"/>
          </p:nvPr>
        </p:nvSpPr>
        <p:spPr/>
        <p:txBody>
          <a:bodyPr/>
          <a:lstStyle/>
          <a:p>
            <a:r>
              <a:rPr lang="en-US" b="1" i="1" dirty="0">
                <a:latin typeface="+mn-lt"/>
              </a:rPr>
              <a:t>14b) And God has accomplished such that they fear His presence. </a:t>
            </a:r>
            <a:r>
              <a:rPr lang="en-US" b="1" dirty="0">
                <a:latin typeface="+mn-lt"/>
              </a:rPr>
              <a:t>[PJT]</a:t>
            </a:r>
          </a:p>
        </p:txBody>
      </p:sp>
      <p:sp>
        <p:nvSpPr>
          <p:cNvPr id="3" name="Content Placeholder 2">
            <a:extLst>
              <a:ext uri="{FF2B5EF4-FFF2-40B4-BE49-F238E27FC236}">
                <a16:creationId xmlns:a16="http://schemas.microsoft.com/office/drawing/2014/main" id="{6998CA3E-C19D-70EB-BEF0-D00DB3A7E03A}"/>
              </a:ext>
            </a:extLst>
          </p:cNvPr>
          <p:cNvSpPr>
            <a:spLocks noGrp="1"/>
          </p:cNvSpPr>
          <p:nvPr>
            <p:ph idx="1"/>
          </p:nvPr>
        </p:nvSpPr>
        <p:spPr/>
        <p:txBody>
          <a:bodyPr>
            <a:normAutofit/>
          </a:bodyPr>
          <a:lstStyle/>
          <a:p>
            <a:pPr marL="514350" indent="-514350">
              <a:buFont typeface="+mj-lt"/>
              <a:buAutoNum type="alphaLcParenR"/>
            </a:pPr>
            <a:r>
              <a:rPr lang="en-US" sz="3600" dirty="0">
                <a:solidFill>
                  <a:schemeClr val="accent4">
                    <a:lumMod val="40000"/>
                    <a:lumOff val="60000"/>
                  </a:schemeClr>
                </a:solidFill>
              </a:rPr>
              <a:t>Proverbs 1:7, 2:5, 3:7, 8:13, 9:10, 14:26, 15:16, 19:23, 23:17, 31:30</a:t>
            </a:r>
          </a:p>
          <a:p>
            <a:pPr marL="514350" indent="-514350">
              <a:buFont typeface="+mj-lt"/>
              <a:buAutoNum type="alphaLcParenR"/>
            </a:pPr>
            <a:r>
              <a:rPr lang="en-US" sz="3600" dirty="0">
                <a:solidFill>
                  <a:schemeClr val="accent4">
                    <a:lumMod val="40000"/>
                    <a:lumOff val="60000"/>
                  </a:schemeClr>
                </a:solidFill>
              </a:rPr>
              <a:t>Job 1:1, 8; 2:3; 28:28</a:t>
            </a:r>
          </a:p>
          <a:p>
            <a:pPr marL="514350" indent="-514350">
              <a:buFont typeface="+mj-lt"/>
              <a:buAutoNum type="alphaLcParenR"/>
            </a:pPr>
            <a:r>
              <a:rPr lang="en-US" sz="3600" dirty="0">
                <a:solidFill>
                  <a:schemeClr val="accent4">
                    <a:lumMod val="40000"/>
                    <a:lumOff val="60000"/>
                  </a:schemeClr>
                </a:solidFill>
              </a:rPr>
              <a:t>Deuteronomy 5:29, 6:2, 10:12, 13:4, 14:23; 17:18-19</a:t>
            </a:r>
          </a:p>
        </p:txBody>
      </p:sp>
    </p:spTree>
    <p:extLst>
      <p:ext uri="{BB962C8B-B14F-4D97-AF65-F5344CB8AC3E}">
        <p14:creationId xmlns:p14="http://schemas.microsoft.com/office/powerpoint/2010/main" val="553791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69DEBD-D6AE-FE64-039E-0D7163A8C2B9}"/>
              </a:ext>
            </a:extLst>
          </p:cNvPr>
          <p:cNvSpPr>
            <a:spLocks noGrp="1"/>
          </p:cNvSpPr>
          <p:nvPr>
            <p:ph type="title"/>
          </p:nvPr>
        </p:nvSpPr>
        <p:spPr>
          <a:xfrm>
            <a:off x="597529" y="365125"/>
            <a:ext cx="11081441" cy="1325563"/>
          </a:xfrm>
        </p:spPr>
        <p:txBody>
          <a:bodyPr>
            <a:normAutofit fontScale="90000"/>
          </a:bodyPr>
          <a:lstStyle/>
          <a:p>
            <a:r>
              <a:rPr lang="en-US" sz="3100" b="1" dirty="0">
                <a:effectLst/>
                <a:latin typeface="+mn-lt"/>
                <a:ea typeface="Calibri" panose="020F0502020204030204" pitchFamily="34" charset="0"/>
              </a:rPr>
              <a:t>“Only God successfully seeks out and apprehends whatever is sought (by God or human being).” </a:t>
            </a:r>
            <a:r>
              <a:rPr lang="en-US" sz="2700" b="1" dirty="0">
                <a:solidFill>
                  <a:schemeClr val="accent4">
                    <a:lumMod val="40000"/>
                    <a:lumOff val="60000"/>
                  </a:schemeClr>
                </a:solidFill>
                <a:effectLst/>
                <a:latin typeface="+mn-lt"/>
                <a:ea typeface="Calibri" panose="020F0502020204030204" pitchFamily="34" charset="0"/>
              </a:rPr>
              <a:t>[Brown, William P. </a:t>
            </a:r>
            <a:r>
              <a:rPr lang="en-US" sz="2700" b="1" i="1" dirty="0">
                <a:solidFill>
                  <a:schemeClr val="accent4">
                    <a:lumMod val="40000"/>
                    <a:lumOff val="60000"/>
                  </a:schemeClr>
                </a:solidFill>
                <a:effectLst/>
                <a:latin typeface="+mn-lt"/>
                <a:ea typeface="Calibri" panose="020F0502020204030204" pitchFamily="34" charset="0"/>
              </a:rPr>
              <a:t>Ecclesiastes: Interpretation: A Bible Commentary for Teaching and Preaching</a:t>
            </a:r>
            <a:r>
              <a:rPr lang="en-US" sz="2700" b="1" dirty="0">
                <a:solidFill>
                  <a:schemeClr val="accent4">
                    <a:lumMod val="40000"/>
                    <a:lumOff val="60000"/>
                  </a:schemeClr>
                </a:solidFill>
                <a:effectLst/>
                <a:latin typeface="+mn-lt"/>
                <a:ea typeface="Calibri" panose="020F0502020204030204" pitchFamily="34" charset="0"/>
              </a:rPr>
              <a:t> (Louisville, KY: Westminster John Knox Press, 2011), , p. 46.] </a:t>
            </a:r>
            <a:endParaRPr lang="en-US" sz="2700" b="1" dirty="0">
              <a:solidFill>
                <a:schemeClr val="accent4">
                  <a:lumMod val="40000"/>
                  <a:lumOff val="60000"/>
                </a:schemeClr>
              </a:solidFill>
              <a:latin typeface="+mn-lt"/>
            </a:endParaRPr>
          </a:p>
        </p:txBody>
      </p:sp>
      <p:pic>
        <p:nvPicPr>
          <p:cNvPr id="8" name="Content Placeholder 7" descr="A broom sweeping dirt on the floor&#10;&#10;Description automatically generated">
            <a:extLst>
              <a:ext uri="{FF2B5EF4-FFF2-40B4-BE49-F238E27FC236}">
                <a16:creationId xmlns:a16="http://schemas.microsoft.com/office/drawing/2014/main" id="{1864142C-07E0-9648-A40B-4288E94F2AE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43320"/>
            <a:ext cx="5181600" cy="2608364"/>
          </a:xfrm>
          <a:ln w="63500">
            <a:solidFill>
              <a:schemeClr val="accent4"/>
            </a:solidFill>
          </a:ln>
        </p:spPr>
      </p:pic>
      <p:sp>
        <p:nvSpPr>
          <p:cNvPr id="6" name="Content Placeholder 5">
            <a:extLst>
              <a:ext uri="{FF2B5EF4-FFF2-40B4-BE49-F238E27FC236}">
                <a16:creationId xmlns:a16="http://schemas.microsoft.com/office/drawing/2014/main" id="{91BFF8AC-EDA3-ECB7-129D-9552CA3EC41C}"/>
              </a:ext>
            </a:extLst>
          </p:cNvPr>
          <p:cNvSpPr>
            <a:spLocks noGrp="1"/>
          </p:cNvSpPr>
          <p:nvPr>
            <p:ph sz="half" idx="2"/>
          </p:nvPr>
        </p:nvSpPr>
        <p:spPr/>
        <p:txBody>
          <a:bodyPr>
            <a:normAutofit fontScale="92500" lnSpcReduction="10000"/>
          </a:bodyPr>
          <a:lstStyle/>
          <a:p>
            <a:pPr marL="0" indent="0">
              <a:buNone/>
            </a:pPr>
            <a:r>
              <a:rPr lang="en-US" b="1" i="1" dirty="0"/>
              <a:t>15b) “And God diligently seeks what has been pursued.” </a:t>
            </a:r>
            <a:r>
              <a:rPr lang="en-US" b="1" dirty="0"/>
              <a:t>[PJT]</a:t>
            </a:r>
          </a:p>
          <a:p>
            <a:pPr marL="0" indent="0">
              <a:buNone/>
            </a:pPr>
            <a:r>
              <a:rPr lang="en-US" b="1" dirty="0"/>
              <a:t>Nothing is swept under the carpet of existence/history!</a:t>
            </a:r>
          </a:p>
          <a:p>
            <a:pPr marL="0" indent="0">
              <a:buNone/>
            </a:pPr>
            <a:r>
              <a:rPr lang="en-US" b="1" kern="100" dirty="0">
                <a:effectLst/>
                <a:ea typeface="Calibri" panose="020F0502020204030204" pitchFamily="34" charset="0"/>
                <a:cs typeface="Arial" panose="020B0604020202020204" pitchFamily="34" charset="0"/>
              </a:rPr>
              <a:t>“…the last line injects a fundamental element of biblical faith. The God of biblical faith is the judge of all the earth who will do what is right. …The past lies open before God, and there will be a ‘putting right.’” </a:t>
            </a:r>
            <a:r>
              <a:rPr lang="en-US" b="1" kern="100" dirty="0">
                <a:solidFill>
                  <a:schemeClr val="accent4">
                    <a:lumMod val="40000"/>
                    <a:lumOff val="60000"/>
                  </a:schemeClr>
                </a:solidFill>
                <a:effectLst/>
                <a:ea typeface="Calibri" panose="020F0502020204030204" pitchFamily="34" charset="0"/>
                <a:cs typeface="Arial" panose="020B0604020202020204" pitchFamily="34" charset="0"/>
              </a:rPr>
              <a:t>[Wright, Christopher J. H., </a:t>
            </a:r>
            <a:r>
              <a:rPr lang="en-US" b="1" i="1" kern="100" dirty="0">
                <a:solidFill>
                  <a:schemeClr val="accent4">
                    <a:lumMod val="40000"/>
                    <a:lumOff val="60000"/>
                  </a:schemeClr>
                </a:solidFill>
                <a:effectLst/>
                <a:ea typeface="Calibri" panose="020F0502020204030204" pitchFamily="34" charset="0"/>
                <a:cs typeface="Arial" panose="020B0604020202020204" pitchFamily="34" charset="0"/>
              </a:rPr>
              <a:t>Hearing</a:t>
            </a:r>
            <a:r>
              <a:rPr lang="en-US" b="1" kern="100" dirty="0">
                <a:solidFill>
                  <a:schemeClr val="accent4">
                    <a:lumMod val="40000"/>
                    <a:lumOff val="60000"/>
                  </a:schemeClr>
                </a:solidFill>
                <a:effectLst/>
                <a:ea typeface="Calibri" panose="020F0502020204030204" pitchFamily="34" charset="0"/>
                <a:cs typeface="Arial" panose="020B0604020202020204" pitchFamily="34" charset="0"/>
              </a:rPr>
              <a:t>, p. 37.]</a:t>
            </a:r>
          </a:p>
        </p:txBody>
      </p:sp>
    </p:spTree>
    <p:extLst>
      <p:ext uri="{BB962C8B-B14F-4D97-AF65-F5344CB8AC3E}">
        <p14:creationId xmlns:p14="http://schemas.microsoft.com/office/powerpoint/2010/main" val="309228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7EDB4D8-D1CA-8595-E77D-2F27BD8AB0E0}"/>
              </a:ext>
            </a:extLst>
          </p:cNvPr>
          <p:cNvSpPr>
            <a:spLocks noGrp="1"/>
          </p:cNvSpPr>
          <p:nvPr>
            <p:ph type="title"/>
          </p:nvPr>
        </p:nvSpPr>
        <p:spPr/>
        <p:txBody>
          <a:bodyPr>
            <a:normAutofit/>
          </a:bodyPr>
          <a:lstStyle/>
          <a:p>
            <a:r>
              <a:rPr lang="en-US" sz="4000" b="1" dirty="0">
                <a:latin typeface="+mn-lt"/>
              </a:rPr>
              <a:t>What Shouldn’t Be Where? (v. 16)</a:t>
            </a:r>
            <a:br>
              <a:rPr lang="en-US" sz="4000" b="1" dirty="0">
                <a:latin typeface="+mn-lt"/>
              </a:rPr>
            </a:br>
            <a:r>
              <a:rPr lang="en-US" sz="4000" b="1" dirty="0">
                <a:latin typeface="+mn-lt"/>
              </a:rPr>
              <a:t>[The Images Are Anachronisms]</a:t>
            </a:r>
          </a:p>
        </p:txBody>
      </p:sp>
      <p:sp>
        <p:nvSpPr>
          <p:cNvPr id="9" name="Text Placeholder 8">
            <a:extLst>
              <a:ext uri="{FF2B5EF4-FFF2-40B4-BE49-F238E27FC236}">
                <a16:creationId xmlns:a16="http://schemas.microsoft.com/office/drawing/2014/main" id="{BCCE0DEC-9012-4A80-A902-87BF3F789E02}"/>
              </a:ext>
            </a:extLst>
          </p:cNvPr>
          <p:cNvSpPr>
            <a:spLocks noGrp="1"/>
          </p:cNvSpPr>
          <p:nvPr>
            <p:ph type="body" idx="1"/>
          </p:nvPr>
        </p:nvSpPr>
        <p:spPr/>
        <p:txBody>
          <a:bodyPr/>
          <a:lstStyle/>
          <a:p>
            <a:r>
              <a:rPr lang="en-US" dirty="0">
                <a:solidFill>
                  <a:schemeClr val="accent4">
                    <a:lumMod val="40000"/>
                    <a:lumOff val="60000"/>
                  </a:schemeClr>
                </a:solidFill>
              </a:rPr>
              <a:t>Place of Judgment</a:t>
            </a:r>
          </a:p>
        </p:txBody>
      </p:sp>
      <p:pic>
        <p:nvPicPr>
          <p:cNvPr id="14" name="Content Placeholder 13" descr="A stone building with a tower&#10;&#10;Description automatically generated">
            <a:extLst>
              <a:ext uri="{FF2B5EF4-FFF2-40B4-BE49-F238E27FC236}">
                <a16:creationId xmlns:a16="http://schemas.microsoft.com/office/drawing/2014/main" id="{3A6F4755-55CE-78C9-4092-2004E2CE4FD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9788" y="2630793"/>
            <a:ext cx="5157787" cy="3433151"/>
          </a:xfrm>
          <a:ln w="63500">
            <a:solidFill>
              <a:schemeClr val="accent4"/>
            </a:solidFill>
          </a:ln>
        </p:spPr>
      </p:pic>
      <p:sp>
        <p:nvSpPr>
          <p:cNvPr id="11" name="Text Placeholder 10">
            <a:extLst>
              <a:ext uri="{FF2B5EF4-FFF2-40B4-BE49-F238E27FC236}">
                <a16:creationId xmlns:a16="http://schemas.microsoft.com/office/drawing/2014/main" id="{FB401E4C-88BB-C8AA-737D-75EE043C5E9A}"/>
              </a:ext>
            </a:extLst>
          </p:cNvPr>
          <p:cNvSpPr>
            <a:spLocks noGrp="1"/>
          </p:cNvSpPr>
          <p:nvPr>
            <p:ph type="body" sz="quarter" idx="3"/>
          </p:nvPr>
        </p:nvSpPr>
        <p:spPr/>
        <p:txBody>
          <a:bodyPr/>
          <a:lstStyle/>
          <a:p>
            <a:r>
              <a:rPr lang="en-US" dirty="0">
                <a:solidFill>
                  <a:schemeClr val="accent4">
                    <a:lumMod val="40000"/>
                    <a:lumOff val="60000"/>
                  </a:schemeClr>
                </a:solidFill>
              </a:rPr>
              <a:t>Place of Righteousness</a:t>
            </a:r>
          </a:p>
        </p:txBody>
      </p:sp>
      <p:pic>
        <p:nvPicPr>
          <p:cNvPr id="16" name="Content Placeholder 15" descr="A group of people praying in front of a stone wall&#10;&#10;Description automatically generated">
            <a:extLst>
              <a:ext uri="{FF2B5EF4-FFF2-40B4-BE49-F238E27FC236}">
                <a16:creationId xmlns:a16="http://schemas.microsoft.com/office/drawing/2014/main" id="{457F11E7-39DE-4AB5-2FC4-BF74F74B626B}"/>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66179" y="2636350"/>
            <a:ext cx="4670540" cy="3433151"/>
          </a:xfrm>
          <a:ln w="63500">
            <a:solidFill>
              <a:schemeClr val="accent4"/>
            </a:solidFill>
          </a:ln>
        </p:spPr>
      </p:pic>
    </p:spTree>
    <p:extLst>
      <p:ext uri="{BB962C8B-B14F-4D97-AF65-F5344CB8AC3E}">
        <p14:creationId xmlns:p14="http://schemas.microsoft.com/office/powerpoint/2010/main" val="4080932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075D6F-D6BB-0744-89B4-C86F532E9078}"/>
              </a:ext>
            </a:extLst>
          </p:cNvPr>
          <p:cNvSpPr>
            <a:spLocks noGrp="1"/>
          </p:cNvSpPr>
          <p:nvPr>
            <p:ph type="title"/>
          </p:nvPr>
        </p:nvSpPr>
        <p:spPr/>
        <p:txBody>
          <a:bodyPr>
            <a:normAutofit fontScale="90000"/>
          </a:bodyPr>
          <a:lstStyle/>
          <a:p>
            <a:r>
              <a:rPr lang="en-US" b="1" i="1" dirty="0">
                <a:latin typeface="+mn-lt"/>
              </a:rPr>
              <a:t>18) I reasoned about humankind that God is testing them and showing them that they are really beasts. </a:t>
            </a:r>
            <a:r>
              <a:rPr lang="en-US" b="1" dirty="0">
                <a:latin typeface="+mn-lt"/>
              </a:rPr>
              <a:t>[Crenshaw,</a:t>
            </a:r>
            <a:r>
              <a:rPr lang="en-US" b="1" i="1" dirty="0">
                <a:latin typeface="+mn-lt"/>
              </a:rPr>
              <a:t> Ecclesiastes, </a:t>
            </a:r>
            <a:r>
              <a:rPr lang="en-US" b="1" dirty="0">
                <a:latin typeface="+mn-lt"/>
              </a:rPr>
              <a:t>p. 101.]</a:t>
            </a:r>
          </a:p>
        </p:txBody>
      </p:sp>
      <p:pic>
        <p:nvPicPr>
          <p:cNvPr id="8" name="Content Placeholder 7" descr="A herd of buffalo in water&#10;&#10;Description automatically generated">
            <a:extLst>
              <a:ext uri="{FF2B5EF4-FFF2-40B4-BE49-F238E27FC236}">
                <a16:creationId xmlns:a16="http://schemas.microsoft.com/office/drawing/2014/main" id="{47618D4A-C59F-18E1-63C3-0427FC70C0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6618" y="1952142"/>
            <a:ext cx="7745415" cy="4356796"/>
          </a:xfrm>
          <a:ln w="63500">
            <a:solidFill>
              <a:schemeClr val="accent4"/>
            </a:solidFill>
          </a:ln>
        </p:spPr>
      </p:pic>
    </p:spTree>
    <p:extLst>
      <p:ext uri="{BB962C8B-B14F-4D97-AF65-F5344CB8AC3E}">
        <p14:creationId xmlns:p14="http://schemas.microsoft.com/office/powerpoint/2010/main" val="1602452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937C2-0B7C-447F-F700-FEFD5E1BE4FF}"/>
              </a:ext>
            </a:extLst>
          </p:cNvPr>
          <p:cNvSpPr>
            <a:spLocks noGrp="1"/>
          </p:cNvSpPr>
          <p:nvPr>
            <p:ph type="title"/>
          </p:nvPr>
        </p:nvSpPr>
        <p:spPr/>
        <p:txBody>
          <a:bodyPr/>
          <a:lstStyle/>
          <a:p>
            <a:r>
              <a:rPr lang="en-US" dirty="0">
                <a:latin typeface="+mn-lt"/>
              </a:rPr>
              <a:t>Humanity Like the Animals</a:t>
            </a:r>
          </a:p>
        </p:txBody>
      </p:sp>
      <p:sp>
        <p:nvSpPr>
          <p:cNvPr id="3" name="Content Placeholder 2">
            <a:extLst>
              <a:ext uri="{FF2B5EF4-FFF2-40B4-BE49-F238E27FC236}">
                <a16:creationId xmlns:a16="http://schemas.microsoft.com/office/drawing/2014/main" id="{507CA4D5-8BA4-A1BB-1694-BA5B88771194}"/>
              </a:ext>
            </a:extLst>
          </p:cNvPr>
          <p:cNvSpPr>
            <a:spLocks noGrp="1"/>
          </p:cNvSpPr>
          <p:nvPr>
            <p:ph idx="1"/>
          </p:nvPr>
        </p:nvSpPr>
        <p:spPr/>
        <p:txBody>
          <a:bodyPr/>
          <a:lstStyle/>
          <a:p>
            <a:pPr marL="514350" indent="-514350">
              <a:buFont typeface="+mj-lt"/>
              <a:buAutoNum type="arabicPeriod"/>
            </a:pPr>
            <a:r>
              <a:rPr lang="en-US" dirty="0"/>
              <a:t>We share the same fate—death (v. 19a)</a:t>
            </a:r>
          </a:p>
          <a:p>
            <a:pPr marL="514350" indent="-514350">
              <a:buFont typeface="+mj-lt"/>
              <a:buAutoNum type="arabicPeriod"/>
            </a:pPr>
            <a:r>
              <a:rPr lang="en-US" dirty="0"/>
              <a:t>We share the same breath— </a:t>
            </a:r>
            <a:r>
              <a:rPr lang="he-IL" dirty="0"/>
              <a:t>רוח</a:t>
            </a:r>
            <a:r>
              <a:rPr lang="en-US" dirty="0"/>
              <a:t> (wind, spirit) (v. 19b)</a:t>
            </a:r>
          </a:p>
          <a:p>
            <a:pPr marL="514350" indent="-514350">
              <a:buFont typeface="+mj-lt"/>
              <a:buAutoNum type="arabicPeriod"/>
            </a:pPr>
            <a:r>
              <a:rPr lang="en-US" dirty="0"/>
              <a:t>We both decompose (v. 20)</a:t>
            </a:r>
          </a:p>
          <a:p>
            <a:pPr marL="514350" indent="-514350">
              <a:buFont typeface="+mj-lt"/>
              <a:buAutoNum type="arabicPeriod"/>
            </a:pPr>
            <a:r>
              <a:rPr lang="en-US" dirty="0"/>
              <a:t>Do either have a spirit (</a:t>
            </a:r>
            <a:r>
              <a:rPr lang="he-IL" dirty="0"/>
              <a:t>רוח</a:t>
            </a:r>
            <a:r>
              <a:rPr lang="en-US" dirty="0"/>
              <a:t>) that goes on? (v. 21)</a:t>
            </a:r>
            <a:br>
              <a:rPr lang="en-US" dirty="0"/>
            </a:br>
            <a:r>
              <a:rPr lang="en-US" dirty="0">
                <a:solidFill>
                  <a:schemeClr val="accent4">
                    <a:lumMod val="40000"/>
                    <a:lumOff val="60000"/>
                  </a:schemeClr>
                </a:solidFill>
              </a:rPr>
              <a:t>[Negative answer expected here in that we can’t PROVE, but</a:t>
            </a:r>
            <a:br>
              <a:rPr lang="en-US" dirty="0">
                <a:solidFill>
                  <a:schemeClr val="accent4">
                    <a:lumMod val="40000"/>
                    <a:lumOff val="60000"/>
                  </a:schemeClr>
                </a:solidFill>
              </a:rPr>
            </a:br>
            <a:r>
              <a:rPr lang="en-US" dirty="0">
                <a:solidFill>
                  <a:schemeClr val="accent4">
                    <a:lumMod val="40000"/>
                    <a:lumOff val="60000"/>
                  </a:schemeClr>
                </a:solidFill>
              </a:rPr>
              <a:t> Positive answer given in Ecclesiastes 12:7]</a:t>
            </a:r>
            <a:br>
              <a:rPr lang="en-US" dirty="0">
                <a:solidFill>
                  <a:schemeClr val="accent4">
                    <a:lumMod val="40000"/>
                    <a:lumOff val="60000"/>
                  </a:schemeClr>
                </a:solidFill>
              </a:rPr>
            </a:br>
            <a:br>
              <a:rPr lang="en-US" dirty="0">
                <a:solidFill>
                  <a:schemeClr val="accent4">
                    <a:lumMod val="40000"/>
                    <a:lumOff val="60000"/>
                  </a:schemeClr>
                </a:solidFill>
              </a:rPr>
            </a:br>
            <a:r>
              <a:rPr lang="en-US" dirty="0">
                <a:solidFill>
                  <a:schemeClr val="accent4">
                    <a:lumMod val="40000"/>
                    <a:lumOff val="60000"/>
                  </a:schemeClr>
                </a:solidFill>
              </a:rPr>
              <a:t>          [Peterson, Wayne H. “Ecclesiastes” in Allen, Clifton J. (ed.),</a:t>
            </a:r>
            <a:br>
              <a:rPr lang="en-US" dirty="0">
                <a:solidFill>
                  <a:schemeClr val="accent4">
                    <a:lumMod val="40000"/>
                    <a:lumOff val="60000"/>
                  </a:schemeClr>
                </a:solidFill>
              </a:rPr>
            </a:br>
            <a:r>
              <a:rPr lang="en-US" dirty="0">
                <a:solidFill>
                  <a:schemeClr val="accent4">
                    <a:lumMod val="40000"/>
                    <a:lumOff val="60000"/>
                  </a:schemeClr>
                </a:solidFill>
              </a:rPr>
              <a:t>            </a:t>
            </a:r>
            <a:r>
              <a:rPr lang="en-US" i="1" dirty="0">
                <a:solidFill>
                  <a:schemeClr val="accent4">
                    <a:lumMod val="40000"/>
                    <a:lumOff val="60000"/>
                  </a:schemeClr>
                </a:solidFill>
              </a:rPr>
              <a:t>The Broadman Bible Commentary: Volume 5: Ecclesiastes</a:t>
            </a:r>
            <a:br>
              <a:rPr lang="en-US" i="1" dirty="0">
                <a:solidFill>
                  <a:schemeClr val="accent4">
                    <a:lumMod val="40000"/>
                    <a:lumOff val="60000"/>
                  </a:schemeClr>
                </a:solidFill>
              </a:rPr>
            </a:br>
            <a:r>
              <a:rPr lang="en-US" i="1" dirty="0">
                <a:solidFill>
                  <a:schemeClr val="accent4">
                    <a:lumMod val="40000"/>
                    <a:lumOff val="60000"/>
                  </a:schemeClr>
                </a:solidFill>
              </a:rPr>
              <a:t>            - Isaiah </a:t>
            </a:r>
            <a:r>
              <a:rPr lang="en-US" dirty="0">
                <a:solidFill>
                  <a:schemeClr val="accent4">
                    <a:lumMod val="40000"/>
                    <a:lumOff val="60000"/>
                  </a:schemeClr>
                </a:solidFill>
              </a:rPr>
              <a:t>(Nashville: Broadman Press, 1971), p. 114.]</a:t>
            </a:r>
          </a:p>
        </p:txBody>
      </p:sp>
    </p:spTree>
    <p:extLst>
      <p:ext uri="{BB962C8B-B14F-4D97-AF65-F5344CB8AC3E}">
        <p14:creationId xmlns:p14="http://schemas.microsoft.com/office/powerpoint/2010/main" val="211890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965DA-565B-8F74-DD51-F2F397969890}"/>
              </a:ext>
            </a:extLst>
          </p:cNvPr>
          <p:cNvSpPr>
            <a:spLocks noGrp="1"/>
          </p:cNvSpPr>
          <p:nvPr>
            <p:ph type="title"/>
          </p:nvPr>
        </p:nvSpPr>
        <p:spPr/>
        <p:txBody>
          <a:bodyPr>
            <a:normAutofit/>
          </a:bodyPr>
          <a:lstStyle/>
          <a:p>
            <a:r>
              <a:rPr lang="en-US" dirty="0"/>
              <a:t>No Sense Being Dissatisfied!</a:t>
            </a:r>
          </a:p>
        </p:txBody>
      </p:sp>
      <p:sp>
        <p:nvSpPr>
          <p:cNvPr id="3" name="Content Placeholder 2">
            <a:extLst>
              <a:ext uri="{FF2B5EF4-FFF2-40B4-BE49-F238E27FC236}">
                <a16:creationId xmlns:a16="http://schemas.microsoft.com/office/drawing/2014/main" id="{3B504EC1-BD73-5703-9279-29C687CF1FAE}"/>
              </a:ext>
            </a:extLst>
          </p:cNvPr>
          <p:cNvSpPr>
            <a:spLocks noGrp="1"/>
          </p:cNvSpPr>
          <p:nvPr>
            <p:ph idx="1"/>
          </p:nvPr>
        </p:nvSpPr>
        <p:spPr/>
        <p:txBody>
          <a:bodyPr/>
          <a:lstStyle/>
          <a:p>
            <a:pPr marL="0" indent="0">
              <a:buNone/>
            </a:pPr>
            <a:r>
              <a:rPr lang="en-US" b="1" i="1" dirty="0"/>
              <a:t>22) And I have seen that there is nothing better than humankind [lit. “the Adam”] being happy in his accomplishments BECAUSE this is his portion. Who can bring them to see how it will be after them? </a:t>
            </a:r>
            <a:r>
              <a:rPr lang="en-US" b="1" dirty="0"/>
              <a:t>[PJT]</a:t>
            </a:r>
          </a:p>
          <a:p>
            <a:r>
              <a:rPr lang="en-US" dirty="0"/>
              <a:t>What we get to accomplish is our God-given gift (portion)</a:t>
            </a:r>
          </a:p>
          <a:p>
            <a:r>
              <a:rPr lang="en-US" dirty="0"/>
              <a:t>It is “our duty, our allotted function in life.” (Wright, </a:t>
            </a:r>
            <a:r>
              <a:rPr lang="en-US" i="1" dirty="0"/>
              <a:t>Hearing</a:t>
            </a:r>
            <a:r>
              <a:rPr lang="en-US" dirty="0"/>
              <a:t>, p. 49)</a:t>
            </a:r>
          </a:p>
          <a:p>
            <a:r>
              <a:rPr lang="en-US" dirty="0"/>
              <a:t>“The portion conveys both the sense of the limitations and the</a:t>
            </a:r>
            <a:br>
              <a:rPr lang="en-US" dirty="0"/>
            </a:br>
            <a:r>
              <a:rPr lang="en-US" dirty="0"/>
              <a:t>          possibilities of life.” [</a:t>
            </a:r>
            <a:r>
              <a:rPr lang="en-US" dirty="0" err="1"/>
              <a:t>Seow</a:t>
            </a:r>
            <a:r>
              <a:rPr lang="en-US" dirty="0"/>
              <a:t>, </a:t>
            </a:r>
            <a:r>
              <a:rPr lang="en-US" i="1" dirty="0"/>
              <a:t>Ecclesiastes</a:t>
            </a:r>
            <a:r>
              <a:rPr lang="en-US" dirty="0"/>
              <a:t>, p. 176.]</a:t>
            </a:r>
          </a:p>
          <a:p>
            <a:r>
              <a:rPr lang="en-US" dirty="0"/>
              <a:t>             Who can bring them? We know it is only God.</a:t>
            </a:r>
          </a:p>
        </p:txBody>
      </p:sp>
    </p:spTree>
    <p:extLst>
      <p:ext uri="{BB962C8B-B14F-4D97-AF65-F5344CB8AC3E}">
        <p14:creationId xmlns:p14="http://schemas.microsoft.com/office/powerpoint/2010/main" val="188863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7C4A2A-80E7-FAB7-5F10-E340F227231B}"/>
              </a:ext>
            </a:extLst>
          </p:cNvPr>
          <p:cNvSpPr>
            <a:spLocks noGrp="1"/>
          </p:cNvSpPr>
          <p:nvPr>
            <p:ph type="title"/>
          </p:nvPr>
        </p:nvSpPr>
        <p:spPr/>
        <p:txBody>
          <a:bodyPr/>
          <a:lstStyle/>
          <a:p>
            <a:r>
              <a:rPr lang="en-US" dirty="0"/>
              <a:t>Oppression and Tears (4:1-3)</a:t>
            </a:r>
          </a:p>
        </p:txBody>
      </p:sp>
      <p:sp>
        <p:nvSpPr>
          <p:cNvPr id="5" name="Content Placeholder 4">
            <a:extLst>
              <a:ext uri="{FF2B5EF4-FFF2-40B4-BE49-F238E27FC236}">
                <a16:creationId xmlns:a16="http://schemas.microsoft.com/office/drawing/2014/main" id="{F4BD6A48-B54E-0F87-2043-268BAEE49812}"/>
              </a:ext>
            </a:extLst>
          </p:cNvPr>
          <p:cNvSpPr>
            <a:spLocks noGrp="1"/>
          </p:cNvSpPr>
          <p:nvPr>
            <p:ph sz="half" idx="1"/>
          </p:nvPr>
        </p:nvSpPr>
        <p:spPr>
          <a:xfrm>
            <a:off x="914400" y="1825625"/>
            <a:ext cx="5181600" cy="4351338"/>
          </a:xfrm>
        </p:spPr>
        <p:txBody>
          <a:bodyPr/>
          <a:lstStyle/>
          <a:p>
            <a:pPr marL="571500" indent="-571500">
              <a:buFont typeface="+mj-lt"/>
              <a:buAutoNum type="romanUcPeriod"/>
            </a:pPr>
            <a:r>
              <a:rPr lang="en-US" dirty="0"/>
              <a:t>First use of oppression is that human evil is reality</a:t>
            </a:r>
          </a:p>
          <a:p>
            <a:pPr marL="571500" indent="-571500">
              <a:buFont typeface="+mj-lt"/>
              <a:buAutoNum type="romanUcPeriod"/>
            </a:pPr>
            <a:r>
              <a:rPr lang="en-US" dirty="0"/>
              <a:t>Second use emphasizes the plight of the victims</a:t>
            </a:r>
          </a:p>
          <a:p>
            <a:pPr marL="571500" indent="-571500">
              <a:buFont typeface="+mj-lt"/>
              <a:buAutoNum type="romanUcPeriod"/>
            </a:pPr>
            <a:r>
              <a:rPr lang="en-US" dirty="0"/>
              <a:t>Third use points the fingers at the oppressors</a:t>
            </a:r>
          </a:p>
        </p:txBody>
      </p:sp>
      <p:sp>
        <p:nvSpPr>
          <p:cNvPr id="6" name="Content Placeholder 5">
            <a:extLst>
              <a:ext uri="{FF2B5EF4-FFF2-40B4-BE49-F238E27FC236}">
                <a16:creationId xmlns:a16="http://schemas.microsoft.com/office/drawing/2014/main" id="{D3EFF022-B81B-7F61-14F4-3DA83ED9035B}"/>
              </a:ext>
            </a:extLst>
          </p:cNvPr>
          <p:cNvSpPr>
            <a:spLocks noGrp="1"/>
          </p:cNvSpPr>
          <p:nvPr>
            <p:ph sz="half" idx="2"/>
          </p:nvPr>
        </p:nvSpPr>
        <p:spPr/>
        <p:txBody>
          <a:bodyPr/>
          <a:lstStyle/>
          <a:p>
            <a:r>
              <a:rPr lang="en-US" dirty="0">
                <a:solidFill>
                  <a:schemeClr val="accent4">
                    <a:lumMod val="40000"/>
                    <a:lumOff val="60000"/>
                  </a:schemeClr>
                </a:solidFill>
              </a:rPr>
              <a:t>Wording indicates that these happen over and over</a:t>
            </a:r>
          </a:p>
          <a:p>
            <a:r>
              <a:rPr lang="en-US" dirty="0">
                <a:solidFill>
                  <a:schemeClr val="accent4">
                    <a:lumMod val="40000"/>
                    <a:lumOff val="60000"/>
                  </a:schemeClr>
                </a:solidFill>
              </a:rPr>
              <a:t>Tears and lack of comfort (2x) leads to Job-like expression (v. 2)</a:t>
            </a:r>
          </a:p>
          <a:p>
            <a:r>
              <a:rPr lang="en-US" dirty="0">
                <a:solidFill>
                  <a:schemeClr val="accent4">
                    <a:lumMod val="40000"/>
                    <a:lumOff val="60000"/>
                  </a:schemeClr>
                </a:solidFill>
              </a:rPr>
              <a:t>Social polarity defined by possession of power</a:t>
            </a:r>
          </a:p>
          <a:p>
            <a:endParaRPr lang="en-US" dirty="0"/>
          </a:p>
        </p:txBody>
      </p:sp>
      <p:sp>
        <p:nvSpPr>
          <p:cNvPr id="2" name="TextBox 1">
            <a:extLst>
              <a:ext uri="{FF2B5EF4-FFF2-40B4-BE49-F238E27FC236}">
                <a16:creationId xmlns:a16="http://schemas.microsoft.com/office/drawing/2014/main" id="{B394B7DE-FC1B-CAA4-E9DB-2B162AE6BCDC}"/>
              </a:ext>
            </a:extLst>
          </p:cNvPr>
          <p:cNvSpPr txBox="1"/>
          <p:nvPr/>
        </p:nvSpPr>
        <p:spPr>
          <a:xfrm>
            <a:off x="3965418" y="5386812"/>
            <a:ext cx="6697346" cy="461665"/>
          </a:xfrm>
          <a:prstGeom prst="rect">
            <a:avLst/>
          </a:prstGeom>
          <a:noFill/>
        </p:spPr>
        <p:txBody>
          <a:bodyPr wrap="none" rtlCol="0">
            <a:spAutoFit/>
          </a:bodyPr>
          <a:lstStyle/>
          <a:p>
            <a:r>
              <a:rPr lang="en-US" sz="2400" dirty="0">
                <a:solidFill>
                  <a:schemeClr val="accent4">
                    <a:lumMod val="40000"/>
                    <a:lumOff val="60000"/>
                  </a:schemeClr>
                </a:solidFill>
              </a:rPr>
              <a:t>Adapted from Crenshaw, James, </a:t>
            </a:r>
            <a:r>
              <a:rPr lang="en-US" sz="2400" i="1" dirty="0">
                <a:solidFill>
                  <a:schemeClr val="accent4">
                    <a:lumMod val="40000"/>
                    <a:lumOff val="60000"/>
                  </a:schemeClr>
                </a:solidFill>
              </a:rPr>
              <a:t>Ecclesiastes</a:t>
            </a:r>
            <a:r>
              <a:rPr lang="en-US" sz="2400" dirty="0">
                <a:solidFill>
                  <a:schemeClr val="accent4">
                    <a:lumMod val="40000"/>
                    <a:lumOff val="60000"/>
                  </a:schemeClr>
                </a:solidFill>
              </a:rPr>
              <a:t>, p. 105.</a:t>
            </a:r>
          </a:p>
        </p:txBody>
      </p:sp>
    </p:spTree>
    <p:extLst>
      <p:ext uri="{BB962C8B-B14F-4D97-AF65-F5344CB8AC3E}">
        <p14:creationId xmlns:p14="http://schemas.microsoft.com/office/powerpoint/2010/main" val="428305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righ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righ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wipe(right)">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3A9D4-2217-64D1-9DB1-8973DB72268E}"/>
              </a:ext>
            </a:extLst>
          </p:cNvPr>
          <p:cNvSpPr>
            <a:spLocks noGrp="1"/>
          </p:cNvSpPr>
          <p:nvPr>
            <p:ph type="title"/>
          </p:nvPr>
        </p:nvSpPr>
        <p:spPr>
          <a:xfrm>
            <a:off x="5966234" y="365125"/>
            <a:ext cx="5387566" cy="1325563"/>
          </a:xfrm>
        </p:spPr>
        <p:txBody>
          <a:bodyPr/>
          <a:lstStyle/>
          <a:p>
            <a:pPr algn="ctr"/>
            <a:r>
              <a:rPr lang="en-US" dirty="0"/>
              <a:t>Why Work? </a:t>
            </a:r>
          </a:p>
        </p:txBody>
      </p:sp>
      <p:pic>
        <p:nvPicPr>
          <p:cNvPr id="6" name="Content Placeholder 5" descr="A cartoon of two people driving a car&#10;&#10;Description automatically generated">
            <a:extLst>
              <a:ext uri="{FF2B5EF4-FFF2-40B4-BE49-F238E27FC236}">
                <a16:creationId xmlns:a16="http://schemas.microsoft.com/office/drawing/2014/main" id="{F5422A41-FFCF-73BD-9A40-6D0C6299EF8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02398" y="1134437"/>
            <a:ext cx="5181600" cy="3452241"/>
          </a:xfrm>
        </p:spPr>
      </p:pic>
      <p:sp>
        <p:nvSpPr>
          <p:cNvPr id="4" name="Content Placeholder 3">
            <a:extLst>
              <a:ext uri="{FF2B5EF4-FFF2-40B4-BE49-F238E27FC236}">
                <a16:creationId xmlns:a16="http://schemas.microsoft.com/office/drawing/2014/main" id="{D25D2F62-40A1-9A5E-5C3A-E935C5B5801E}"/>
              </a:ext>
            </a:extLst>
          </p:cNvPr>
          <p:cNvSpPr>
            <a:spLocks noGrp="1"/>
          </p:cNvSpPr>
          <p:nvPr>
            <p:ph sz="half" idx="2"/>
          </p:nvPr>
        </p:nvSpPr>
        <p:spPr/>
        <p:txBody>
          <a:bodyPr>
            <a:normAutofit/>
          </a:bodyPr>
          <a:lstStyle/>
          <a:p>
            <a:pPr marL="0" indent="0">
              <a:buNone/>
            </a:pPr>
            <a:r>
              <a:rPr lang="en-US" dirty="0"/>
              <a:t>“Those who might help the ones ‘with no one to comfort them’ (4:1) are busy toiling in competition with others. They do not help those in need, and in regard to their own benefit, accomplish nothing either.”</a:t>
            </a:r>
            <a:br>
              <a:rPr lang="en-US" dirty="0"/>
            </a:br>
            <a:r>
              <a:rPr lang="en-US" sz="2400" dirty="0">
                <a:solidFill>
                  <a:schemeClr val="accent4">
                    <a:lumMod val="40000"/>
                    <a:lumOff val="60000"/>
                  </a:schemeClr>
                </a:solidFill>
              </a:rPr>
              <a:t>[Miller, Douglas B. </a:t>
            </a:r>
            <a:r>
              <a:rPr lang="en-US" sz="2400" i="1" dirty="0">
                <a:solidFill>
                  <a:schemeClr val="accent4">
                    <a:lumMod val="40000"/>
                    <a:lumOff val="60000"/>
                  </a:schemeClr>
                </a:solidFill>
              </a:rPr>
              <a:t>Symbol and Rhetoric in Ecclesiastes: The Place of Hebel in </a:t>
            </a:r>
            <a:r>
              <a:rPr lang="en-US" sz="2400" i="1" dirty="0" err="1">
                <a:solidFill>
                  <a:schemeClr val="accent4">
                    <a:lumMod val="40000"/>
                    <a:lumOff val="60000"/>
                  </a:schemeClr>
                </a:solidFill>
              </a:rPr>
              <a:t>Qohelet’s</a:t>
            </a:r>
            <a:r>
              <a:rPr lang="en-US" sz="2400" i="1" dirty="0">
                <a:solidFill>
                  <a:schemeClr val="accent4">
                    <a:lumMod val="40000"/>
                    <a:lumOff val="60000"/>
                  </a:schemeClr>
                </a:solidFill>
              </a:rPr>
              <a:t> Work</a:t>
            </a:r>
            <a:r>
              <a:rPr lang="en-US" sz="2400" dirty="0">
                <a:solidFill>
                  <a:schemeClr val="accent4">
                    <a:lumMod val="40000"/>
                    <a:lumOff val="60000"/>
                  </a:schemeClr>
                </a:solidFill>
              </a:rPr>
              <a:t> (Atlanta, Society of Biblical Literature, 2002), p. 116].</a:t>
            </a:r>
          </a:p>
        </p:txBody>
      </p:sp>
    </p:spTree>
    <p:extLst>
      <p:ext uri="{BB962C8B-B14F-4D97-AF65-F5344CB8AC3E}">
        <p14:creationId xmlns:p14="http://schemas.microsoft.com/office/powerpoint/2010/main" val="2440824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25A152-92B5-B558-81CD-04A071010D4B}"/>
              </a:ext>
            </a:extLst>
          </p:cNvPr>
          <p:cNvSpPr>
            <a:spLocks noGrp="1"/>
          </p:cNvSpPr>
          <p:nvPr>
            <p:ph type="title"/>
          </p:nvPr>
        </p:nvSpPr>
        <p:spPr/>
        <p:txBody>
          <a:bodyPr/>
          <a:lstStyle/>
          <a:p>
            <a:r>
              <a:rPr lang="en-US" dirty="0"/>
              <a:t>Work Can Be Soul-Destroying (4:4-6)</a:t>
            </a:r>
          </a:p>
        </p:txBody>
      </p:sp>
      <p:sp>
        <p:nvSpPr>
          <p:cNvPr id="6" name="Content Placeholder 5">
            <a:extLst>
              <a:ext uri="{FF2B5EF4-FFF2-40B4-BE49-F238E27FC236}">
                <a16:creationId xmlns:a16="http://schemas.microsoft.com/office/drawing/2014/main" id="{AAA69E85-58A0-C116-0114-B9A58379DE74}"/>
              </a:ext>
            </a:extLst>
          </p:cNvPr>
          <p:cNvSpPr>
            <a:spLocks noGrp="1"/>
          </p:cNvSpPr>
          <p:nvPr>
            <p:ph idx="1"/>
          </p:nvPr>
        </p:nvSpPr>
        <p:spPr/>
        <p:txBody>
          <a:bodyPr/>
          <a:lstStyle/>
          <a:p>
            <a:r>
              <a:rPr lang="en-US" dirty="0"/>
              <a:t>Envy motivates into empty-striving (v. 4):</a:t>
            </a:r>
            <a:br>
              <a:rPr lang="en-US" dirty="0"/>
            </a:br>
            <a:r>
              <a:rPr lang="en-US" dirty="0"/>
              <a:t>“In this company, you’re either on your way up </a:t>
            </a:r>
            <a:br>
              <a:rPr lang="en-US" dirty="0"/>
            </a:br>
            <a:r>
              <a:rPr lang="en-US" dirty="0"/>
              <a:t>or on your way out!”</a:t>
            </a:r>
          </a:p>
          <a:p>
            <a:r>
              <a:rPr lang="en-US" dirty="0"/>
              <a:t>Laziness leads to ruin (v. 5)</a:t>
            </a:r>
          </a:p>
          <a:p>
            <a:r>
              <a:rPr lang="en-US" dirty="0"/>
              <a:t>“Rest” = contentment, tranquility, equilibrium </a:t>
            </a:r>
            <a:br>
              <a:rPr lang="en-US" dirty="0"/>
            </a:br>
            <a:r>
              <a:rPr lang="en-US" dirty="0"/>
              <a:t>(v. 6) [“Noah” wasn’t merely inactive]</a:t>
            </a:r>
          </a:p>
        </p:txBody>
      </p:sp>
      <p:pic>
        <p:nvPicPr>
          <p:cNvPr id="8" name="Picture 7" descr="A painting of men working on a structure&#10;&#10;Description automatically generated">
            <a:extLst>
              <a:ext uri="{FF2B5EF4-FFF2-40B4-BE49-F238E27FC236}">
                <a16:creationId xmlns:a16="http://schemas.microsoft.com/office/drawing/2014/main" id="{8599015D-34CC-2EBF-D78B-35BEDFABC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4493" y="1690688"/>
            <a:ext cx="3558183" cy="4827268"/>
          </a:xfrm>
          <a:prstGeom prst="rect">
            <a:avLst/>
          </a:prstGeom>
          <a:ln w="63500">
            <a:solidFill>
              <a:schemeClr val="accent4"/>
            </a:solidFill>
          </a:ln>
        </p:spPr>
      </p:pic>
    </p:spTree>
    <p:extLst>
      <p:ext uri="{BB962C8B-B14F-4D97-AF65-F5344CB8AC3E}">
        <p14:creationId xmlns:p14="http://schemas.microsoft.com/office/powerpoint/2010/main" val="403814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out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7292F-9C9C-2637-8958-B93285D737E9}"/>
              </a:ext>
            </a:extLst>
          </p:cNvPr>
          <p:cNvSpPr>
            <a:spLocks noGrp="1"/>
          </p:cNvSpPr>
          <p:nvPr>
            <p:ph type="title"/>
          </p:nvPr>
        </p:nvSpPr>
        <p:spPr/>
        <p:txBody>
          <a:bodyPr/>
          <a:lstStyle/>
          <a:p>
            <a:r>
              <a:rPr lang="en-US" dirty="0"/>
              <a:t>The Miser/Workaholic (4:7-8)</a:t>
            </a:r>
          </a:p>
        </p:txBody>
      </p:sp>
      <p:sp>
        <p:nvSpPr>
          <p:cNvPr id="3" name="Content Placeholder 2">
            <a:extLst>
              <a:ext uri="{FF2B5EF4-FFF2-40B4-BE49-F238E27FC236}">
                <a16:creationId xmlns:a16="http://schemas.microsoft.com/office/drawing/2014/main" id="{8AE36044-5DE8-63FA-27F9-AB2861BDB0E6}"/>
              </a:ext>
            </a:extLst>
          </p:cNvPr>
          <p:cNvSpPr>
            <a:spLocks noGrp="1"/>
          </p:cNvSpPr>
          <p:nvPr>
            <p:ph idx="1"/>
          </p:nvPr>
        </p:nvSpPr>
        <p:spPr/>
        <p:txBody>
          <a:bodyPr/>
          <a:lstStyle/>
          <a:p>
            <a:r>
              <a:rPr lang="en-US" dirty="0"/>
              <a:t>In isolation, he had no one</a:t>
            </a:r>
          </a:p>
          <a:p>
            <a:r>
              <a:rPr lang="en-US" dirty="0"/>
              <a:t>No son or brother meant no relation close enough to inherit</a:t>
            </a:r>
          </a:p>
          <a:p>
            <a:r>
              <a:rPr lang="en-US" dirty="0"/>
              <a:t>Rhetorical Question: Who am I toiling (engaging in drudgery) for?</a:t>
            </a:r>
            <a:br>
              <a:rPr lang="en-US" dirty="0"/>
            </a:br>
            <a:r>
              <a:rPr lang="en-US" dirty="0">
                <a:solidFill>
                  <a:schemeClr val="accent4">
                    <a:lumMod val="40000"/>
                    <a:lumOff val="60000"/>
                  </a:schemeClr>
                </a:solidFill>
              </a:rPr>
              <a:t>[Expected answer is NO ONE!]</a:t>
            </a:r>
          </a:p>
          <a:p>
            <a:r>
              <a:rPr lang="en-US" dirty="0"/>
              <a:t>This too is a wisp, a gust of air, an absurdity, topsy-turvy</a:t>
            </a:r>
          </a:p>
        </p:txBody>
      </p:sp>
    </p:spTree>
    <p:extLst>
      <p:ext uri="{BB962C8B-B14F-4D97-AF65-F5344CB8AC3E}">
        <p14:creationId xmlns:p14="http://schemas.microsoft.com/office/powerpoint/2010/main" val="211844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FAA4A-B805-FE90-B111-45854CEE5868}"/>
              </a:ext>
            </a:extLst>
          </p:cNvPr>
          <p:cNvSpPr>
            <a:spLocks noGrp="1"/>
          </p:cNvSpPr>
          <p:nvPr>
            <p:ph type="title"/>
          </p:nvPr>
        </p:nvSpPr>
        <p:spPr/>
        <p:txBody>
          <a:bodyPr/>
          <a:lstStyle/>
          <a:p>
            <a:r>
              <a:rPr lang="en-US" b="1" i="1" dirty="0"/>
              <a:t>“Green Leaves of Summer”</a:t>
            </a:r>
            <a:br>
              <a:rPr lang="en-US" dirty="0"/>
            </a:br>
            <a:r>
              <a:rPr lang="en-US" sz="2800" b="1" dirty="0">
                <a:solidFill>
                  <a:schemeClr val="accent4">
                    <a:lumMod val="40000"/>
                    <a:lumOff val="60000"/>
                  </a:schemeClr>
                </a:solidFill>
              </a:rPr>
              <a:t>[Reminded of this Song by Kong Zane]</a:t>
            </a:r>
          </a:p>
        </p:txBody>
      </p:sp>
      <p:pic>
        <p:nvPicPr>
          <p:cNvPr id="6" name="Content Placeholder 5" descr="A group of men playing instruments&#10;&#10;Description automatically generated">
            <a:extLst>
              <a:ext uri="{FF2B5EF4-FFF2-40B4-BE49-F238E27FC236}">
                <a16:creationId xmlns:a16="http://schemas.microsoft.com/office/drawing/2014/main" id="{741AAE49-3BA8-D328-4AC1-0720FCEEBFD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47546" y="1704975"/>
            <a:ext cx="2047427" cy="2081934"/>
          </a:xfrm>
        </p:spPr>
      </p:pic>
      <p:sp>
        <p:nvSpPr>
          <p:cNvPr id="4" name="Content Placeholder 3">
            <a:extLst>
              <a:ext uri="{FF2B5EF4-FFF2-40B4-BE49-F238E27FC236}">
                <a16:creationId xmlns:a16="http://schemas.microsoft.com/office/drawing/2014/main" id="{10940434-C0EB-F31C-F8B0-CA01A6EA29E1}"/>
              </a:ext>
            </a:extLst>
          </p:cNvPr>
          <p:cNvSpPr>
            <a:spLocks noGrp="1"/>
          </p:cNvSpPr>
          <p:nvPr>
            <p:ph sz="half" idx="2"/>
          </p:nvPr>
        </p:nvSpPr>
        <p:spPr/>
        <p:txBody>
          <a:bodyPr>
            <a:normAutofit/>
          </a:bodyPr>
          <a:lstStyle/>
          <a:p>
            <a:pPr marL="0" indent="0" algn="l">
              <a:buNone/>
            </a:pPr>
            <a:r>
              <a:rPr lang="en-US" b="1" i="0" dirty="0">
                <a:effectLst/>
              </a:rPr>
              <a:t>At the moment of </a:t>
            </a:r>
            <a:r>
              <a:rPr lang="en-US" b="1" i="0" dirty="0">
                <a:solidFill>
                  <a:schemeClr val="accent4">
                    <a:lumMod val="40000"/>
                    <a:lumOff val="60000"/>
                  </a:schemeClr>
                </a:solidFill>
                <a:effectLst/>
              </a:rPr>
              <a:t>birth</a:t>
            </a:r>
            <a:r>
              <a:rPr lang="en-US" b="1" i="0" dirty="0">
                <a:effectLst/>
              </a:rPr>
              <a:t>, woo</a:t>
            </a:r>
            <a:br>
              <a:rPr lang="en-US" b="1" i="0" dirty="0">
                <a:effectLst/>
              </a:rPr>
            </a:br>
            <a:r>
              <a:rPr lang="en-US" b="1" i="0" dirty="0">
                <a:solidFill>
                  <a:schemeClr val="accent4">
                    <a:lumMod val="40000"/>
                    <a:lumOff val="60000"/>
                  </a:schemeClr>
                </a:solidFill>
                <a:effectLst/>
              </a:rPr>
              <a:t>A time to be reaping</a:t>
            </a:r>
            <a:br>
              <a:rPr lang="en-US" b="1" i="0" dirty="0">
                <a:solidFill>
                  <a:schemeClr val="accent4">
                    <a:lumMod val="40000"/>
                    <a:lumOff val="60000"/>
                  </a:schemeClr>
                </a:solidFill>
                <a:effectLst/>
              </a:rPr>
            </a:br>
            <a:r>
              <a:rPr lang="en-US" b="1" i="0" dirty="0">
                <a:solidFill>
                  <a:schemeClr val="accent4">
                    <a:lumMod val="40000"/>
                    <a:lumOff val="60000"/>
                  </a:schemeClr>
                </a:solidFill>
                <a:effectLst/>
              </a:rPr>
              <a:t>A time to be sowing</a:t>
            </a:r>
            <a:br>
              <a:rPr lang="en-US" b="1" i="0" dirty="0">
                <a:solidFill>
                  <a:schemeClr val="accent4">
                    <a:lumMod val="40000"/>
                    <a:lumOff val="60000"/>
                  </a:schemeClr>
                </a:solidFill>
                <a:effectLst/>
              </a:rPr>
            </a:br>
            <a:r>
              <a:rPr lang="en-US" b="1" i="0" dirty="0">
                <a:solidFill>
                  <a:schemeClr val="accent4">
                    <a:lumMod val="40000"/>
                    <a:lumOff val="60000"/>
                  </a:schemeClr>
                </a:solidFill>
                <a:effectLst/>
              </a:rPr>
              <a:t>A time just for living</a:t>
            </a:r>
          </a:p>
          <a:p>
            <a:pPr marL="0" indent="0" algn="l">
              <a:buNone/>
            </a:pPr>
            <a:r>
              <a:rPr lang="en-US" b="1" i="0" dirty="0">
                <a:solidFill>
                  <a:schemeClr val="accent4">
                    <a:lumMod val="40000"/>
                    <a:lumOff val="60000"/>
                  </a:schemeClr>
                </a:solidFill>
                <a:effectLst/>
              </a:rPr>
              <a:t>A place for to die</a:t>
            </a:r>
            <a:r>
              <a:rPr lang="en-US" b="1" i="0" dirty="0">
                <a:effectLst/>
              </a:rPr>
              <a:t> "</a:t>
            </a:r>
            <a:br>
              <a:rPr lang="en-US" b="1" i="0" dirty="0">
                <a:effectLst/>
              </a:rPr>
            </a:br>
            <a:r>
              <a:rPr lang="en-US" b="1" i="0" dirty="0" err="1">
                <a:effectLst/>
              </a:rPr>
              <a:t>Twas</a:t>
            </a:r>
            <a:r>
              <a:rPr lang="en-US" b="1" i="0" dirty="0">
                <a:effectLst/>
              </a:rPr>
              <a:t> so good to be young then</a:t>
            </a:r>
            <a:br>
              <a:rPr lang="en-US" b="1" i="0" dirty="0">
                <a:effectLst/>
              </a:rPr>
            </a:br>
            <a:r>
              <a:rPr lang="en-US" b="1" i="0" dirty="0">
                <a:effectLst/>
              </a:rPr>
              <a:t>To be close to the earth</a:t>
            </a:r>
            <a:br>
              <a:rPr lang="en-US" b="1" i="0" dirty="0">
                <a:effectLst/>
              </a:rPr>
            </a:br>
            <a:r>
              <a:rPr lang="en-US" b="1" i="0" dirty="0">
                <a:effectLst/>
              </a:rPr>
              <a:t>Now the green leaves of summer</a:t>
            </a:r>
            <a:br>
              <a:rPr lang="en-US" b="1" i="0" dirty="0">
                <a:effectLst/>
              </a:rPr>
            </a:br>
            <a:r>
              <a:rPr lang="en-US" b="1" i="0" dirty="0">
                <a:effectLst/>
              </a:rPr>
              <a:t>Are calling me home "</a:t>
            </a:r>
          </a:p>
        </p:txBody>
      </p:sp>
      <p:pic>
        <p:nvPicPr>
          <p:cNvPr id="8" name="Picture 7" descr="A poster of a cowboy with an object&#10;&#10;Description automatically generated">
            <a:extLst>
              <a:ext uri="{FF2B5EF4-FFF2-40B4-BE49-F238E27FC236}">
                <a16:creationId xmlns:a16="http://schemas.microsoft.com/office/drawing/2014/main" id="{FCB27E40-232F-0CA1-A57D-374448E0B1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2572" y="1787236"/>
            <a:ext cx="2642029" cy="3999345"/>
          </a:xfrm>
          <a:prstGeom prst="rect">
            <a:avLst/>
          </a:prstGeom>
        </p:spPr>
      </p:pic>
    </p:spTree>
    <p:extLst>
      <p:ext uri="{BB962C8B-B14F-4D97-AF65-F5344CB8AC3E}">
        <p14:creationId xmlns:p14="http://schemas.microsoft.com/office/powerpoint/2010/main" val="1417194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B7A92-086E-539E-E798-0734E3FF5530}"/>
              </a:ext>
            </a:extLst>
          </p:cNvPr>
          <p:cNvSpPr>
            <a:spLocks noGrp="1"/>
          </p:cNvSpPr>
          <p:nvPr>
            <p:ph type="title"/>
          </p:nvPr>
        </p:nvSpPr>
        <p:spPr/>
        <p:txBody>
          <a:bodyPr/>
          <a:lstStyle/>
          <a:p>
            <a:r>
              <a:rPr lang="en-US" b="1" dirty="0"/>
              <a:t>Three Lessons from “Desert” Life (4:9-12)</a:t>
            </a:r>
          </a:p>
        </p:txBody>
      </p:sp>
      <p:pic>
        <p:nvPicPr>
          <p:cNvPr id="8" name="Content Placeholder 7" descr="A group of men hugging each other&#10;&#10;Description automatically generated">
            <a:extLst>
              <a:ext uri="{FF2B5EF4-FFF2-40B4-BE49-F238E27FC236}">
                <a16:creationId xmlns:a16="http://schemas.microsoft.com/office/drawing/2014/main" id="{FCC7AA51-7223-AEEF-64D6-5B21F966A51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06224" y="1511440"/>
            <a:ext cx="2932522" cy="2199391"/>
          </a:xfrm>
          <a:ln w="63500">
            <a:solidFill>
              <a:schemeClr val="accent4"/>
            </a:solidFill>
          </a:ln>
        </p:spPr>
      </p:pic>
      <p:pic>
        <p:nvPicPr>
          <p:cNvPr id="10" name="Content Placeholder 9" descr="A person and person lying in a sleeping bag&#10;&#10;Description automatically generated">
            <a:extLst>
              <a:ext uri="{FF2B5EF4-FFF2-40B4-BE49-F238E27FC236}">
                <a16:creationId xmlns:a16="http://schemas.microsoft.com/office/drawing/2014/main" id="{890C19CF-5A7F-E71F-1FCD-145BBF479DF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68683" y="2317239"/>
            <a:ext cx="3716244" cy="2787183"/>
          </a:xfrm>
          <a:ln w="63500">
            <a:solidFill>
              <a:schemeClr val="accent4"/>
            </a:solidFill>
          </a:ln>
        </p:spPr>
      </p:pic>
      <p:pic>
        <p:nvPicPr>
          <p:cNvPr id="12" name="Picture 11" descr="A group of people fighting in front of a car&#10;&#10;Description automatically generated">
            <a:extLst>
              <a:ext uri="{FF2B5EF4-FFF2-40B4-BE49-F238E27FC236}">
                <a16:creationId xmlns:a16="http://schemas.microsoft.com/office/drawing/2014/main" id="{2FC0BA2B-202A-2939-6AC6-C62B05E05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1968" y="4002150"/>
            <a:ext cx="4299880" cy="2418683"/>
          </a:xfrm>
          <a:prstGeom prst="rect">
            <a:avLst/>
          </a:prstGeom>
          <a:ln w="63500">
            <a:solidFill>
              <a:schemeClr val="accent4"/>
            </a:solidFill>
          </a:ln>
        </p:spPr>
      </p:pic>
    </p:spTree>
    <p:extLst>
      <p:ext uri="{BB962C8B-B14F-4D97-AF65-F5344CB8AC3E}">
        <p14:creationId xmlns:p14="http://schemas.microsoft.com/office/powerpoint/2010/main" val="326426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20C7-079F-A1C0-4A0E-522CB2D657FB}"/>
              </a:ext>
            </a:extLst>
          </p:cNvPr>
          <p:cNvSpPr>
            <a:spLocks noGrp="1"/>
          </p:cNvSpPr>
          <p:nvPr>
            <p:ph type="title"/>
          </p:nvPr>
        </p:nvSpPr>
        <p:spPr/>
        <p:txBody>
          <a:bodyPr/>
          <a:lstStyle/>
          <a:p>
            <a:r>
              <a:rPr lang="en-US" dirty="0"/>
              <a:t>A Political Parable (4:13-16)</a:t>
            </a:r>
          </a:p>
        </p:txBody>
      </p:sp>
      <p:pic>
        <p:nvPicPr>
          <p:cNvPr id="5" name="Content Placeholder 4" descr="A group of people standing in front of a statue&#10;&#10;Description automatically generated">
            <a:extLst>
              <a:ext uri="{FF2B5EF4-FFF2-40B4-BE49-F238E27FC236}">
                <a16:creationId xmlns:a16="http://schemas.microsoft.com/office/drawing/2014/main" id="{2FCA2AFD-4BA9-D565-27F6-E27D1E5182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0804" y="1690688"/>
            <a:ext cx="6773073" cy="4351338"/>
          </a:xfrm>
          <a:ln w="63500">
            <a:solidFill>
              <a:schemeClr val="accent4"/>
            </a:solidFill>
          </a:ln>
        </p:spPr>
      </p:pic>
    </p:spTree>
    <p:extLst>
      <p:ext uri="{BB962C8B-B14F-4D97-AF65-F5344CB8AC3E}">
        <p14:creationId xmlns:p14="http://schemas.microsoft.com/office/powerpoint/2010/main" val="1848182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2E5D4C-C013-9367-D7F1-BD5B5F5E008E}"/>
              </a:ext>
            </a:extLst>
          </p:cNvPr>
          <p:cNvSpPr>
            <a:spLocks noGrp="1"/>
          </p:cNvSpPr>
          <p:nvPr>
            <p:ph type="title"/>
          </p:nvPr>
        </p:nvSpPr>
        <p:spPr/>
        <p:txBody>
          <a:bodyPr/>
          <a:lstStyle/>
          <a:p>
            <a:r>
              <a:rPr lang="en-US" dirty="0"/>
              <a:t>Paul Simon and Ecclesiastes 3</a:t>
            </a:r>
          </a:p>
        </p:txBody>
      </p:sp>
      <p:sp>
        <p:nvSpPr>
          <p:cNvPr id="5" name="Content Placeholder 4">
            <a:extLst>
              <a:ext uri="{FF2B5EF4-FFF2-40B4-BE49-F238E27FC236}">
                <a16:creationId xmlns:a16="http://schemas.microsoft.com/office/drawing/2014/main" id="{F9069381-A318-0AE7-FDC3-4ED243ADFC2E}"/>
              </a:ext>
            </a:extLst>
          </p:cNvPr>
          <p:cNvSpPr>
            <a:spLocks noGrp="1"/>
          </p:cNvSpPr>
          <p:nvPr>
            <p:ph sz="half" idx="1"/>
          </p:nvPr>
        </p:nvSpPr>
        <p:spPr>
          <a:xfrm>
            <a:off x="838199" y="1825625"/>
            <a:ext cx="5377873" cy="4351338"/>
          </a:xfrm>
        </p:spPr>
        <p:txBody>
          <a:bodyPr/>
          <a:lstStyle/>
          <a:p>
            <a:pPr marL="0" indent="0">
              <a:buNone/>
            </a:pPr>
            <a:r>
              <a:rPr lang="en-US" i="1" dirty="0"/>
              <a:t>“God only knows</a:t>
            </a:r>
            <a:br>
              <a:rPr lang="en-US" i="1" dirty="0"/>
            </a:br>
            <a:r>
              <a:rPr lang="en-US" i="1" dirty="0"/>
              <a:t>  And God has His plan;</a:t>
            </a:r>
            <a:br>
              <a:rPr lang="en-US" i="1" dirty="0"/>
            </a:br>
            <a:r>
              <a:rPr lang="en-US" i="1" dirty="0"/>
              <a:t>  The information’s unavailable to</a:t>
            </a:r>
            <a:br>
              <a:rPr lang="en-US" i="1" dirty="0"/>
            </a:br>
            <a:r>
              <a:rPr lang="en-US" i="1" dirty="0"/>
              <a:t>          the mortal man.</a:t>
            </a:r>
            <a:br>
              <a:rPr lang="en-US" i="1" dirty="0"/>
            </a:br>
            <a:r>
              <a:rPr lang="en-US" i="1" dirty="0"/>
              <a:t>  We work our jobs; collect our pay;</a:t>
            </a:r>
            <a:br>
              <a:rPr lang="en-US" i="1" dirty="0"/>
            </a:br>
            <a:r>
              <a:rPr lang="en-US" i="1" dirty="0"/>
              <a:t>  Believe we’re driving down life’s</a:t>
            </a:r>
            <a:br>
              <a:rPr lang="en-US" i="1" dirty="0"/>
            </a:br>
            <a:r>
              <a:rPr lang="en-US" i="1" dirty="0"/>
              <a:t>          highway when, in fact,</a:t>
            </a:r>
            <a:br>
              <a:rPr lang="en-US" i="1" dirty="0"/>
            </a:br>
            <a:r>
              <a:rPr lang="en-US" i="1" dirty="0"/>
              <a:t>                          we’re slip, sliding</a:t>
            </a:r>
            <a:br>
              <a:rPr lang="en-US" i="1" dirty="0"/>
            </a:br>
            <a:r>
              <a:rPr lang="en-US" i="1" dirty="0"/>
              <a:t>                          away!”</a:t>
            </a:r>
          </a:p>
        </p:txBody>
      </p:sp>
      <p:pic>
        <p:nvPicPr>
          <p:cNvPr id="8" name="Content Placeholder 7" descr="A person holding a guitar&#10;&#10;Description automatically generated">
            <a:extLst>
              <a:ext uri="{FF2B5EF4-FFF2-40B4-BE49-F238E27FC236}">
                <a16:creationId xmlns:a16="http://schemas.microsoft.com/office/drawing/2014/main" id="{4C81C385-7C54-604D-DDBE-C4998FA065F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99200" y="2274094"/>
            <a:ext cx="5054600" cy="3369733"/>
          </a:xfrm>
          <a:ln w="63500">
            <a:solidFill>
              <a:schemeClr val="accent4">
                <a:lumMod val="40000"/>
                <a:lumOff val="60000"/>
              </a:schemeClr>
            </a:solidFill>
          </a:ln>
        </p:spPr>
      </p:pic>
    </p:spTree>
    <p:extLst>
      <p:ext uri="{BB962C8B-B14F-4D97-AF65-F5344CB8AC3E}">
        <p14:creationId xmlns:p14="http://schemas.microsoft.com/office/powerpoint/2010/main" val="2831892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590BB-DC2D-0820-D743-1AE641EC9832}"/>
              </a:ext>
            </a:extLst>
          </p:cNvPr>
          <p:cNvSpPr>
            <a:spLocks noGrp="1"/>
          </p:cNvSpPr>
          <p:nvPr>
            <p:ph type="title"/>
          </p:nvPr>
        </p:nvSpPr>
        <p:spPr/>
        <p:txBody>
          <a:bodyPr/>
          <a:lstStyle/>
          <a:p>
            <a:r>
              <a:rPr lang="en-US" dirty="0"/>
              <a:t>The Concern for Timing</a:t>
            </a:r>
          </a:p>
        </p:txBody>
      </p:sp>
      <p:sp>
        <p:nvSpPr>
          <p:cNvPr id="3" name="Content Placeholder 2">
            <a:extLst>
              <a:ext uri="{FF2B5EF4-FFF2-40B4-BE49-F238E27FC236}">
                <a16:creationId xmlns:a16="http://schemas.microsoft.com/office/drawing/2014/main" id="{3B37F970-8770-2DFC-B6A1-D726D551A4F0}"/>
              </a:ext>
            </a:extLst>
          </p:cNvPr>
          <p:cNvSpPr>
            <a:spLocks noGrp="1"/>
          </p:cNvSpPr>
          <p:nvPr>
            <p:ph sz="half" idx="1"/>
          </p:nvPr>
        </p:nvSpPr>
        <p:spPr>
          <a:xfrm>
            <a:off x="838199" y="1825625"/>
            <a:ext cx="6615545" cy="4351338"/>
          </a:xfrm>
        </p:spPr>
        <p:txBody>
          <a:bodyPr/>
          <a:lstStyle/>
          <a:p>
            <a:pPr>
              <a:buFont typeface="Wingdings" panose="05000000000000000000" pitchFamily="2" charset="2"/>
              <a:buChar char="Ø"/>
            </a:pPr>
            <a:r>
              <a:rPr lang="en-US" b="1" kern="100" baseline="30000" dirty="0">
                <a:effectLst/>
                <a:ea typeface="Calibri" panose="020F0502020204030204" pitchFamily="34" charset="0"/>
                <a:cs typeface="Arial" panose="020B0604020202020204" pitchFamily="34" charset="0"/>
              </a:rPr>
              <a:t>23 </a:t>
            </a:r>
            <a:r>
              <a:rPr lang="en-US" b="1" kern="100" dirty="0">
                <a:effectLst/>
                <a:ea typeface="Calibri" panose="020F0502020204030204" pitchFamily="34" charset="0"/>
                <a:cs typeface="Arial" panose="020B0604020202020204" pitchFamily="34" charset="0"/>
              </a:rPr>
              <a:t>A man takes joy in giving an answer;</a:t>
            </a:r>
            <a:br>
              <a:rPr lang="en-US" b="1" kern="100" dirty="0">
                <a:effectLst/>
                <a:ea typeface="Calibri" panose="020F0502020204030204" pitchFamily="34" charset="0"/>
                <a:cs typeface="Arial" panose="020B0604020202020204" pitchFamily="34" charset="0"/>
              </a:rPr>
            </a:br>
            <a:r>
              <a:rPr lang="en-US" b="1" kern="100" dirty="0">
                <a:effectLst/>
                <a:ea typeface="Calibri" panose="020F0502020204030204" pitchFamily="34" charset="0"/>
                <a:cs typeface="Arial" panose="020B0604020202020204" pitchFamily="34" charset="0"/>
              </a:rPr>
              <a:t>and a timely word—how good that is!</a:t>
            </a:r>
            <a:br>
              <a:rPr lang="en-US" b="1" kern="100" dirty="0">
                <a:effectLst/>
                <a:ea typeface="Calibri" panose="020F0502020204030204" pitchFamily="34" charset="0"/>
                <a:cs typeface="Arial" panose="020B0604020202020204" pitchFamily="34" charset="0"/>
              </a:rPr>
            </a:br>
            <a:r>
              <a:rPr lang="en-US" b="1" kern="100" dirty="0">
                <a:effectLst/>
                <a:ea typeface="Calibri" panose="020F0502020204030204" pitchFamily="34" charset="0"/>
                <a:cs typeface="Arial" panose="020B0604020202020204" pitchFamily="34" charset="0"/>
              </a:rPr>
              <a:t>--Proverbs 15:23 [HCSB]</a:t>
            </a:r>
          </a:p>
          <a:p>
            <a:pPr>
              <a:buFont typeface="Wingdings" panose="05000000000000000000" pitchFamily="2" charset="2"/>
              <a:buChar char="Ø"/>
            </a:pPr>
            <a:r>
              <a:rPr lang="en-US" b="1" kern="100" baseline="30000" dirty="0">
                <a:effectLst/>
                <a:ea typeface="Calibri" panose="020F0502020204030204" pitchFamily="34" charset="0"/>
                <a:cs typeface="Arial" panose="020B0604020202020204" pitchFamily="34" charset="0"/>
              </a:rPr>
              <a:t>6 </a:t>
            </a:r>
            <a:r>
              <a:rPr lang="en-US" b="1" kern="100" dirty="0">
                <a:effectLst/>
                <a:ea typeface="Calibri" panose="020F0502020204030204" pitchFamily="34" charset="0"/>
                <a:cs typeface="Arial" panose="020B0604020202020204" pitchFamily="34" charset="0"/>
              </a:rPr>
              <a:t>Jesus told them, “My time has not yet arrived, but your time is always at hand.”</a:t>
            </a:r>
            <a:br>
              <a:rPr lang="en-US" b="1" kern="100" dirty="0">
                <a:ea typeface="Calibri" panose="020F0502020204030204" pitchFamily="34" charset="0"/>
                <a:cs typeface="Arial" panose="020B0604020202020204" pitchFamily="34" charset="0"/>
              </a:rPr>
            </a:br>
            <a:r>
              <a:rPr lang="en-US" b="1" kern="100" dirty="0">
                <a:ea typeface="Calibri" panose="020F0502020204030204" pitchFamily="34" charset="0"/>
                <a:cs typeface="Arial" panose="020B0604020202020204" pitchFamily="34" charset="0"/>
              </a:rPr>
              <a:t>--John 7:6 [HCSB]</a:t>
            </a:r>
            <a:endParaRPr lang="en-US" b="1" kern="100" dirty="0">
              <a:effectLst/>
              <a:ea typeface="Calibri" panose="020F0502020204030204" pitchFamily="34" charset="0"/>
              <a:cs typeface="Arial" panose="020B0604020202020204" pitchFamily="34" charset="0"/>
            </a:endParaRPr>
          </a:p>
        </p:txBody>
      </p:sp>
      <p:pic>
        <p:nvPicPr>
          <p:cNvPr id="6" name="Content Placeholder 5" descr="A group of people standing next to a person and person&#10;&#10;Description automatically generated">
            <a:extLst>
              <a:ext uri="{FF2B5EF4-FFF2-40B4-BE49-F238E27FC236}">
                <a16:creationId xmlns:a16="http://schemas.microsoft.com/office/drawing/2014/main" id="{C40BFDDA-7A97-BF55-8E21-7333CE3D553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04823" y="1825625"/>
            <a:ext cx="3848977" cy="3988709"/>
          </a:xfrm>
          <a:ln w="63500">
            <a:solidFill>
              <a:schemeClr val="accent4">
                <a:lumMod val="40000"/>
                <a:lumOff val="60000"/>
              </a:schemeClr>
            </a:solidFill>
          </a:ln>
        </p:spPr>
      </p:pic>
    </p:spTree>
    <p:extLst>
      <p:ext uri="{BB962C8B-B14F-4D97-AF65-F5344CB8AC3E}">
        <p14:creationId xmlns:p14="http://schemas.microsoft.com/office/powerpoint/2010/main" val="37823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9EB140-0FA7-4A0C-5CB2-7CC302D03FEB}"/>
              </a:ext>
            </a:extLst>
          </p:cNvPr>
          <p:cNvSpPr>
            <a:spLocks noGrp="1"/>
          </p:cNvSpPr>
          <p:nvPr>
            <p:ph type="title"/>
          </p:nvPr>
        </p:nvSpPr>
        <p:spPr/>
        <p:txBody>
          <a:bodyPr>
            <a:normAutofit fontScale="90000"/>
          </a:bodyPr>
          <a:lstStyle/>
          <a:p>
            <a:r>
              <a:rPr lang="en-US" sz="2800" b="1" kern="100" dirty="0">
                <a:effectLst/>
                <a:latin typeface="Segoe UI" panose="020B0502040204020203" pitchFamily="34" charset="0"/>
                <a:ea typeface="Calibri" panose="020F0502020204030204" pitchFamily="34" charset="0"/>
                <a:cs typeface="Arial" panose="020B0604020202020204" pitchFamily="34" charset="0"/>
              </a:rPr>
              <a:t>[Adapted from </a:t>
            </a:r>
            <a:r>
              <a:rPr lang="en-US" sz="2800" b="1" kern="100" dirty="0" err="1">
                <a:effectLst/>
                <a:latin typeface="Segoe UI" panose="020B0502040204020203" pitchFamily="34" charset="0"/>
                <a:ea typeface="Calibri" panose="020F0502020204030204" pitchFamily="34" charset="0"/>
                <a:cs typeface="Arial" panose="020B0604020202020204" pitchFamily="34" charset="0"/>
              </a:rPr>
              <a:t>LaSor</a:t>
            </a:r>
            <a:r>
              <a:rPr lang="en-US" sz="2800" b="1" kern="100" dirty="0">
                <a:effectLst/>
                <a:latin typeface="Segoe UI" panose="020B0502040204020203" pitchFamily="34" charset="0"/>
                <a:ea typeface="Calibri" panose="020F0502020204030204" pitchFamily="34" charset="0"/>
                <a:cs typeface="Arial" panose="020B0604020202020204" pitchFamily="34" charset="0"/>
              </a:rPr>
              <a:t>, William S. (et. al.), </a:t>
            </a:r>
            <a:r>
              <a:rPr lang="en-US" sz="2800" b="1" i="1" kern="100" dirty="0">
                <a:effectLst/>
                <a:latin typeface="Segoe UI" panose="020B0502040204020203" pitchFamily="34" charset="0"/>
                <a:ea typeface="Calibri" panose="020F0502020204030204" pitchFamily="34" charset="0"/>
                <a:cs typeface="Arial" panose="020B0604020202020204" pitchFamily="34" charset="0"/>
              </a:rPr>
              <a:t>Old Testament Survey: The Message, Form, and Background of the Old Testament: Second Edition</a:t>
            </a:r>
            <a:r>
              <a:rPr lang="en-US" sz="2800" b="1" kern="100" dirty="0">
                <a:effectLst/>
                <a:latin typeface="Segoe UI" panose="020B0502040204020203" pitchFamily="34" charset="0"/>
                <a:ea typeface="Calibri" panose="020F0502020204030204" pitchFamily="34" charset="0"/>
                <a:cs typeface="Arial" panose="020B0604020202020204" pitchFamily="34" charset="0"/>
              </a:rPr>
              <a:t> (Grand Rapids, MI: William B. Eerdmans, 1996), p. 502.]</a:t>
            </a:r>
            <a:endParaRPr lang="en-US" sz="2800" b="1" dirty="0"/>
          </a:p>
        </p:txBody>
      </p:sp>
      <p:sp>
        <p:nvSpPr>
          <p:cNvPr id="6" name="Content Placeholder 5">
            <a:extLst>
              <a:ext uri="{FF2B5EF4-FFF2-40B4-BE49-F238E27FC236}">
                <a16:creationId xmlns:a16="http://schemas.microsoft.com/office/drawing/2014/main" id="{881B80B8-76D7-8C4E-FD68-C70BC3316470}"/>
              </a:ext>
            </a:extLst>
          </p:cNvPr>
          <p:cNvSpPr>
            <a:spLocks noGrp="1"/>
          </p:cNvSpPr>
          <p:nvPr>
            <p:ph idx="1"/>
          </p:nvPr>
        </p:nvSpPr>
        <p:spPr/>
        <p:txBody>
          <a:bodyPr>
            <a:normAutofit/>
          </a:bodyPr>
          <a:lstStyle/>
          <a:p>
            <a:pPr marL="342900" marR="0" indent="-571500">
              <a:lnSpc>
                <a:spcPct val="107000"/>
              </a:lnSpc>
              <a:spcBef>
                <a:spcPts val="0"/>
              </a:spcBef>
              <a:spcAft>
                <a:spcPts val="800"/>
              </a:spcAft>
              <a:buFont typeface="Wingdings" panose="05000000000000000000" pitchFamily="2" charset="2"/>
              <a:buChar char="v"/>
            </a:pPr>
            <a:r>
              <a:rPr lang="en-US" sz="3600" b="1" kern="100" dirty="0">
                <a:effectLst/>
                <a:ea typeface="Calibri" panose="020F0502020204030204" pitchFamily="34" charset="0"/>
                <a:cs typeface="Arial" panose="020B0604020202020204" pitchFamily="34" charset="0"/>
              </a:rPr>
              <a:t>Theme: God is in control of all events (3:1-11)</a:t>
            </a:r>
            <a:br>
              <a:rPr lang="en-US" sz="3600" b="1" kern="100" dirty="0">
                <a:effectLst/>
                <a:ea typeface="Calibri" panose="020F0502020204030204" pitchFamily="34" charset="0"/>
                <a:cs typeface="Arial" panose="020B0604020202020204" pitchFamily="34" charset="0"/>
              </a:rPr>
            </a:br>
            <a:r>
              <a:rPr lang="en-US" sz="3600" b="1" kern="100" dirty="0">
                <a:solidFill>
                  <a:schemeClr val="accent4">
                    <a:lumMod val="40000"/>
                    <a:lumOff val="60000"/>
                  </a:schemeClr>
                </a:solidFill>
                <a:effectLst/>
                <a:ea typeface="Calibri" panose="020F0502020204030204" pitchFamily="34" charset="0"/>
                <a:cs typeface="Arial" panose="020B0604020202020204" pitchFamily="34" charset="0"/>
              </a:rPr>
              <a:t>Conclusion: Enjoy life now as God gives it (3:12-15)</a:t>
            </a:r>
          </a:p>
          <a:p>
            <a:pPr marL="342900" marR="0" indent="-571500">
              <a:lnSpc>
                <a:spcPct val="107000"/>
              </a:lnSpc>
              <a:spcBef>
                <a:spcPts val="0"/>
              </a:spcBef>
              <a:spcAft>
                <a:spcPts val="800"/>
              </a:spcAft>
              <a:buFont typeface="Wingdings" panose="05000000000000000000" pitchFamily="2" charset="2"/>
              <a:buChar char="v"/>
            </a:pPr>
            <a:r>
              <a:rPr lang="en-US" sz="3600" b="1" kern="100" dirty="0">
                <a:effectLst/>
                <a:ea typeface="Calibri" panose="020F0502020204030204" pitchFamily="34" charset="0"/>
                <a:cs typeface="Arial" panose="020B0604020202020204" pitchFamily="34" charset="0"/>
              </a:rPr>
              <a:t>Theme: Humans have a limited lifespan (3:16-21)</a:t>
            </a:r>
            <a:br>
              <a:rPr lang="en-US" sz="3600" b="1" kern="100" dirty="0">
                <a:effectLst/>
                <a:ea typeface="Calibri" panose="020F0502020204030204" pitchFamily="34" charset="0"/>
                <a:cs typeface="Arial" panose="020B0604020202020204" pitchFamily="34" charset="0"/>
              </a:rPr>
            </a:br>
            <a:r>
              <a:rPr lang="en-US" sz="3600" b="1" kern="100" dirty="0">
                <a:solidFill>
                  <a:schemeClr val="accent4">
                    <a:lumMod val="40000"/>
                    <a:lumOff val="60000"/>
                  </a:schemeClr>
                </a:solidFill>
                <a:effectLst/>
                <a:ea typeface="Calibri" panose="020F0502020204030204" pitchFamily="34" charset="0"/>
                <a:cs typeface="Arial" panose="020B0604020202020204" pitchFamily="34" charset="0"/>
              </a:rPr>
              <a:t>Conclusion: Enjoy life now as God gives it (3:22)</a:t>
            </a:r>
          </a:p>
        </p:txBody>
      </p:sp>
    </p:spTree>
    <p:extLst>
      <p:ext uri="{BB962C8B-B14F-4D97-AF65-F5344CB8AC3E}">
        <p14:creationId xmlns:p14="http://schemas.microsoft.com/office/powerpoint/2010/main" val="242819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6FF24-F730-1E6F-3A40-71E1EA13B455}"/>
              </a:ext>
            </a:extLst>
          </p:cNvPr>
          <p:cNvSpPr>
            <a:spLocks noGrp="1"/>
          </p:cNvSpPr>
          <p:nvPr>
            <p:ph type="title"/>
          </p:nvPr>
        </p:nvSpPr>
        <p:spPr/>
        <p:txBody>
          <a:bodyPr>
            <a:normAutofit/>
          </a:bodyPr>
          <a:lstStyle/>
          <a:p>
            <a:r>
              <a:rPr lang="en-US" sz="2800" b="1" i="1" kern="100" dirty="0">
                <a:effectLst/>
                <a:latin typeface="+mn-lt"/>
                <a:ea typeface="Calibri" panose="020F0502020204030204" pitchFamily="34" charset="0"/>
                <a:cs typeface="Arial" panose="020B0604020202020204" pitchFamily="34" charset="0"/>
              </a:rPr>
              <a:t>“For everything, there is a window of opportunity [lit. “season”] and an appropriate time for every consideration [business, pleasure, activity] under heaven [lit. “heavens”].” </a:t>
            </a:r>
            <a:r>
              <a:rPr lang="en-US" sz="2800" b="1" kern="100" dirty="0">
                <a:effectLst/>
                <a:latin typeface="+mn-lt"/>
                <a:ea typeface="Calibri" panose="020F0502020204030204" pitchFamily="34" charset="0"/>
                <a:cs typeface="Arial" panose="020B0604020202020204" pitchFamily="34" charset="0"/>
              </a:rPr>
              <a:t>[PJT]</a:t>
            </a:r>
            <a:endParaRPr lang="en-US" sz="2800" b="1" dirty="0">
              <a:latin typeface="+mn-lt"/>
            </a:endParaRPr>
          </a:p>
        </p:txBody>
      </p:sp>
      <p:sp>
        <p:nvSpPr>
          <p:cNvPr id="5" name="Content Placeholder 4">
            <a:extLst>
              <a:ext uri="{FF2B5EF4-FFF2-40B4-BE49-F238E27FC236}">
                <a16:creationId xmlns:a16="http://schemas.microsoft.com/office/drawing/2014/main" id="{32DC884D-1127-E0FE-BF04-44405EF2C67B}"/>
              </a:ext>
            </a:extLst>
          </p:cNvPr>
          <p:cNvSpPr>
            <a:spLocks noGrp="1"/>
          </p:cNvSpPr>
          <p:nvPr>
            <p:ph idx="1"/>
          </p:nvPr>
        </p:nvSpPr>
        <p:spPr/>
        <p:txBody>
          <a:bodyPr/>
          <a:lstStyle/>
          <a:p>
            <a:pPr>
              <a:buFont typeface="Wingdings" panose="05000000000000000000" pitchFamily="2" charset="2"/>
              <a:buChar char="ü"/>
            </a:pPr>
            <a:r>
              <a:rPr lang="en-US" b="1" dirty="0"/>
              <a:t>“Season” is an Aramaic word that is not used until during and after the Exile and “…is always used of a predetermined or appointed time.” </a:t>
            </a:r>
            <a:r>
              <a:rPr lang="en-US" sz="2400" dirty="0"/>
              <a:t>[</a:t>
            </a:r>
            <a:r>
              <a:rPr lang="en-US" sz="2400" dirty="0" err="1"/>
              <a:t>Seow</a:t>
            </a:r>
            <a:r>
              <a:rPr lang="en-US" sz="2400" dirty="0"/>
              <a:t>, Choon-Leong, </a:t>
            </a:r>
            <a:r>
              <a:rPr lang="en-US" sz="2400" i="1" dirty="0"/>
              <a:t>The Anchor Bible: Ecclesiastes: A New Translation with Introduction and Commentary </a:t>
            </a:r>
            <a:r>
              <a:rPr lang="en-US" sz="2400" dirty="0"/>
              <a:t>(New York: Doubleday and Company, 1997), p. 159.]</a:t>
            </a:r>
          </a:p>
          <a:p>
            <a:pPr>
              <a:buFont typeface="Wingdings" panose="05000000000000000000" pitchFamily="2" charset="2"/>
              <a:buChar char="ü"/>
            </a:pPr>
            <a:r>
              <a:rPr lang="en-US" b="1" dirty="0">
                <a:effectLst/>
                <a:ea typeface="Calibri" panose="020F0502020204030204" pitchFamily="34" charset="0"/>
              </a:rPr>
              <a:t>“time” is parallel to “season” so it also means a specific time, a best time, an appropriate time rather than the flow of time </a:t>
            </a:r>
            <a:br>
              <a:rPr lang="en-US" b="1" dirty="0">
                <a:effectLst/>
                <a:ea typeface="Calibri" panose="020F0502020204030204" pitchFamily="34" charset="0"/>
              </a:rPr>
            </a:br>
            <a:r>
              <a:rPr lang="en-US" b="1" dirty="0">
                <a:effectLst/>
                <a:ea typeface="Calibri" panose="020F0502020204030204" pitchFamily="34" charset="0"/>
              </a:rPr>
              <a:t>             </a:t>
            </a:r>
            <a:r>
              <a:rPr lang="en-US" sz="2400" dirty="0">
                <a:effectLst/>
                <a:ea typeface="Calibri" panose="020F0502020204030204" pitchFamily="34" charset="0"/>
              </a:rPr>
              <a:t>[Crenshaw, James, </a:t>
            </a:r>
            <a:r>
              <a:rPr lang="en-US" sz="2400" i="1" dirty="0">
                <a:effectLst/>
                <a:ea typeface="Calibri" panose="020F0502020204030204" pitchFamily="34" charset="0"/>
              </a:rPr>
              <a:t>The Old Testament Library: Ecclesiastes</a:t>
            </a:r>
            <a:r>
              <a:rPr lang="en-US" sz="2400" dirty="0">
                <a:effectLst/>
                <a:ea typeface="Calibri" panose="020F0502020204030204" pitchFamily="34" charset="0"/>
              </a:rPr>
              <a:t> (Philadelphia,</a:t>
            </a:r>
            <a:br>
              <a:rPr lang="en-US" sz="2400" dirty="0">
                <a:effectLst/>
                <a:ea typeface="Calibri" panose="020F0502020204030204" pitchFamily="34" charset="0"/>
              </a:rPr>
            </a:br>
            <a:r>
              <a:rPr lang="en-US" sz="2400" dirty="0">
                <a:effectLst/>
                <a:ea typeface="Calibri" panose="020F0502020204030204" pitchFamily="34" charset="0"/>
              </a:rPr>
              <a:t>                 PA: The Westminster Press, 1987), p. 92.]</a:t>
            </a:r>
          </a:p>
        </p:txBody>
      </p:sp>
      <p:sp>
        <p:nvSpPr>
          <p:cNvPr id="6" name="TextBox 5">
            <a:extLst>
              <a:ext uri="{FF2B5EF4-FFF2-40B4-BE49-F238E27FC236}">
                <a16:creationId xmlns:a16="http://schemas.microsoft.com/office/drawing/2014/main" id="{1A996095-E06F-8013-8F36-5B28DF7D2CF3}"/>
              </a:ext>
            </a:extLst>
          </p:cNvPr>
          <p:cNvSpPr txBox="1"/>
          <p:nvPr/>
        </p:nvSpPr>
        <p:spPr>
          <a:xfrm rot="20131814">
            <a:off x="-1289044" y="2613393"/>
            <a:ext cx="16390372" cy="1631216"/>
          </a:xfrm>
          <a:prstGeom prst="rect">
            <a:avLst/>
          </a:prstGeom>
          <a:solidFill>
            <a:srgbClr val="FFC000"/>
          </a:solidFill>
        </p:spPr>
        <p:txBody>
          <a:bodyPr wrap="square" rtlCol="0" anchor="ctr">
            <a:spAutoFit/>
          </a:bodyPr>
          <a:lstStyle/>
          <a:p>
            <a:pPr algn="ctr"/>
            <a:r>
              <a:rPr lang="en-US" sz="4000" b="1" kern="100" dirty="0">
                <a:latin typeface="Calibri" panose="020F0502020204030204" pitchFamily="34" charset="0"/>
                <a:ea typeface="Calibri" panose="020F0502020204030204" pitchFamily="34" charset="0"/>
                <a:cs typeface="Arial" panose="020B0604020202020204" pitchFamily="34" charset="0"/>
              </a:rPr>
              <a:t>ע</a:t>
            </a:r>
            <a:r>
              <a:rPr lang="he-IL" sz="4000" b="1" kern="100" dirty="0">
                <a:latin typeface="Calibri" panose="020F0502020204030204" pitchFamily="34" charset="0"/>
                <a:ea typeface="Calibri" panose="020F0502020204030204" pitchFamily="34" charset="0"/>
                <a:cs typeface="Arial" panose="020B0604020202020204" pitchFamily="34" charset="0"/>
              </a:rPr>
              <a:t>ת</a:t>
            </a:r>
            <a:br>
              <a:rPr lang="en-US" sz="3200" b="1" kern="100" dirty="0">
                <a:latin typeface="Calibri" panose="020F0502020204030204" pitchFamily="34" charset="0"/>
                <a:ea typeface="Calibri" panose="020F0502020204030204" pitchFamily="34" charset="0"/>
                <a:cs typeface="Arial" panose="020B0604020202020204" pitchFamily="34" charset="0"/>
              </a:rPr>
            </a:br>
            <a:r>
              <a:rPr lang="en-US" sz="3200" b="1" kern="100" dirty="0">
                <a:latin typeface="Calibri" panose="020F0502020204030204" pitchFamily="34" charset="0"/>
                <a:ea typeface="Calibri" panose="020F0502020204030204" pitchFamily="34" charset="0"/>
                <a:cs typeface="Arial" panose="020B0604020202020204" pitchFamily="34" charset="0"/>
              </a:rPr>
              <a:t> is used 40x in Ecclesiastes and 28x in 3:2-8</a:t>
            </a:r>
            <a:endParaRPr lang="en-US" sz="3200" b="1" kern="100" dirty="0">
              <a:effectLst/>
              <a:latin typeface="Calibri" panose="020F0502020204030204" pitchFamily="34" charset="0"/>
              <a:ea typeface="Calibri" panose="020F0502020204030204" pitchFamily="34" charset="0"/>
              <a:cs typeface="Arial" panose="020B0604020202020204" pitchFamily="34" charset="0"/>
            </a:endParaRPr>
          </a:p>
          <a:p>
            <a:pPr algn="ctr"/>
            <a:endParaRPr lang="en-US" sz="2800" b="1" dirty="0"/>
          </a:p>
        </p:txBody>
      </p:sp>
    </p:spTree>
    <p:extLst>
      <p:ext uri="{BB962C8B-B14F-4D97-AF65-F5344CB8AC3E}">
        <p14:creationId xmlns:p14="http://schemas.microsoft.com/office/powerpoint/2010/main" val="337138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F4AE7B-E6A8-A683-527F-1D4F06F171A5}"/>
              </a:ext>
            </a:extLst>
          </p:cNvPr>
          <p:cNvSpPr>
            <a:spLocks noGrp="1"/>
          </p:cNvSpPr>
          <p:nvPr>
            <p:ph type="title"/>
          </p:nvPr>
        </p:nvSpPr>
        <p:spPr/>
        <p:txBody>
          <a:bodyPr>
            <a:normAutofit/>
          </a:bodyPr>
          <a:lstStyle/>
          <a:p>
            <a:r>
              <a:rPr lang="en-US" sz="3600" b="1" i="1" dirty="0">
                <a:latin typeface="+mn-lt"/>
              </a:rPr>
              <a:t>2a) A time for birthing and a time for dying </a:t>
            </a:r>
            <a:r>
              <a:rPr lang="en-US" sz="3600" b="1" dirty="0">
                <a:latin typeface="+mn-lt"/>
              </a:rPr>
              <a:t>[PJT]</a:t>
            </a:r>
          </a:p>
        </p:txBody>
      </p:sp>
      <p:pic>
        <p:nvPicPr>
          <p:cNvPr id="8" name="Content Placeholder 7" descr="A person holding her belly&#10;&#10;Description automatically generated">
            <a:extLst>
              <a:ext uri="{FF2B5EF4-FFF2-40B4-BE49-F238E27FC236}">
                <a16:creationId xmlns:a16="http://schemas.microsoft.com/office/drawing/2014/main" id="{09635819-2E83-FD68-E835-165660BAC24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0917" y="2124041"/>
            <a:ext cx="5181600" cy="1998133"/>
          </a:xfrm>
          <a:ln w="63500">
            <a:solidFill>
              <a:schemeClr val="accent4">
                <a:lumMod val="40000"/>
                <a:lumOff val="60000"/>
              </a:schemeClr>
            </a:solidFill>
          </a:ln>
        </p:spPr>
      </p:pic>
      <p:pic>
        <p:nvPicPr>
          <p:cNvPr id="10" name="Content Placeholder 9" descr="A person carrying a stretcher&#10;&#10;Description automatically generated">
            <a:extLst>
              <a:ext uri="{FF2B5EF4-FFF2-40B4-BE49-F238E27FC236}">
                <a16:creationId xmlns:a16="http://schemas.microsoft.com/office/drawing/2014/main" id="{59DA3435-37AE-728A-412A-3D80CF063B8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2026764"/>
            <a:ext cx="5334941" cy="3537298"/>
          </a:xfrm>
          <a:ln w="63500">
            <a:solidFill>
              <a:schemeClr val="accent4">
                <a:lumMod val="40000"/>
                <a:lumOff val="60000"/>
              </a:schemeClr>
            </a:solidFill>
          </a:ln>
        </p:spPr>
      </p:pic>
    </p:spTree>
    <p:extLst>
      <p:ext uri="{BB962C8B-B14F-4D97-AF65-F5344CB8AC3E}">
        <p14:creationId xmlns:p14="http://schemas.microsoft.com/office/powerpoint/2010/main" val="410426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plus(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02A33-E07E-5816-569E-4D9B12BBA7EF}"/>
              </a:ext>
            </a:extLst>
          </p:cNvPr>
          <p:cNvSpPr>
            <a:spLocks noGrp="1"/>
          </p:cNvSpPr>
          <p:nvPr>
            <p:ph type="title"/>
          </p:nvPr>
        </p:nvSpPr>
        <p:spPr/>
        <p:txBody>
          <a:bodyPr/>
          <a:lstStyle/>
          <a:p>
            <a:r>
              <a:rPr lang="en-US" b="1" i="1" dirty="0">
                <a:latin typeface="+mn-lt"/>
              </a:rPr>
              <a:t>2b) A time for planting and a time for uprooting planting </a:t>
            </a:r>
            <a:r>
              <a:rPr lang="en-US" b="1" dirty="0">
                <a:latin typeface="+mn-lt"/>
              </a:rPr>
              <a:t>[PJT]</a:t>
            </a:r>
          </a:p>
        </p:txBody>
      </p:sp>
      <p:pic>
        <p:nvPicPr>
          <p:cNvPr id="6" name="Content Placeholder 5" descr="A person's hands touching a small plant&#10;&#10;Description automatically generated">
            <a:extLst>
              <a:ext uri="{FF2B5EF4-FFF2-40B4-BE49-F238E27FC236}">
                <a16:creationId xmlns:a16="http://schemas.microsoft.com/office/drawing/2014/main" id="{D7E261F9-3CE0-B722-CB9F-40237FE84E0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0600" y="1931177"/>
            <a:ext cx="5181600" cy="2292578"/>
          </a:xfrm>
          <a:ln w="63500">
            <a:solidFill>
              <a:schemeClr val="accent4">
                <a:lumMod val="40000"/>
                <a:lumOff val="60000"/>
              </a:schemeClr>
            </a:solidFill>
          </a:ln>
        </p:spPr>
      </p:pic>
      <p:pic>
        <p:nvPicPr>
          <p:cNvPr id="8" name="Content Placeholder 7" descr="A person working in a garden&#10;&#10;Description automatically generated">
            <a:extLst>
              <a:ext uri="{FF2B5EF4-FFF2-40B4-BE49-F238E27FC236}">
                <a16:creationId xmlns:a16="http://schemas.microsoft.com/office/drawing/2014/main" id="{A5A52872-44B3-7351-1E51-AC5EC74F336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25679" y="1931177"/>
            <a:ext cx="4675721" cy="3517515"/>
          </a:xfrm>
          <a:ln w="63500">
            <a:solidFill>
              <a:schemeClr val="accent4">
                <a:lumMod val="40000"/>
                <a:lumOff val="60000"/>
              </a:schemeClr>
            </a:solidFill>
          </a:ln>
        </p:spPr>
      </p:pic>
    </p:spTree>
    <p:extLst>
      <p:ext uri="{BB962C8B-B14F-4D97-AF65-F5344CB8AC3E}">
        <p14:creationId xmlns:p14="http://schemas.microsoft.com/office/powerpoint/2010/main" val="15100862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CE8F033-E3A5-466C-9B54-884306DD54E4}" vid="{371AF674-2CBF-4260-A72B-974B57ECBB17}"/>
    </a:ext>
  </a:extLst>
</a:theme>
</file>

<file path=docProps/app.xml><?xml version="1.0" encoding="utf-8"?>
<Properties xmlns="http://schemas.openxmlformats.org/officeDocument/2006/extended-properties" xmlns:vt="http://schemas.openxmlformats.org/officeDocument/2006/docPropsVTypes">
  <Template>Clock_backwards</Template>
  <TotalTime>2375</TotalTime>
  <Words>2340</Words>
  <Application>Microsoft Office PowerPoint</Application>
  <PresentationFormat>Widescreen</PresentationFormat>
  <Paragraphs>100</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Segoe UI</vt:lpstr>
      <vt:lpstr>Wingdings</vt:lpstr>
      <vt:lpstr>Office Theme</vt:lpstr>
      <vt:lpstr>The Most Appropriate Time</vt:lpstr>
      <vt:lpstr>“Turn, Turn, Turn” (Popular Song from 1960s)</vt:lpstr>
      <vt:lpstr>“Green Leaves of Summer” [Reminded of this Song by Kong Zane]</vt:lpstr>
      <vt:lpstr>Paul Simon and Ecclesiastes 3</vt:lpstr>
      <vt:lpstr>The Concern for Timing</vt:lpstr>
      <vt:lpstr>[Adapted from LaSor, William S. (et. al.), Old Testament Survey: The Message, Form, and Background of the Old Testament: Second Edition (Grand Rapids, MI: William B. Eerdmans, 1996), p. 502.]</vt:lpstr>
      <vt:lpstr>“For everything, there is a window of opportunity [lit. “season”] and an appropriate time for every consideration [business, pleasure, activity] under heaven [lit. “heavens”].” [PJT]</vt:lpstr>
      <vt:lpstr>2a) A time for birthing and a time for dying [PJT]</vt:lpstr>
      <vt:lpstr>2b) A time for planting and a time for uprooting planting [PJT]</vt:lpstr>
      <vt:lpstr>3a) A time for killing and a time for healing. [PJT]</vt:lpstr>
      <vt:lpstr>3b) A time for breaking down and a time for constructing [PJT]</vt:lpstr>
      <vt:lpstr>Is There a Relationship Between Verses?</vt:lpstr>
      <vt:lpstr>Is There a Relationship Between Verses?</vt:lpstr>
      <vt:lpstr>Is There a Relationship Between Verses?</vt:lpstr>
      <vt:lpstr>Positive Lessons from 3:1-8</vt:lpstr>
      <vt:lpstr>9) What profit [edge, advantage] does one doing the work get from his unsatisfying labor? [PJT]</vt:lpstr>
      <vt:lpstr>11) He has made everything beautiful in its time, even eternity He has given into their hearts so that humanity will not discover the accomplishments which God has accomplished from first to the end. [PJT]</vt:lpstr>
      <vt:lpstr>Verse 11 as Tapestry</vt:lpstr>
      <vt:lpstr>12) I know that there is nothing better for them [humankind] than if being happy and accomplishing good in their lives. [PJT]</vt:lpstr>
      <vt:lpstr>14b) And God has accomplished such that they fear His presence. [PJT]</vt:lpstr>
      <vt:lpstr>“Only God successfully seeks out and apprehends whatever is sought (by God or human being).” [Brown, William P. Ecclesiastes: Interpretation: A Bible Commentary for Teaching and Preaching (Louisville, KY: Westminster John Knox Press, 2011), , p. 46.] </vt:lpstr>
      <vt:lpstr>What Shouldn’t Be Where? (v. 16) [The Images Are Anachronisms]</vt:lpstr>
      <vt:lpstr>18) I reasoned about humankind that God is testing them and showing them that they are really beasts. [Crenshaw, Ecclesiastes, p. 101.]</vt:lpstr>
      <vt:lpstr>Humanity Like the Animals</vt:lpstr>
      <vt:lpstr>No Sense Being Dissatisfied!</vt:lpstr>
      <vt:lpstr>Oppression and Tears (4:1-3)</vt:lpstr>
      <vt:lpstr>Why Work? </vt:lpstr>
      <vt:lpstr>Work Can Be Soul-Destroying (4:4-6)</vt:lpstr>
      <vt:lpstr>The Miser/Workaholic (4:7-8)</vt:lpstr>
      <vt:lpstr>Three Lessons from “Desert” Life (4:9-12)</vt:lpstr>
      <vt:lpstr>A Political Parable (4:13-16)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Most Appropriate Time</dc:title>
  <dc:creator>Johnny Wilson</dc:creator>
  <cp:lastModifiedBy>Johnny Wilson</cp:lastModifiedBy>
  <cp:revision>25</cp:revision>
  <dcterms:created xsi:type="dcterms:W3CDTF">2023-07-17T15:44:41Z</dcterms:created>
  <dcterms:modified xsi:type="dcterms:W3CDTF">2023-07-20T21:14:47Z</dcterms:modified>
</cp:coreProperties>
</file>