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59" r:id="rId9"/>
    <p:sldId id="263" r:id="rId10"/>
    <p:sldId id="264" r:id="rId11"/>
    <p:sldId id="262" r:id="rId12"/>
    <p:sldId id="260" r:id="rId13"/>
    <p:sldId id="261" r:id="rId14"/>
    <p:sldId id="257" r:id="rId15"/>
    <p:sldId id="272" r:id="rId16"/>
    <p:sldId id="273" r:id="rId17"/>
    <p:sldId id="274" r:id="rId18"/>
    <p:sldId id="275" r:id="rId19"/>
    <p:sldId id="276" r:id="rId20"/>
    <p:sldId id="279" r:id="rId21"/>
    <p:sldId id="277" r:id="rId22"/>
    <p:sldId id="280" r:id="rId23"/>
    <p:sldId id="281" r:id="rId24"/>
    <p:sldId id="258" r:id="rId25"/>
    <p:sldId id="278" r:id="rId26"/>
    <p:sldId id="26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09D2E-8534-85C9-A8DA-801ED6F4C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2B9F64-B702-CAC9-43EF-3CBE310E2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643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0B6D9-BAA3-D1C5-1AC4-87345FE69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44A234-5B4C-8498-E427-3685B015C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6672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A38BBD-A64D-9430-BAFB-A9E8C354B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7213B-4E35-7A31-B9BC-1B00C5783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3937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6B35C-FF36-5FBD-2071-CF63DFBFA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3281F-42BA-32AA-1C32-FCD83E913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1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895ED-81CA-1483-4A06-89DA2664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41F9C-BE37-2E34-0C29-3D4B70857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3859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FF910-E68A-D0BF-A146-E174B58A8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8C830-56A6-F84E-699F-AA5493A8C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D272A-0782-67C9-6AB0-C8632C091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252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300F7-F7C2-5FA9-0607-9FB81E2E0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B94CB-D5DE-C9AD-6C86-FE48D029B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4B9-008C-C54E-C567-3837E1F7D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910E11-841A-E4C4-992A-8A7790579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66861F-EA84-8574-9B2E-46C31240AD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526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44BA0-F7E8-476E-4EB4-97028C21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9981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04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4E8A2-6636-B451-9765-4ED6DCC9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65085-6019-7F47-0010-D9D8CAA0C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6F10F-57E5-37AA-8070-AB92BA331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408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86041-52F1-CB0E-6331-FED53810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357812-0825-64E0-4D74-180EBEC01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D4560-871A-16B5-ACA0-1B21692EE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722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erial, aerial photography, water resources, estuary&#10;&#10;Description automatically generated">
            <a:extLst>
              <a:ext uri="{FF2B5EF4-FFF2-40B4-BE49-F238E27FC236}">
                <a16:creationId xmlns:a16="http://schemas.microsoft.com/office/drawing/2014/main" id="{36C2DBE9-9CB4-1341-CBD3-3C4B4D2A7B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01" y="-1428339"/>
            <a:ext cx="12468701" cy="835403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505E3B-1687-7E40-982D-F6FACE3C6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C0A19-EDE9-F2EF-AF81-C1A2677BE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78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5A7F-099A-1917-3F10-A153341D61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Rivers to the Sea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A69B1-D97F-6896-E507-831F8DAD6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Ancient Wisdom and the Inspiration of Ecclesiastes</a:t>
            </a:r>
          </a:p>
        </p:txBody>
      </p:sp>
    </p:spTree>
    <p:extLst>
      <p:ext uri="{BB962C8B-B14F-4D97-AF65-F5344CB8AC3E}">
        <p14:creationId xmlns:p14="http://schemas.microsoft.com/office/powerpoint/2010/main" val="174742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37A8-D328-48F9-90BF-47985C4F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629" y="-115614"/>
            <a:ext cx="10131425" cy="1456267"/>
          </a:xfrm>
        </p:spPr>
        <p:txBody>
          <a:bodyPr/>
          <a:lstStyle/>
          <a:p>
            <a:pPr algn="r"/>
            <a:r>
              <a:rPr lang="en-US" dirty="0"/>
              <a:t>Bible or Not?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1C50F-7890-4098-BEDE-D0E55AB8D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448" y="703294"/>
            <a:ext cx="10131425" cy="3649133"/>
          </a:xfrm>
        </p:spPr>
        <p:txBody>
          <a:bodyPr>
            <a:noAutofit/>
          </a:bodyPr>
          <a:lstStyle/>
          <a:p>
            <a:r>
              <a:rPr lang="en-US" sz="4000" i="1" dirty="0"/>
              <a:t>“For the living know they will die;</a:t>
            </a:r>
            <a:br>
              <a:rPr lang="en-US" sz="4000" i="1" dirty="0"/>
            </a:br>
            <a:r>
              <a:rPr lang="en-US" sz="4000" i="1" dirty="0"/>
              <a:t>But the dead do not know anything;</a:t>
            </a:r>
            <a:br>
              <a:rPr lang="en-US" sz="4000" i="1" dirty="0"/>
            </a:br>
            <a:r>
              <a:rPr lang="en-US" sz="4000" i="1" dirty="0"/>
              <a:t>Nor have they any longer a reward,</a:t>
            </a:r>
            <a:br>
              <a:rPr lang="en-US" sz="4000" i="1" dirty="0"/>
            </a:br>
            <a:r>
              <a:rPr lang="en-US" sz="4000" i="1" dirty="0"/>
              <a:t>For their memory is forgotten.”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Ecclesiastes 9:5</a:t>
            </a:r>
          </a:p>
          <a:p>
            <a:r>
              <a:rPr lang="en-US" sz="4000" i="1" dirty="0"/>
              <a:t>“Since the days of yore, there has been no permanence,</a:t>
            </a:r>
            <a:br>
              <a:rPr lang="en-US" sz="4000" i="1" dirty="0"/>
            </a:br>
            <a:r>
              <a:rPr lang="en-US" sz="4000" i="1" dirty="0"/>
              <a:t>The resting and the dead, how alike they are!”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Epic of Gilgamesh, Tablet X, Lines 32-33</a:t>
            </a:r>
          </a:p>
        </p:txBody>
      </p:sp>
    </p:spTree>
    <p:extLst>
      <p:ext uri="{BB962C8B-B14F-4D97-AF65-F5344CB8AC3E}">
        <p14:creationId xmlns:p14="http://schemas.microsoft.com/office/powerpoint/2010/main" val="260878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55F9-AF82-419B-BE5C-18A019C5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80" y="241738"/>
            <a:ext cx="10131425" cy="1456267"/>
          </a:xfrm>
        </p:spPr>
        <p:txBody>
          <a:bodyPr/>
          <a:lstStyle/>
          <a:p>
            <a:r>
              <a:rPr lang="en-US" dirty="0"/>
              <a:t>Epic of Gilgamesh tablet 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202A25-44AF-4FB5-90AE-B5E1E5352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1477" y="1431235"/>
            <a:ext cx="4550978" cy="5290027"/>
          </a:xfrm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60407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37A8-D328-48F9-90BF-47985C4F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629" y="-115614"/>
            <a:ext cx="10131425" cy="1456267"/>
          </a:xfrm>
        </p:spPr>
        <p:txBody>
          <a:bodyPr/>
          <a:lstStyle/>
          <a:p>
            <a:pPr algn="r"/>
            <a:r>
              <a:rPr lang="en-US" dirty="0"/>
              <a:t>Bible or Not?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1C50F-7890-4098-BEDE-D0E55AB8D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340653"/>
            <a:ext cx="10131425" cy="3649133"/>
          </a:xfrm>
        </p:spPr>
        <p:txBody>
          <a:bodyPr>
            <a:noAutofit/>
          </a:bodyPr>
          <a:lstStyle/>
          <a:p>
            <a:r>
              <a:rPr lang="en-US" sz="4000" i="1" dirty="0"/>
              <a:t>“The wrath of a king, if it be commanded,</a:t>
            </a:r>
            <a:br>
              <a:rPr lang="en-US" sz="4000" i="1" dirty="0"/>
            </a:br>
            <a:r>
              <a:rPr lang="en-US" sz="4000" i="1" dirty="0"/>
              <a:t>Obey it at once.</a:t>
            </a:r>
            <a:br>
              <a:rPr lang="en-US" sz="4000" i="1" dirty="0"/>
            </a:br>
            <a:r>
              <a:rPr lang="en-US" sz="4000" i="1" dirty="0"/>
              <a:t>Do not let it be kindled against thee</a:t>
            </a:r>
            <a:br>
              <a:rPr lang="en-US" sz="4000" i="1" dirty="0"/>
            </a:br>
            <a:r>
              <a:rPr lang="en-US" sz="4000" i="1" dirty="0"/>
              <a:t>And burn your hands.”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Words of </a:t>
            </a:r>
            <a:r>
              <a:rPr lang="en-US" sz="40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Ahiqar</a:t>
            </a:r>
            <a:r>
              <a:rPr lang="en-US" sz="4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Fragment vii</a:t>
            </a:r>
          </a:p>
          <a:p>
            <a:r>
              <a:rPr lang="en-US" sz="4000" i="1" dirty="0"/>
              <a:t>“The life of the day before yesterday is that of any day.”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Akkadian Proverb, ANET, 425, Line 50</a:t>
            </a:r>
          </a:p>
        </p:txBody>
      </p:sp>
    </p:spTree>
    <p:extLst>
      <p:ext uri="{BB962C8B-B14F-4D97-AF65-F5344CB8AC3E}">
        <p14:creationId xmlns:p14="http://schemas.microsoft.com/office/powerpoint/2010/main" val="15149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E5E9-B2E0-47EB-9B34-4E8099AC2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Words of </a:t>
            </a:r>
            <a:r>
              <a:rPr lang="en-US" dirty="0" err="1"/>
              <a:t>Ahiqar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7A8652-781E-452B-9E35-E703FAD54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4151" y="243721"/>
            <a:ext cx="5096445" cy="6370558"/>
          </a:xfrm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9685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BB804-D64D-01D8-1343-359638684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Israel in the Middle</a:t>
            </a:r>
          </a:p>
        </p:txBody>
      </p:sp>
      <p:pic>
        <p:nvPicPr>
          <p:cNvPr id="5" name="Content Placeholder 4" descr="A map of the ancient near east&#10;&#10;Description automatically generated with low confidence">
            <a:extLst>
              <a:ext uri="{FF2B5EF4-FFF2-40B4-BE49-F238E27FC236}">
                <a16:creationId xmlns:a16="http://schemas.microsoft.com/office/drawing/2014/main" id="{279EB1EE-A56F-95AD-463A-F445241F8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3905"/>
            <a:ext cx="5818734" cy="4351338"/>
          </a:xfrm>
          <a:ln w="63500">
            <a:solidFill>
              <a:schemeClr val="accent1"/>
            </a:solidFill>
          </a:ln>
        </p:spPr>
      </p:pic>
      <p:pic>
        <p:nvPicPr>
          <p:cNvPr id="9" name="Picture 8" descr="A picture containing wall, art, museum, indoor&#10;&#10;Description automatically generated">
            <a:extLst>
              <a:ext uri="{FF2B5EF4-FFF2-40B4-BE49-F238E27FC236}">
                <a16:creationId xmlns:a16="http://schemas.microsoft.com/office/drawing/2014/main" id="{CFC3D5BA-11EA-A2D3-7177-78FD515BE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23" y="1853905"/>
            <a:ext cx="3432535" cy="4576713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33AF29-A27C-F407-13D6-DC4BB4EF3408}"/>
              </a:ext>
            </a:extLst>
          </p:cNvPr>
          <p:cNvCxnSpPr/>
          <p:nvPr/>
        </p:nvCxnSpPr>
        <p:spPr>
          <a:xfrm flipV="1">
            <a:off x="1838227" y="4374037"/>
            <a:ext cx="697583" cy="377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3EAD1C-46DD-96D9-17FA-ADE2ECFAFF27}"/>
              </a:ext>
            </a:extLst>
          </p:cNvPr>
          <p:cNvCxnSpPr>
            <a:cxnSpLocks/>
          </p:cNvCxnSpPr>
          <p:nvPr/>
        </p:nvCxnSpPr>
        <p:spPr>
          <a:xfrm flipH="1" flipV="1">
            <a:off x="3987538" y="3337089"/>
            <a:ext cx="735291" cy="6924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685392-75D4-07FA-2053-EDA072AE1B3F}"/>
              </a:ext>
            </a:extLst>
          </p:cNvPr>
          <p:cNvCxnSpPr>
            <a:cxnSpLocks/>
          </p:cNvCxnSpPr>
          <p:nvPr/>
        </p:nvCxnSpPr>
        <p:spPr>
          <a:xfrm flipH="1">
            <a:off x="2648932" y="3849097"/>
            <a:ext cx="216816" cy="3364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6BF134-639B-3728-FC85-AE407B96A8B3}"/>
              </a:ext>
            </a:extLst>
          </p:cNvPr>
          <p:cNvCxnSpPr>
            <a:cxnSpLocks/>
          </p:cNvCxnSpPr>
          <p:nvPr/>
        </p:nvCxnSpPr>
        <p:spPr>
          <a:xfrm flipH="1">
            <a:off x="3038259" y="3337089"/>
            <a:ext cx="949279" cy="3487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31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D511A5-6121-4682-3163-D889050A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for Annals, Inventories, Taxes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C734F0-15EF-6498-F432-569CA49CC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Mesopotamian Scribes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BE1645-264D-64A9-26AE-9AD479CCC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Egyptian Scribes</a:t>
            </a:r>
          </a:p>
        </p:txBody>
      </p:sp>
      <p:pic>
        <p:nvPicPr>
          <p:cNvPr id="13" name="Content Placeholder 12" descr="A picture containing artifact, carving, art, stone carving&#10;&#10;Description automatically generated">
            <a:extLst>
              <a:ext uri="{FF2B5EF4-FFF2-40B4-BE49-F238E27FC236}">
                <a16:creationId xmlns:a16="http://schemas.microsoft.com/office/drawing/2014/main" id="{C99436B3-084E-88A9-2A05-0BB36C145B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2732770"/>
            <a:ext cx="4762910" cy="3125659"/>
          </a:xfrm>
          <a:ln w="63500">
            <a:solidFill>
              <a:schemeClr val="accent1"/>
            </a:solidFill>
          </a:ln>
        </p:spPr>
      </p:pic>
      <p:pic>
        <p:nvPicPr>
          <p:cNvPr id="15" name="Content Placeholder 14" descr="A picture containing clothing, person, painting, drawing&#10;&#10;Description automatically generated">
            <a:extLst>
              <a:ext uri="{FF2B5EF4-FFF2-40B4-BE49-F238E27FC236}">
                <a16:creationId xmlns:a16="http://schemas.microsoft.com/office/drawing/2014/main" id="{8D471FC4-8BC1-6937-DB1D-350878A2CC9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69" y="2775744"/>
            <a:ext cx="4438650" cy="3143250"/>
          </a:xfrm>
        </p:spPr>
      </p:pic>
    </p:spTree>
    <p:extLst>
      <p:ext uri="{BB962C8B-B14F-4D97-AF65-F5344CB8AC3E}">
        <p14:creationId xmlns:p14="http://schemas.microsoft.com/office/powerpoint/2010/main" val="347239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317EDE-AD00-8D3F-492A-D758063B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Biblical Evidence for Official Scribes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FE276C-B9EC-26FA-4B37-E6E35A6DD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Samuel 20:23-25 Offices of Recorder, Secretary</a:t>
            </a:r>
          </a:p>
          <a:p>
            <a:r>
              <a:rPr lang="en-US" dirty="0"/>
              <a:t>Proverbs 25:1 Scribes of Hezekiah copied sayings</a:t>
            </a:r>
          </a:p>
          <a:p>
            <a:r>
              <a:rPr lang="en-US" dirty="0"/>
              <a:t>2 Samuel 16 </a:t>
            </a:r>
            <a:r>
              <a:rPr lang="en-US" dirty="0" err="1"/>
              <a:t>Hushai</a:t>
            </a:r>
            <a:r>
              <a:rPr lang="en-US" dirty="0"/>
              <a:t> is an advisor and “spy”</a:t>
            </a:r>
            <a:br>
              <a:rPr lang="en-US" dirty="0"/>
            </a:br>
            <a:r>
              <a:rPr lang="en-US" dirty="0"/>
              <a:t>    used metaphors like:</a:t>
            </a:r>
            <a:br>
              <a:rPr lang="en-US" dirty="0"/>
            </a:br>
            <a:r>
              <a:rPr lang="en-US" dirty="0"/>
              <a:t>    “a bear robbed of her cubs”</a:t>
            </a:r>
            <a:br>
              <a:rPr lang="en-US" dirty="0"/>
            </a:br>
            <a:r>
              <a:rPr lang="en-US" dirty="0"/>
              <a:t>    “like the heart of a lion”</a:t>
            </a:r>
            <a:br>
              <a:rPr lang="en-US" dirty="0"/>
            </a:br>
            <a:r>
              <a:rPr lang="en-US" dirty="0"/>
              <a:t>    “like the sand of the sea”</a:t>
            </a:r>
          </a:p>
          <a:p>
            <a:r>
              <a:rPr lang="en-US" dirty="0"/>
              <a:t>Jeremiah 18:18 Offices of Priest, Wise Counselor, Prophet</a:t>
            </a:r>
          </a:p>
        </p:txBody>
      </p:sp>
    </p:spTree>
    <p:extLst>
      <p:ext uri="{BB962C8B-B14F-4D97-AF65-F5344CB8AC3E}">
        <p14:creationId xmlns:p14="http://schemas.microsoft.com/office/powerpoint/2010/main" val="24074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D96483-6207-4C4A-5058-AA1832F94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Forms of Wisdom Literature: Riddles</a:t>
            </a:r>
          </a:p>
        </p:txBody>
      </p:sp>
      <p:pic>
        <p:nvPicPr>
          <p:cNvPr id="8" name="Content Placeholder 7" descr="A picture containing painting, drawing, mammal, art&#10;&#10;Description automatically generated">
            <a:extLst>
              <a:ext uri="{FF2B5EF4-FFF2-40B4-BE49-F238E27FC236}">
                <a16:creationId xmlns:a16="http://schemas.microsoft.com/office/drawing/2014/main" id="{1F5EC9F9-1286-CEB2-B220-CCF7C36D8F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6" y="2149311"/>
            <a:ext cx="4463181" cy="3280438"/>
          </a:xfrm>
          <a:ln w="63500">
            <a:solidFill>
              <a:schemeClr val="accent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C3F6A9-4BA2-C2AC-1C81-C27225609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7498" y="1613861"/>
            <a:ext cx="5800253" cy="4351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dirty="0"/>
              <a:t>“Out of the Eater</a:t>
            </a:r>
            <a:br>
              <a:rPr lang="en-US" sz="3600" dirty="0"/>
            </a:br>
            <a:r>
              <a:rPr lang="en-US" sz="3600" dirty="0"/>
              <a:t>     Came something to eat.</a:t>
            </a:r>
            <a:br>
              <a:rPr lang="en-US" sz="3600" dirty="0"/>
            </a:br>
            <a:r>
              <a:rPr lang="en-US" sz="3600" dirty="0"/>
              <a:t>  Out of the Strong</a:t>
            </a:r>
            <a:br>
              <a:rPr lang="en-US" sz="3600" dirty="0"/>
            </a:br>
            <a:r>
              <a:rPr lang="en-US" sz="3600" dirty="0"/>
              <a:t>      Came something sweet.”</a:t>
            </a:r>
          </a:p>
        </p:txBody>
      </p:sp>
    </p:spTree>
    <p:extLst>
      <p:ext uri="{BB962C8B-B14F-4D97-AF65-F5344CB8AC3E}">
        <p14:creationId xmlns:p14="http://schemas.microsoft.com/office/powerpoint/2010/main" val="3763979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67786-DCA2-3B68-A9C5-B56478E0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Forms of Wisdom: Fables and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CFE87-8401-AC0F-2205-678727106D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“The leech has two daughters;</a:t>
            </a:r>
            <a:br>
              <a:rPr lang="en-US" dirty="0"/>
            </a:br>
            <a:r>
              <a:rPr lang="en-US" dirty="0"/>
              <a:t>‘Give, give,’ they cry.</a:t>
            </a:r>
            <a:br>
              <a:rPr lang="en-US" dirty="0"/>
            </a:br>
            <a:r>
              <a:rPr lang="en-US" dirty="0"/>
              <a:t>Three things are never satisfied;</a:t>
            </a:r>
            <a:br>
              <a:rPr lang="en-US" dirty="0"/>
            </a:br>
            <a:r>
              <a:rPr lang="en-US" dirty="0"/>
              <a:t>  four never say, ‘Enough’:</a:t>
            </a:r>
            <a:br>
              <a:rPr lang="en-US" dirty="0"/>
            </a:br>
            <a:r>
              <a:rPr lang="en-US" dirty="0" err="1"/>
              <a:t>Sheol</a:t>
            </a:r>
            <a:r>
              <a:rPr lang="en-US" dirty="0"/>
              <a:t>, the barren womb,</a:t>
            </a:r>
            <a:br>
              <a:rPr lang="en-US" dirty="0"/>
            </a:br>
            <a:r>
              <a:rPr lang="en-US" dirty="0"/>
              <a:t>  the earth ever thirsty for water,</a:t>
            </a:r>
            <a:br>
              <a:rPr lang="en-US" dirty="0"/>
            </a:br>
            <a:r>
              <a:rPr lang="en-US" dirty="0"/>
              <a:t>and the fire which never says,</a:t>
            </a:r>
            <a:br>
              <a:rPr lang="en-US" dirty="0"/>
            </a:br>
            <a:r>
              <a:rPr lang="en-US" dirty="0"/>
              <a:t>  ‘Enough.’”</a:t>
            </a:r>
            <a:br>
              <a:rPr lang="en-US" dirty="0"/>
            </a:br>
            <a:r>
              <a:rPr lang="en-US" dirty="0"/>
              <a:t>          Proverbs 30:15-16 [RSV]</a:t>
            </a:r>
          </a:p>
        </p:txBody>
      </p:sp>
      <p:pic>
        <p:nvPicPr>
          <p:cNvPr id="6" name="Content Placeholder 5" descr="A collage of pictures of trees&#10;&#10;Description automatically generated with low confidence">
            <a:extLst>
              <a:ext uri="{FF2B5EF4-FFF2-40B4-BE49-F238E27FC236}">
                <a16:creationId xmlns:a16="http://schemas.microsoft.com/office/drawing/2014/main" id="{B31773E3-8213-B953-C022-258003BCC5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177592"/>
            <a:ext cx="5581556" cy="3139625"/>
          </a:xfrm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638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90F94B-D752-F358-6F41-F492A536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Sayings and Admonitions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02E3AE-C1F1-5F43-6514-26914735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3410"/>
            <a:ext cx="10515600" cy="4583553"/>
          </a:xfrm>
        </p:spPr>
        <p:txBody>
          <a:bodyPr>
            <a:normAutofit/>
          </a:bodyPr>
          <a:lstStyle/>
          <a:p>
            <a:r>
              <a:rPr lang="he-IL" dirty="0"/>
              <a:t>משל</a:t>
            </a:r>
            <a:endParaRPr lang="en-US" dirty="0"/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Perhaps, origin in a riddle “What is like…”</a:t>
            </a:r>
          </a:p>
          <a:p>
            <a:r>
              <a:rPr lang="en-US" dirty="0"/>
              <a:t>Perhaps, related to verb “to rule” since wisdom most available to the ruling/upper class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Could show identity or equivalence: “This is really like…”</a:t>
            </a:r>
          </a:p>
          <a:p>
            <a:r>
              <a:rPr lang="en-US" dirty="0"/>
              <a:t>Could show non-identity/paradox: “This is not really like…”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Could show analogy: “This acts like…”</a:t>
            </a:r>
          </a:p>
          <a:p>
            <a:r>
              <a:rPr lang="en-US" dirty="0"/>
              <a:t>Could express futility: “What’s the use of…?”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Could personify action or character: “He who…will…”</a:t>
            </a:r>
          </a:p>
        </p:txBody>
      </p:sp>
    </p:spTree>
    <p:extLst>
      <p:ext uri="{BB962C8B-B14F-4D97-AF65-F5344CB8AC3E}">
        <p14:creationId xmlns:p14="http://schemas.microsoft.com/office/powerpoint/2010/main" val="124018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7B1170-D3D0-2B3F-26A8-FB8167C9A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“The fear of the LORD is the beginning of knowledge; fools despise wisdom and instruction.” Proverbs 1:7 [Revised Standard Version]</a:t>
            </a:r>
          </a:p>
        </p:txBody>
      </p:sp>
      <p:pic>
        <p:nvPicPr>
          <p:cNvPr id="8" name="Content Placeholder 7" descr="A bunch of keys on a ring&#10;&#10;Description automatically generated with medium confidence">
            <a:extLst>
              <a:ext uri="{FF2B5EF4-FFF2-40B4-BE49-F238E27FC236}">
                <a16:creationId xmlns:a16="http://schemas.microsoft.com/office/drawing/2014/main" id="{92560D8F-37A6-F2C8-1466-F84CD070BE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56002"/>
            <a:ext cx="5181600" cy="3290583"/>
          </a:xfrm>
          <a:ln w="63500">
            <a:solidFill>
              <a:schemeClr val="accent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F8229F-89FF-6608-2CAD-436F3B36C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1961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“Go with the stream as God has ordered it and you will be successful and happy. Go against it and you will only destroy yourself.” </a:t>
            </a:r>
            <a:r>
              <a:rPr lang="en-US" sz="2400" kern="1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[Johnson, L. D</a:t>
            </a:r>
            <a:r>
              <a:rPr lang="en-US" sz="2400" i="1" kern="1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., Israel’s Wisdom: Learn and Live: Introducing the Wisdom Books: Proverbs, Ecclesiastes, Job</a:t>
            </a:r>
            <a:r>
              <a:rPr lang="en-US" sz="2400" kern="1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(Nashville, TN: Broadman Press, 1975), p. 10.]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4B84-9B76-9E23-A318-97ADC70EC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Rhetorical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C72CF-FD26-977B-525E-64447F2FB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2:2 What good is pleasure?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2:15 Why have I been so wise?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2:19 Who knows whether he is wise or a fool?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2:25 Who can eat or enjoy apart from God?</a:t>
            </a:r>
          </a:p>
        </p:txBody>
      </p:sp>
    </p:spTree>
    <p:extLst>
      <p:ext uri="{BB962C8B-B14F-4D97-AF65-F5344CB8AC3E}">
        <p14:creationId xmlns:p14="http://schemas.microsoft.com/office/powerpoint/2010/main" val="2258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3FB1D-1058-B2F3-3D64-8D9F874D4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Qoheleth</a:t>
            </a:r>
            <a:r>
              <a:rPr lang="en-US" dirty="0"/>
              <a:t> or Ecclesiastes?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1E9C8-21F6-6CC1-DA11-3848C44FD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Qoheleth</a:t>
            </a:r>
            <a:r>
              <a:rPr lang="en-US" sz="3200" dirty="0"/>
              <a:t> is Hebrew for “calling out” or “calling together”</a:t>
            </a:r>
          </a:p>
          <a:p>
            <a:r>
              <a:rPr lang="en-US" sz="3200" dirty="0"/>
              <a:t>Could mean “Preacher, Teacher, Counselor, Curator, etc.”</a:t>
            </a:r>
          </a:p>
          <a:p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Ecclesiastes </a:t>
            </a:r>
            <a:r>
              <a:rPr lang="en-US" sz="3200" dirty="0"/>
              <a:t>comes from the Latin translation </a:t>
            </a:r>
          </a:p>
          <a:p>
            <a:r>
              <a:rPr lang="en-US" sz="3200" dirty="0"/>
              <a:t>Means “Assemblyman or Preacher”</a:t>
            </a:r>
          </a:p>
          <a:p>
            <a:r>
              <a:rPr lang="en-US" sz="3200" dirty="0"/>
              <a:t>So, </a:t>
            </a:r>
            <a:r>
              <a:rPr lang="en-US" sz="3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Qoheleth</a:t>
            </a:r>
            <a:r>
              <a:rPr lang="en-US" sz="3200" dirty="0"/>
              <a:t> is the original</a:t>
            </a:r>
          </a:p>
          <a:p>
            <a:r>
              <a:rPr lang="en-US" sz="3200" dirty="0"/>
              <a:t>Nickname for Solomon?</a:t>
            </a:r>
          </a:p>
        </p:txBody>
      </p:sp>
    </p:spTree>
    <p:extLst>
      <p:ext uri="{BB962C8B-B14F-4D97-AF65-F5344CB8AC3E}">
        <p14:creationId xmlns:p14="http://schemas.microsoft.com/office/powerpoint/2010/main" val="209042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264C19-EDCF-FF80-37C5-1B4B027BE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Dating of </a:t>
            </a:r>
            <a:r>
              <a:rPr lang="en-US" dirty="0" err="1"/>
              <a:t>Qoheleth</a:t>
            </a:r>
            <a:r>
              <a:rPr lang="en-US" dirty="0"/>
              <a:t>/Ecclesiastes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1C472A-8641-5845-FDB9-3F8C3F5912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If one assumes Solomon is author of it all, 970-931 BC(E)</a:t>
            </a:r>
          </a:p>
          <a:p>
            <a:r>
              <a:rPr lang="en-US" dirty="0"/>
              <a:t>Earliest fragment is from Qumran (Dead Sea Scroll)</a:t>
            </a:r>
            <a:br>
              <a:rPr lang="en-US" dirty="0"/>
            </a:br>
            <a:r>
              <a:rPr lang="en-US" dirty="0"/>
              <a:t>circa 200 BC(E)</a:t>
            </a:r>
          </a:p>
          <a:p>
            <a:r>
              <a:rPr lang="en-US" dirty="0"/>
              <a:t>There are so many Aramaisms that some thought it was written in Aramaic first</a:t>
            </a:r>
          </a:p>
          <a:p>
            <a:r>
              <a:rPr lang="en-US" dirty="0"/>
              <a:t>Many Persian words and customs appear</a:t>
            </a:r>
          </a:p>
          <a:p>
            <a:endParaRPr lang="en-US" dirty="0"/>
          </a:p>
        </p:txBody>
      </p:sp>
      <p:pic>
        <p:nvPicPr>
          <p:cNvPr id="8" name="Content Placeholder 7" descr="A piece of paper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79D75EDF-4FCD-5440-4F61-7A53E51C8D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47577"/>
            <a:ext cx="5181600" cy="3707434"/>
          </a:xfrm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5730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8F7855-24D9-20B8-B84E-EC585D48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Chapter 12 as a Later Addition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54F68-0D86-76F9-7290-447FEC590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err="1"/>
              <a:t>Qoheleth’s</a:t>
            </a:r>
            <a:r>
              <a:rPr lang="en-US" dirty="0"/>
              <a:t> confession (1:12-2:26)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Sage doesn’t know God’s general design (3:1-13)</a:t>
            </a:r>
            <a:br>
              <a:rPr lang="en-US" dirty="0"/>
            </a:br>
            <a:r>
              <a:rPr lang="en-US" dirty="0"/>
              <a:t>Sage doesn’t know what follows death (3:14-22)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Deceptions and Exhortations (4:1-8:15)</a:t>
            </a:r>
          </a:p>
          <a:p>
            <a:pPr marL="0" indent="0">
              <a:buNone/>
            </a:pPr>
            <a:r>
              <a:rPr lang="en-US" dirty="0"/>
              <a:t>B’   Wisdom’s ineffectiveness (8:16-9:10)</a:t>
            </a:r>
          </a:p>
          <a:p>
            <a:pPr marL="0" indent="0">
              <a:buNone/>
            </a:pPr>
            <a:r>
              <a:rPr lang="en-US" dirty="0"/>
              <a:t>A’   Deceptions and Exhortations (9:11-11:10)</a:t>
            </a:r>
          </a:p>
          <a:p>
            <a:pPr marL="514350" indent="-514350">
              <a:buFont typeface="+mj-lt"/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26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37BEF-7B1D-46F3-A835-CDD60A09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73573"/>
            <a:ext cx="10131425" cy="956442"/>
          </a:xfrm>
        </p:spPr>
        <p:txBody>
          <a:bodyPr>
            <a:normAutofit/>
          </a:bodyPr>
          <a:lstStyle/>
          <a:p>
            <a:r>
              <a:rPr lang="en-US" sz="2800" dirty="0"/>
              <a:t>Structure of Ecclesiastes </a:t>
            </a:r>
            <a:r>
              <a:rPr lang="en-US" sz="2200" dirty="0"/>
              <a:t>[Norbert </a:t>
            </a:r>
            <a:r>
              <a:rPr lang="en-US" sz="2200" dirty="0" err="1"/>
              <a:t>Lohfink</a:t>
            </a:r>
            <a:r>
              <a:rPr lang="en-US" sz="2200" dirty="0"/>
              <a:t>, </a:t>
            </a:r>
            <a:r>
              <a:rPr lang="en-US" sz="2200" i="1" dirty="0"/>
              <a:t>Kohelet: Die Neue </a:t>
            </a:r>
            <a:r>
              <a:rPr lang="en-US" sz="2200" i="1" dirty="0" err="1"/>
              <a:t>Echter</a:t>
            </a:r>
            <a:r>
              <a:rPr lang="en-US" sz="2200" i="1" dirty="0"/>
              <a:t> </a:t>
            </a:r>
            <a:r>
              <a:rPr lang="en-US" sz="2200" i="1" dirty="0" err="1"/>
              <a:t>Bibel</a:t>
            </a:r>
            <a:r>
              <a:rPr lang="en-US" sz="2200" dirty="0"/>
              <a:t> (Würzburg: </a:t>
            </a:r>
            <a:r>
              <a:rPr lang="en-US" sz="2200" dirty="0" err="1"/>
              <a:t>Echter</a:t>
            </a:r>
            <a:r>
              <a:rPr lang="en-US" sz="2200" dirty="0"/>
              <a:t>, 1980), p. </a:t>
            </a:r>
            <a:r>
              <a:rPr lang="en-US" sz="2200"/>
              <a:t>10.]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650E-5C2D-4183-A406-D686AFE24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103587"/>
            <a:ext cx="10793993" cy="5349764"/>
          </a:xfrm>
        </p:spPr>
        <p:txBody>
          <a:bodyPr>
            <a:noAutofit/>
          </a:bodyPr>
          <a:lstStyle/>
          <a:p>
            <a:r>
              <a:rPr lang="en-US" sz="2400" dirty="0"/>
              <a:t>Frame – Breath, Wisp, Nothing (1:1-2)</a:t>
            </a:r>
          </a:p>
          <a:p>
            <a:r>
              <a:rPr lang="en-US" sz="2400" dirty="0"/>
              <a:t>    Macrocosm—Nature Outlasts Humanity (1:3-11)</a:t>
            </a:r>
          </a:p>
          <a:p>
            <a:r>
              <a:rPr lang="en-US" sz="2400" dirty="0"/>
              <a:t>        Anthropology—Observations about Human Life (1:12-3:15)</a:t>
            </a:r>
          </a:p>
          <a:p>
            <a:r>
              <a:rPr lang="en-US" sz="2400" dirty="0"/>
              <a:t>            Social Critique I—Lack of Social Justice (3:16-4:17)</a:t>
            </a:r>
          </a:p>
          <a:p>
            <a:r>
              <a:rPr lang="en-US" sz="2400" dirty="0"/>
              <a:t>                Critique of Religion—Don’t Expect to Understand God’s Purpose (5:1-7)</a:t>
            </a:r>
          </a:p>
          <a:p>
            <a:r>
              <a:rPr lang="en-US" sz="2400" dirty="0"/>
              <a:t>            Social Critique II—Lack of Economic Fairness (5:8-6:9)</a:t>
            </a:r>
          </a:p>
          <a:p>
            <a:r>
              <a:rPr lang="en-US" sz="2400" dirty="0"/>
              <a:t>        Human Belief Systems—Observations about Human Understanding (6:10-9:6)</a:t>
            </a:r>
          </a:p>
          <a:p>
            <a:r>
              <a:rPr lang="en-US" sz="2400" dirty="0"/>
              <a:t>    Microcosm—Human Ethics Considered (9:7-12:7)</a:t>
            </a:r>
          </a:p>
          <a:p>
            <a:r>
              <a:rPr lang="en-US" sz="2400" dirty="0"/>
              <a:t>Frame—Wisp of Wisps, Nothing of Nothing (12:8)</a:t>
            </a:r>
          </a:p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(Epilogue—Fear and Obey God, Regardless (12:9-13))</a:t>
            </a:r>
          </a:p>
        </p:txBody>
      </p:sp>
    </p:spTree>
    <p:extLst>
      <p:ext uri="{BB962C8B-B14F-4D97-AF65-F5344CB8AC3E}">
        <p14:creationId xmlns:p14="http://schemas.microsoft.com/office/powerpoint/2010/main" val="592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D916-0C94-601D-2120-1EEBC5C1E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Choon-Leong </a:t>
            </a:r>
            <a:r>
              <a:rPr lang="en-US" dirty="0" err="1"/>
              <a:t>Seow</a:t>
            </a:r>
            <a:r>
              <a:rPr lang="en-US" dirty="0"/>
              <a:t> Notes 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BA39F-657C-ECF3-5C0D-3120C1E51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הבל</a:t>
            </a:r>
            <a:endParaRPr lang="en-US" dirty="0"/>
          </a:p>
          <a:p>
            <a:r>
              <a:rPr lang="en-US" dirty="0"/>
              <a:t>37x in the book</a:t>
            </a:r>
          </a:p>
          <a:p>
            <a:r>
              <a:rPr lang="en-US" dirty="0"/>
              <a:t>Gematria [numerical value of letters] is 37</a:t>
            </a:r>
          </a:p>
          <a:p>
            <a:r>
              <a:rPr lang="en-US" dirty="0"/>
              <a:t>Key word in book = breath, wisp, emptiness, worthlessness</a:t>
            </a:r>
          </a:p>
          <a:p>
            <a:r>
              <a:rPr lang="en-US" dirty="0"/>
              <a:t>Begins with “words of...”</a:t>
            </a:r>
          </a:p>
          <a:p>
            <a:r>
              <a:rPr lang="en-US" dirty="0"/>
              <a:t>Gematria [numerical value] is 216</a:t>
            </a:r>
          </a:p>
          <a:p>
            <a:r>
              <a:rPr lang="en-US" dirty="0"/>
              <a:t>Without epilogue (12:9-13), the book has 216 verses</a:t>
            </a:r>
          </a:p>
        </p:txBody>
      </p:sp>
    </p:spTree>
    <p:extLst>
      <p:ext uri="{BB962C8B-B14F-4D97-AF65-F5344CB8AC3E}">
        <p14:creationId xmlns:p14="http://schemas.microsoft.com/office/powerpoint/2010/main" val="195931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44BA-ACBB-486A-A7C9-06F46CAAE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84082"/>
            <a:ext cx="10131425" cy="1456267"/>
          </a:xfrm>
        </p:spPr>
        <p:txBody>
          <a:bodyPr/>
          <a:lstStyle/>
          <a:p>
            <a:r>
              <a:rPr lang="en-US" dirty="0"/>
              <a:t>What is wind symbolic of?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7663-A9AA-40E9-9348-FD80FBD99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40221"/>
            <a:ext cx="10131425" cy="5360275"/>
          </a:xfrm>
        </p:spPr>
        <p:txBody>
          <a:bodyPr>
            <a:normAutofit/>
          </a:bodyPr>
          <a:lstStyle/>
          <a:p>
            <a:r>
              <a:rPr lang="en-US" sz="4000" dirty="0"/>
              <a:t>Ecclesiastes 1:6</a:t>
            </a:r>
          </a:p>
          <a:p>
            <a:r>
              <a:rPr lang="en-US" sz="4000" dirty="0"/>
              <a:t>Ecclesiastes 1:14, 17</a:t>
            </a:r>
          </a:p>
          <a:p>
            <a:r>
              <a:rPr lang="en-US" sz="4000" dirty="0"/>
              <a:t>Ecclesiastes 2:11, 17, 26</a:t>
            </a:r>
          </a:p>
          <a:p>
            <a:r>
              <a:rPr lang="en-US" sz="4000" dirty="0"/>
              <a:t>Ecclesiastes 4:4, 16</a:t>
            </a:r>
          </a:p>
          <a:p>
            <a:r>
              <a:rPr lang="en-US" sz="4000" dirty="0"/>
              <a:t>Ecclesiastes 5:16</a:t>
            </a:r>
          </a:p>
          <a:p>
            <a:r>
              <a:rPr lang="en-US" sz="4000" dirty="0"/>
              <a:t>Ecclesiastes 6:9</a:t>
            </a:r>
          </a:p>
          <a:p>
            <a:r>
              <a:rPr lang="en-US" sz="4000" dirty="0"/>
              <a:t>Ecclesiastes 11:4, 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831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7EEE9D-76A6-8156-3CEF-9E7C1FEF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92" y="365125"/>
            <a:ext cx="10982608" cy="1325563"/>
          </a:xfrm>
        </p:spPr>
        <p:txBody>
          <a:bodyPr/>
          <a:lstStyle/>
          <a:p>
            <a:r>
              <a:rPr lang="en-US" dirty="0"/>
              <a:t>Some Biblical References to Wise = Skillful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A49CEAC-AF60-8087-A9CD-C937D77E59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9250186"/>
              </p:ext>
            </p:extLst>
          </p:nvPr>
        </p:nvGraphicFramePr>
        <p:xfrm>
          <a:off x="371192" y="1825625"/>
          <a:ext cx="10982608" cy="3053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1304">
                  <a:extLst>
                    <a:ext uri="{9D8B030D-6E8A-4147-A177-3AD203B41FA5}">
                      <a16:colId xmlns:a16="http://schemas.microsoft.com/office/drawing/2014/main" val="1215074224"/>
                    </a:ext>
                  </a:extLst>
                </a:gridCol>
                <a:gridCol w="5491304">
                  <a:extLst>
                    <a:ext uri="{9D8B030D-6E8A-4147-A177-3AD203B41FA5}">
                      <a16:colId xmlns:a16="http://schemas.microsoft.com/office/drawing/2014/main" val="926660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Reference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Meaning of Wisdom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9126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Kings 5:6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Sidonians wise in timber cutting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4967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Exodus 35:30-33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Bezalel's metallurgical craftsmanship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6803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Exodus 35:34-35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Oholiab's craftsmanship with cloth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9193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Ezekiel 28:4-5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[Secular] wisdom increased wealth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2031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Isaiah 28:24-29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God gives farmer practical sense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125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Jeremiah 9:17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 "embalmers" for funerals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2518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9922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317020-23FE-5D63-D06A-D10429550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Cunning is the Underside of Wisdom</a:t>
            </a:r>
          </a:p>
        </p:txBody>
      </p:sp>
      <p:pic>
        <p:nvPicPr>
          <p:cNvPr id="8" name="Content Placeholder 7" descr="A picture containing drawing, illustration, sketch, text&#10;&#10;Description automatically generated">
            <a:extLst>
              <a:ext uri="{FF2B5EF4-FFF2-40B4-BE49-F238E27FC236}">
                <a16:creationId xmlns:a16="http://schemas.microsoft.com/office/drawing/2014/main" id="{6B0F536F-8FAC-ECD1-B4CF-AF6AD16993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1" y="1656388"/>
            <a:ext cx="2407681" cy="4351338"/>
          </a:xfrm>
          <a:ln w="63500">
            <a:solidFill>
              <a:schemeClr val="accent1"/>
            </a:solidFill>
          </a:ln>
        </p:spPr>
      </p:pic>
      <p:pic>
        <p:nvPicPr>
          <p:cNvPr id="10" name="Content Placeholder 9" descr="A picture containing painting, drawing, art, visual arts&#10;&#10;Description automatically generated">
            <a:extLst>
              <a:ext uri="{FF2B5EF4-FFF2-40B4-BE49-F238E27FC236}">
                <a16:creationId xmlns:a16="http://schemas.microsoft.com/office/drawing/2014/main" id="{96EEC021-4F0E-245E-BF12-B592DAA20D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49" y="1995056"/>
            <a:ext cx="7257810" cy="3637060"/>
          </a:xfrm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7324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0766-086F-DC32-710B-8C6B452DC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Undercurrents of Wisdom</a:t>
            </a:r>
          </a:p>
        </p:txBody>
      </p:sp>
      <p:pic>
        <p:nvPicPr>
          <p:cNvPr id="6" name="Content Placeholder 5" descr="A painting of a person in a robe&#10;&#10;Description automatically generated with medium confidence">
            <a:extLst>
              <a:ext uri="{FF2B5EF4-FFF2-40B4-BE49-F238E27FC236}">
                <a16:creationId xmlns:a16="http://schemas.microsoft.com/office/drawing/2014/main" id="{26D0135D-9BBB-23EF-5A6A-678E23600D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2091531"/>
            <a:ext cx="4762500" cy="3819525"/>
          </a:xfrm>
          <a:ln w="63500">
            <a:solidFill>
              <a:schemeClr val="accent1"/>
            </a:solidFill>
          </a:ln>
        </p:spPr>
      </p:pic>
      <p:pic>
        <p:nvPicPr>
          <p:cNvPr id="8" name="Content Placeholder 7" descr="A statue of 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4F254DD5-1640-BF15-2F95-710ACAC200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693" y="1825625"/>
            <a:ext cx="3620614" cy="4351338"/>
          </a:xfrm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1738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1E60F-735F-7798-4D8E-04A86D9A6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Solomon’s 3,000 Proverbs / 1,005 Songs?</a:t>
            </a:r>
          </a:p>
        </p:txBody>
      </p:sp>
      <p:pic>
        <p:nvPicPr>
          <p:cNvPr id="6" name="Content Placeholder 5" descr="A painting of a person in a purple robe&#10;&#10;Description automatically generated with low confidence">
            <a:extLst>
              <a:ext uri="{FF2B5EF4-FFF2-40B4-BE49-F238E27FC236}">
                <a16:creationId xmlns:a16="http://schemas.microsoft.com/office/drawing/2014/main" id="{FC844A34-26BB-E986-98B5-C3CC1F140A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70" y="1813370"/>
            <a:ext cx="3105284" cy="3881605"/>
          </a:xfrm>
          <a:ln w="63500">
            <a:solidFill>
              <a:schemeClr val="accent1"/>
            </a:solidFill>
          </a:ln>
        </p:spPr>
      </p:pic>
      <p:pic>
        <p:nvPicPr>
          <p:cNvPr id="8" name="Content Placeholder 7" descr="A picture containing painting, art, mythology, dance&#10;&#10;Description automatically generated">
            <a:extLst>
              <a:ext uri="{FF2B5EF4-FFF2-40B4-BE49-F238E27FC236}">
                <a16:creationId xmlns:a16="http://schemas.microsoft.com/office/drawing/2014/main" id="{E7DF370F-7B12-F943-593A-34FBDFF8E0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26" y="1813370"/>
            <a:ext cx="6150204" cy="3231259"/>
          </a:xfrm>
          <a:ln w="635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4BE2D-644A-4547-8AE9-90255B98312A}"/>
              </a:ext>
            </a:extLst>
          </p:cNvPr>
          <p:cNvSpPr txBox="1"/>
          <p:nvPr/>
        </p:nvSpPr>
        <p:spPr>
          <a:xfrm>
            <a:off x="4828426" y="5167311"/>
            <a:ext cx="6422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Tested Solomon with Riddles (1 Kings 10:1)</a:t>
            </a:r>
          </a:p>
        </p:txBody>
      </p:sp>
    </p:spTree>
    <p:extLst>
      <p:ext uri="{BB962C8B-B14F-4D97-AF65-F5344CB8AC3E}">
        <p14:creationId xmlns:p14="http://schemas.microsoft.com/office/powerpoint/2010/main" val="57051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BC639D-19EF-205E-DA78-BF8393666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in Folk Wisdom?</a:t>
            </a:r>
            <a:br>
              <a:rPr lang="en-US" dirty="0"/>
            </a:br>
            <a:r>
              <a:rPr lang="en-US" dirty="0"/>
              <a:t>Found in “All” Cultures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B71715-CDBE-DC25-A3FD-E1AB7EBB2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“The earth is a beehive, we all enter by the same door but live in</a:t>
            </a:r>
            <a:br>
              <a:rPr lang="en-US" dirty="0"/>
            </a:br>
            <a:r>
              <a:rPr lang="en-US" dirty="0"/>
              <a:t>different cells.” [Bantu proverb]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“</a:t>
            </a:r>
            <a:r>
              <a:rPr lang="en-US" i="0" dirty="0">
                <a:effectLst/>
              </a:rPr>
              <a:t>If the people must be ever fearful of death, then there will always be an executioner.” [Lao Tzu]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i="0" dirty="0">
                <a:effectLst/>
              </a:rPr>
              <a:t>“For two feasts Baal hates, / three the Rider of the Clouds:  </a:t>
            </a:r>
            <a:br>
              <a:rPr lang="en-US" i="0" dirty="0">
                <a:effectLst/>
              </a:rPr>
            </a:br>
            <a:r>
              <a:rPr lang="en-US" i="0" dirty="0">
                <a:effectLst/>
              </a:rPr>
              <a:t>A feast of shame and a feast of contention,</a:t>
            </a:r>
            <a:br>
              <a:rPr lang="en-US" i="0" dirty="0">
                <a:effectLst/>
              </a:rPr>
            </a:br>
            <a:r>
              <a:rPr lang="en-US" i="0" dirty="0">
                <a:effectLst/>
              </a:rPr>
              <a:t>And a feast of the lewdness of maids.” [Ugaritic]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i="0" dirty="0">
                <a:effectLst/>
              </a:rPr>
              <a:t>“Dripping water hollows out stone, not through force but through persistence.” [Ovid]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2E09E3-7110-4FBC-4400-9F0480DADDBA}"/>
              </a:ext>
            </a:extLst>
          </p:cNvPr>
          <p:cNvSpPr txBox="1"/>
          <p:nvPr/>
        </p:nvSpPr>
        <p:spPr>
          <a:xfrm rot="20005334">
            <a:off x="-1966085" y="2697341"/>
            <a:ext cx="15276743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Wisdom tends to be observational, experience-based!</a:t>
            </a:r>
          </a:p>
        </p:txBody>
      </p:sp>
    </p:spTree>
    <p:extLst>
      <p:ext uri="{BB962C8B-B14F-4D97-AF65-F5344CB8AC3E}">
        <p14:creationId xmlns:p14="http://schemas.microsoft.com/office/powerpoint/2010/main" val="328201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37A8-D328-48F9-90BF-47985C4F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456267"/>
          </a:xfrm>
        </p:spPr>
        <p:txBody>
          <a:bodyPr/>
          <a:lstStyle/>
          <a:p>
            <a:r>
              <a:rPr lang="en-US" dirty="0"/>
              <a:t>Bible or Not?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1C50F-7890-4098-BEDE-D0E55AB8D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i="1" dirty="0"/>
              <a:t>“As for mankind, numbered are their days;</a:t>
            </a:r>
            <a:br>
              <a:rPr lang="en-US" sz="4000" i="1" dirty="0"/>
            </a:br>
            <a:r>
              <a:rPr lang="en-US" sz="4000" i="1" dirty="0"/>
              <a:t>Whatever they achieve is but the wind.”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Epic of Gilgamesh, Tablet III, Lines 8-9</a:t>
            </a:r>
          </a:p>
          <a:p>
            <a:r>
              <a:rPr lang="en-US" sz="4000" i="1" dirty="0"/>
              <a:t>“’Vanity of vanities,’ says the Preacher,</a:t>
            </a:r>
            <a:br>
              <a:rPr lang="en-US" sz="4000" i="1" dirty="0"/>
            </a:br>
            <a:r>
              <a:rPr lang="en-US" sz="4000" i="1" dirty="0"/>
              <a:t>‘Vanity of vanities! All is vanity!</a:t>
            </a:r>
            <a:br>
              <a:rPr lang="en-US" sz="4000" i="1" dirty="0"/>
            </a:br>
            <a:r>
              <a:rPr lang="en-US" sz="4000" i="1" dirty="0"/>
              <a:t>What advantage does man have in all his work</a:t>
            </a:r>
            <a:br>
              <a:rPr lang="en-US" sz="4000" i="1" dirty="0"/>
            </a:br>
            <a:r>
              <a:rPr lang="en-US" sz="4000" i="1" dirty="0"/>
              <a:t>Which he does under the sun?’”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Ecclesiastes 1:1-2</a:t>
            </a:r>
          </a:p>
        </p:txBody>
      </p:sp>
    </p:spTree>
    <p:extLst>
      <p:ext uri="{BB962C8B-B14F-4D97-AF65-F5344CB8AC3E}">
        <p14:creationId xmlns:p14="http://schemas.microsoft.com/office/powerpoint/2010/main" val="38596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2F8B0-9522-48E4-BD91-247FCFA1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Gilgamesh flood</a:t>
            </a:r>
            <a:br>
              <a:rPr lang="en-US" dirty="0"/>
            </a:br>
            <a:r>
              <a:rPr lang="en-US" dirty="0"/>
              <a:t>tablet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E4BDEC-2CAF-4944-BDD7-E914CF20C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8363" y="648008"/>
            <a:ext cx="4699830" cy="5771392"/>
          </a:xfrm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57945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ver_delta" id="{D2B55CBB-806C-427E-B191-87B530A276DA}" vid="{33CA02CD-B6DE-4642-A513-D746F6B5F1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River_delta</Template>
  <TotalTime>949</TotalTime>
  <Words>1233</Words>
  <Application>Microsoft Office PowerPoint</Application>
  <PresentationFormat>Widescreen</PresentationFormat>
  <Paragraphs>119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 Theme</vt:lpstr>
      <vt:lpstr>Rivers to the Sea</vt:lpstr>
      <vt:lpstr>“The fear of the LORD is the beginning of knowledge; fools despise wisdom and instruction.” Proverbs 1:7 [Revised Standard Version]</vt:lpstr>
      <vt:lpstr>Some Biblical References to Wise = Skillful</vt:lpstr>
      <vt:lpstr>Cunning is the Underside of Wisdom</vt:lpstr>
      <vt:lpstr>More Undercurrents of Wisdom</vt:lpstr>
      <vt:lpstr>Solomon’s 3,000 Proverbs / 1,005 Songs?</vt:lpstr>
      <vt:lpstr>Origin in Folk Wisdom? Found in “All” Cultures</vt:lpstr>
      <vt:lpstr>Bible or Not?</vt:lpstr>
      <vt:lpstr>Gilgamesh flood tablet</vt:lpstr>
      <vt:lpstr>Bible or Not?</vt:lpstr>
      <vt:lpstr>Epic of Gilgamesh tablet x</vt:lpstr>
      <vt:lpstr>Bible or Not?</vt:lpstr>
      <vt:lpstr>Words of Ahiqar</vt:lpstr>
      <vt:lpstr>Israel in the Middle</vt:lpstr>
      <vt:lpstr>Training for Annals, Inventories, Taxes</vt:lpstr>
      <vt:lpstr>Biblical Evidence for Official Scribes</vt:lpstr>
      <vt:lpstr>Forms of Wisdom Literature: Riddles</vt:lpstr>
      <vt:lpstr>Other Forms of Wisdom: Fables and Lists</vt:lpstr>
      <vt:lpstr>Sayings and Admonitions</vt:lpstr>
      <vt:lpstr>Rhetorical Questions</vt:lpstr>
      <vt:lpstr>Qoheleth or Ecclesiastes?</vt:lpstr>
      <vt:lpstr>Dating of Qoheleth/Ecclesiastes</vt:lpstr>
      <vt:lpstr>Taking Chapter 12 as a Later Addition</vt:lpstr>
      <vt:lpstr>Structure of Ecclesiastes [Norbert Lohfink, Kohelet: Die Neue Echter Bibel (Würzburg: Echter, 1980), p. 10.]</vt:lpstr>
      <vt:lpstr>Choon-Leong Seow Notes Symmetry</vt:lpstr>
      <vt:lpstr>What is wind symbolic of?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Rivers to the Sea</dc:title>
  <dc:creator>Johnny Wilson</dc:creator>
  <cp:lastModifiedBy>Johnny Wilson</cp:lastModifiedBy>
  <cp:revision>14</cp:revision>
  <dcterms:created xsi:type="dcterms:W3CDTF">2023-06-21T15:22:38Z</dcterms:created>
  <dcterms:modified xsi:type="dcterms:W3CDTF">2023-06-30T00:45:21Z</dcterms:modified>
</cp:coreProperties>
</file>