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81" r:id="rId5"/>
    <p:sldId id="298" r:id="rId6"/>
    <p:sldId id="299" r:id="rId7"/>
    <p:sldId id="300" r:id="rId8"/>
    <p:sldId id="296" r:id="rId9"/>
    <p:sldId id="297" r:id="rId10"/>
    <p:sldId id="301" r:id="rId11"/>
    <p:sldId id="257" r:id="rId12"/>
    <p:sldId id="267" r:id="rId13"/>
    <p:sldId id="282" r:id="rId14"/>
    <p:sldId id="291" r:id="rId15"/>
    <p:sldId id="302" r:id="rId16"/>
    <p:sldId id="303" r:id="rId17"/>
    <p:sldId id="295" r:id="rId18"/>
    <p:sldId id="287" r:id="rId19"/>
    <p:sldId id="277" r:id="rId20"/>
    <p:sldId id="260" r:id="rId21"/>
    <p:sldId id="283" r:id="rId22"/>
    <p:sldId id="264" r:id="rId23"/>
    <p:sldId id="284" r:id="rId24"/>
    <p:sldId id="285" r:id="rId25"/>
    <p:sldId id="286" r:id="rId26"/>
    <p:sldId id="289" r:id="rId27"/>
    <p:sldId id="290" r:id="rId28"/>
    <p:sldId id="288" r:id="rId29"/>
    <p:sldId id="294" r:id="rId30"/>
    <p:sldId id="256" r:id="rId3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1F1C"/>
    <a:srgbClr val="CA929B"/>
    <a:srgbClr val="B2606E"/>
    <a:srgbClr val="AB678E"/>
    <a:srgbClr val="0D3047"/>
    <a:srgbClr val="0B2B41"/>
    <a:srgbClr val="114263"/>
    <a:srgbClr val="401918"/>
    <a:srgbClr val="248CD2"/>
    <a:srgbClr val="C88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45" autoAdjust="0"/>
    <p:restoredTop sz="94703" autoAdjust="0"/>
  </p:normalViewPr>
  <p:slideViewPr>
    <p:cSldViewPr snapToGrid="0">
      <p:cViewPr varScale="1">
        <p:scale>
          <a:sx n="100" d="100"/>
          <a:sy n="100" d="100"/>
        </p:scale>
        <p:origin x="84" y="354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D1D01A-5516-4E1C-9A6D-D9EF8C203F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7A2D-9F8F-45E9-B127-C2407E7953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834338A-2C54-48B6-A869-F1523EB17642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15058-9F03-4AC5-A723-3D23E27720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E583C-77B5-479A-A9CA-17DC816BC6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F3D57C9-54A6-4BAA-A5CD-C535F9370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6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B7205A9-A302-429C-8AB8-C362C4362DF4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BF82289-BCFD-4053-9D06-A9140C63A4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7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_Important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ontent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_2 colum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go.microsoft.com/fwlink/?linkid=2006808&amp;clcid=0x409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Three people sitting at picnic table">
            <a:extLst>
              <a:ext uri="{FF2B5EF4-FFF2-40B4-BE49-F238E27FC236}">
                <a16:creationId xmlns:a16="http://schemas.microsoft.com/office/drawing/2014/main" id="{0B90EB26-97FD-4B8B-86E0-B00589E094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676568" cy="6858000"/>
          </a:xfrm>
        </p:spPr>
      </p:pic>
      <p:sp>
        <p:nvSpPr>
          <p:cNvPr id="2" name="Title 1" descr="title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8782" y="1291772"/>
            <a:ext cx="5143500" cy="3611880"/>
          </a:xfrm>
        </p:spPr>
        <p:txBody>
          <a:bodyPr anchor="ctr"/>
          <a:lstStyle/>
          <a:p>
            <a:r>
              <a:rPr lang="en-US" dirty="0"/>
              <a:t>HOW MIGHT WE TEACH MORE EFFECTIVELY THAT WHICH IS MOST IMPORTANT?</a:t>
            </a:r>
          </a:p>
        </p:txBody>
      </p:sp>
      <p:sp>
        <p:nvSpPr>
          <p:cNvPr id="12" name="Subtitle 11" descr="subtitle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079" y="5392401"/>
            <a:ext cx="4178808" cy="946054"/>
          </a:xfrm>
        </p:spPr>
        <p:txBody>
          <a:bodyPr/>
          <a:lstStyle/>
          <a:p>
            <a:r>
              <a:rPr lang="en-US" dirty="0"/>
              <a:t>Grace Chinese Christian Church</a:t>
            </a:r>
            <a:br>
              <a:rPr lang="en-US" dirty="0"/>
            </a:br>
            <a:r>
              <a:rPr lang="en-US" dirty="0"/>
              <a:t>Skokie, IL</a:t>
            </a:r>
            <a:br>
              <a:rPr lang="en-US" dirty="0"/>
            </a:br>
            <a:r>
              <a:rPr lang="en-US" dirty="0"/>
              <a:t>Teacher Improvement Workshop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664AAE-5AE9-41D7-8346-002B9F44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2556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books on a shelf">
            <a:extLst>
              <a:ext uri="{FF2B5EF4-FFF2-40B4-BE49-F238E27FC236}">
                <a16:creationId xmlns:a16="http://schemas.microsoft.com/office/drawing/2014/main" id="{0BCD2159-BE65-43D5-9E0A-9EB4B1B2F8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4750604" cy="6858000"/>
            <a:chOff x="0" y="0"/>
            <a:chExt cx="4750604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9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itle 33" descr="title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63" y="189357"/>
            <a:ext cx="6954012" cy="496443"/>
          </a:xfrm>
        </p:spPr>
        <p:txBody>
          <a:bodyPr anchor="t"/>
          <a:lstStyle/>
          <a:p>
            <a:r>
              <a:rPr lang="en-US" sz="3200" dirty="0"/>
              <a:t>WHAT SHOULD PEOPLE TAKE HOME?</a:t>
            </a:r>
          </a:p>
        </p:txBody>
      </p:sp>
      <p:sp>
        <p:nvSpPr>
          <p:cNvPr id="35" name="Text Placeholder 34" descr="subtitle">
            <a:extLst>
              <a:ext uri="{FF2B5EF4-FFF2-40B4-BE49-F238E27FC236}">
                <a16:creationId xmlns:a16="http://schemas.microsoft.com/office/drawing/2014/main" id="{3F200E92-5A1F-40B7-AE02-46929BC45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163" y="875157"/>
            <a:ext cx="10668762" cy="5550408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3. What attitudes, skills, actions, or commitments should this lesson encourage?</a:t>
            </a:r>
            <a:b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    a) ________________________________________________________________</a:t>
            </a:r>
            <a:b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    b) ________________________________________________________________</a:t>
            </a:r>
            <a:b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    c) ________________________________________________________________</a:t>
            </a:r>
            <a:b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    d) ________________________________________________________________</a:t>
            </a:r>
            <a:b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    e) ________________________________________________________________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4, What are my students’/participants’ learning styles (in order of priority)?</a:t>
            </a:r>
            <a:b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    a) ________________________________________________________________</a:t>
            </a:r>
            <a:b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    b) ________________________________________________________________</a:t>
            </a:r>
            <a:b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    c) ________________________________________________________________</a:t>
            </a:r>
            <a:b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    d) ________________________________________________________________</a:t>
            </a:r>
            <a:endParaRPr lang="en-US" sz="2400" b="1" dirty="0"/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79B0DB-E432-43AF-9838-D9FF8134E66D}"/>
              </a:ext>
            </a:extLst>
          </p:cNvPr>
          <p:cNvSpPr txBox="1"/>
          <p:nvPr/>
        </p:nvSpPr>
        <p:spPr>
          <a:xfrm flipH="1">
            <a:off x="989375" y="1162038"/>
            <a:ext cx="955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Awareness and discernment of how temptation comes to us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1731BB-EE37-4FCA-A9ED-D0F7444120EB}"/>
              </a:ext>
            </a:extLst>
          </p:cNvPr>
          <p:cNvSpPr txBox="1"/>
          <p:nvPr/>
        </p:nvSpPr>
        <p:spPr>
          <a:xfrm flipH="1">
            <a:off x="989375" y="1613005"/>
            <a:ext cx="955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Learn to focus on God instead of “others”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AB816C-E943-4BA6-8EEF-A7896D898A2B}"/>
              </a:ext>
            </a:extLst>
          </p:cNvPr>
          <p:cNvSpPr txBox="1"/>
          <p:nvPr/>
        </p:nvSpPr>
        <p:spPr>
          <a:xfrm flipH="1">
            <a:off x="989375" y="1972139"/>
            <a:ext cx="955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Why we need and how to gain forgiveness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0090D9-2AC7-4927-B833-E320C4C0277A}"/>
              </a:ext>
            </a:extLst>
          </p:cNvPr>
          <p:cNvSpPr txBox="1"/>
          <p:nvPr/>
        </p:nvSpPr>
        <p:spPr>
          <a:xfrm flipH="1">
            <a:off x="989375" y="2389293"/>
            <a:ext cx="955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How makeshift solutions fall short of a relationship with God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2DC5FD-D7F0-4E4A-A532-0919A0C253D5}"/>
              </a:ext>
            </a:extLst>
          </p:cNvPr>
          <p:cNvSpPr txBox="1"/>
          <p:nvPr/>
        </p:nvSpPr>
        <p:spPr>
          <a:xfrm flipH="1">
            <a:off x="985676" y="3650361"/>
            <a:ext cx="593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Visual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3BB58-4DF2-4BF4-9AFC-5B285DB29811}"/>
              </a:ext>
            </a:extLst>
          </p:cNvPr>
          <p:cNvSpPr txBox="1"/>
          <p:nvPr/>
        </p:nvSpPr>
        <p:spPr>
          <a:xfrm flipH="1">
            <a:off x="977502" y="4048295"/>
            <a:ext cx="593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Kinesthetic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3B0E47-D11F-41BE-BF97-0FA2DF6D783E}"/>
              </a:ext>
            </a:extLst>
          </p:cNvPr>
          <p:cNvSpPr txBox="1"/>
          <p:nvPr/>
        </p:nvSpPr>
        <p:spPr>
          <a:xfrm flipH="1">
            <a:off x="985676" y="4430298"/>
            <a:ext cx="593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Aural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A21B89-737A-488B-8C17-D8768444A070}"/>
              </a:ext>
            </a:extLst>
          </p:cNvPr>
          <p:cNvSpPr txBox="1"/>
          <p:nvPr/>
        </p:nvSpPr>
        <p:spPr>
          <a:xfrm flipH="1">
            <a:off x="1005624" y="4799551"/>
            <a:ext cx="593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Reading-writing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B0D3A696-D14A-45C7-B89B-691F1331C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569" y="3038957"/>
            <a:ext cx="2402268" cy="3673489"/>
          </a:xfrm>
          <a:prstGeom prst="rect">
            <a:avLst/>
          </a:prstGeom>
          <a:ln w="635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02151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Are Some Types of Activities We Can Use?</a:t>
            </a:r>
            <a:endParaRPr lang="en-GB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018DA92-5FF3-4104-A4AD-2CBC58FC3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272774"/>
              </p:ext>
            </p:extLst>
          </p:nvPr>
        </p:nvGraphicFramePr>
        <p:xfrm>
          <a:off x="609599" y="1087237"/>
          <a:ext cx="10949215" cy="495022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189843">
                  <a:extLst>
                    <a:ext uri="{9D8B030D-6E8A-4147-A177-3AD203B41FA5}">
                      <a16:colId xmlns:a16="http://schemas.microsoft.com/office/drawing/2014/main" val="2752061506"/>
                    </a:ext>
                  </a:extLst>
                </a:gridCol>
                <a:gridCol w="2189843">
                  <a:extLst>
                    <a:ext uri="{9D8B030D-6E8A-4147-A177-3AD203B41FA5}">
                      <a16:colId xmlns:a16="http://schemas.microsoft.com/office/drawing/2014/main" val="3057165699"/>
                    </a:ext>
                  </a:extLst>
                </a:gridCol>
                <a:gridCol w="2189843">
                  <a:extLst>
                    <a:ext uri="{9D8B030D-6E8A-4147-A177-3AD203B41FA5}">
                      <a16:colId xmlns:a16="http://schemas.microsoft.com/office/drawing/2014/main" val="932898841"/>
                    </a:ext>
                  </a:extLst>
                </a:gridCol>
                <a:gridCol w="2189843">
                  <a:extLst>
                    <a:ext uri="{9D8B030D-6E8A-4147-A177-3AD203B41FA5}">
                      <a16:colId xmlns:a16="http://schemas.microsoft.com/office/drawing/2014/main" val="1832443924"/>
                    </a:ext>
                  </a:extLst>
                </a:gridCol>
                <a:gridCol w="2189843">
                  <a:extLst>
                    <a:ext uri="{9D8B030D-6E8A-4147-A177-3AD203B41FA5}">
                      <a16:colId xmlns:a16="http://schemas.microsoft.com/office/drawing/2014/main" val="1078784030"/>
                    </a:ext>
                  </a:extLst>
                </a:gridCol>
              </a:tblGrid>
              <a:tr h="4177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2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Creativity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2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Analysis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2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Understanding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2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Application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2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Retention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578168"/>
                  </a:ext>
                </a:extLst>
              </a:tr>
              <a:tr h="4338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assemble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analyze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classify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apply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define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536528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combine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categorize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describe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demonstrate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label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59189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construct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compare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discuss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dramatize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list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057574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create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contrast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explain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generalize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match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919161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differentiate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illustrate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memorize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653986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examine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paraphrase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8435978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formulate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subdivide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summarize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recall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66075193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hypothesize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recite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9034183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recognize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1849101"/>
                  </a:ext>
                </a:extLst>
              </a:tr>
              <a:tr h="5458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write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51015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59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AEAC3-F94E-49F3-87D1-0725668858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388436"/>
            <a:ext cx="8534400" cy="4635089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3200" dirty="0"/>
              <a:t>Use the 5 Senses to describe a scene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dirty="0"/>
              <a:t>Create a storyboard of the narrative or build</a:t>
            </a:r>
            <a:br>
              <a:rPr lang="en-US" sz="3200" dirty="0"/>
            </a:br>
            <a:r>
              <a:rPr lang="en-US" sz="3200" dirty="0"/>
              <a:t>a model of tabernacle/temple/camp/city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dirty="0"/>
              <a:t>Compare Elijah’s miracles and Jesus’ miracles</a:t>
            </a:r>
            <a:br>
              <a:rPr lang="en-US" sz="3200" dirty="0"/>
            </a:br>
            <a:r>
              <a:rPr lang="en-US" sz="3200" dirty="0"/>
              <a:t>or Elijah’s and Peter’s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dirty="0"/>
              <a:t>Contrast examples of Jesus’ humanity and Jesus’ divinity (both there, but not always presented)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dirty="0"/>
              <a:t>Count # of times a word or phrase is used in a passage, or even the Bible, OT, and NT</a:t>
            </a:r>
          </a:p>
          <a:p>
            <a:pPr marL="514350" indent="-514350">
              <a:buFont typeface="+mj-lt"/>
              <a:buAutoNum type="arabicParenR"/>
            </a:pPr>
            <a:endParaRPr lang="en-US" sz="3200" dirty="0"/>
          </a:p>
          <a:p>
            <a:pPr marL="514350" indent="-514350">
              <a:buFont typeface="+mj-lt"/>
              <a:buAutoNum type="arabicParenR"/>
            </a:pPr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AD4FCC-3258-42DF-A6CF-6922CD64A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List of Sample Ideas for Bible Studies</a:t>
            </a:r>
          </a:p>
        </p:txBody>
      </p:sp>
      <p:pic>
        <p:nvPicPr>
          <p:cNvPr id="5" name="Content Placeholder 34" descr="Open Book">
            <a:extLst>
              <a:ext uri="{FF2B5EF4-FFF2-40B4-BE49-F238E27FC236}">
                <a16:creationId xmlns:a16="http://schemas.microsoft.com/office/drawing/2014/main" id="{40D4D3AE-E908-4A1A-8771-C19E23BB847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003" y="1388436"/>
            <a:ext cx="548640" cy="548640"/>
          </a:xfrm>
        </p:spPr>
      </p:pic>
    </p:spTree>
    <p:extLst>
      <p:ext uri="{BB962C8B-B14F-4D97-AF65-F5344CB8AC3E}">
        <p14:creationId xmlns:p14="http://schemas.microsoft.com/office/powerpoint/2010/main" val="18327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A5DBA-C73D-4674-A69F-9AC1139E6C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4078" y="1252364"/>
            <a:ext cx="9514974" cy="4939889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6)  Describe the feelings of a character in a narrative and explain why  you think that would be so</a:t>
            </a:r>
          </a:p>
          <a:p>
            <a:pPr marL="0" indent="0">
              <a:buNone/>
            </a:pPr>
            <a:r>
              <a:rPr lang="en-US" sz="3200" dirty="0"/>
              <a:t>7)  Have all of the students paraphrase a verse or verses to show different understandings/emphases</a:t>
            </a:r>
          </a:p>
          <a:p>
            <a:pPr marL="0" indent="0">
              <a:buNone/>
            </a:pPr>
            <a:r>
              <a:rPr lang="en-US" sz="3200" dirty="0"/>
              <a:t>8)  Dramatize a narrative by putting a character on trial or have a student hold a press conference as a particular character</a:t>
            </a:r>
          </a:p>
          <a:p>
            <a:pPr marL="0" indent="0">
              <a:buNone/>
            </a:pPr>
            <a:r>
              <a:rPr lang="en-US" sz="3200" dirty="0"/>
              <a:t>9)  Match a story, prophecy, or example (type) in the OT with its greater fulfillment in the NT</a:t>
            </a:r>
          </a:p>
          <a:p>
            <a:pPr marL="0" indent="0">
              <a:buNone/>
            </a:pPr>
            <a:r>
              <a:rPr lang="en-US" sz="3200" dirty="0"/>
              <a:t>10) Recite a verse (or verses) or a list of important ideas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DF89FA-F725-4E14-B5E9-F32001876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40"/>
            <a:ext cx="10815864" cy="469256"/>
          </a:xfrm>
        </p:spPr>
        <p:txBody>
          <a:bodyPr/>
          <a:lstStyle/>
          <a:p>
            <a:r>
              <a:rPr lang="en-US" dirty="0"/>
              <a:t>The “Quick List” Goes On</a:t>
            </a:r>
          </a:p>
        </p:txBody>
      </p:sp>
      <p:pic>
        <p:nvPicPr>
          <p:cNvPr id="5" name="Content Placeholder 34" descr="Open Book">
            <a:extLst>
              <a:ext uri="{FF2B5EF4-FFF2-40B4-BE49-F238E27FC236}">
                <a16:creationId xmlns:a16="http://schemas.microsoft.com/office/drawing/2014/main" id="{0D380EB5-F55F-48BD-87E2-91CC13B2525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4308" y="1252364"/>
            <a:ext cx="548640" cy="548640"/>
          </a:xfrm>
        </p:spPr>
      </p:pic>
    </p:spTree>
    <p:extLst>
      <p:ext uri="{BB962C8B-B14F-4D97-AF65-F5344CB8AC3E}">
        <p14:creationId xmlns:p14="http://schemas.microsoft.com/office/powerpoint/2010/main" val="108019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around a wooden table&#10;">
            <a:extLst>
              <a:ext uri="{FF2B5EF4-FFF2-40B4-BE49-F238E27FC236}">
                <a16:creationId xmlns:a16="http://schemas.microsoft.com/office/drawing/2014/main" id="{D48306FF-9A46-43AC-BC11-DE5D9F2D18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1664CF3-C0D1-4769-8E59-8694AF07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69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accent1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accent1">
                <a:lumMod val="7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2" name="Title 41" descr="title">
            <a:extLst>
              <a:ext uri="{FF2B5EF4-FFF2-40B4-BE49-F238E27FC236}">
                <a16:creationId xmlns:a16="http://schemas.microsoft.com/office/drawing/2014/main" id="{72FCEAE4-FA74-4446-B2F5-9AFA2DA13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80" y="2142271"/>
            <a:ext cx="5578995" cy="879928"/>
          </a:xfrm>
        </p:spPr>
        <p:txBody>
          <a:bodyPr/>
          <a:lstStyle/>
          <a:p>
            <a:r>
              <a:rPr lang="en-US" dirty="0"/>
              <a:t>STYLES OF TEACHING</a:t>
            </a:r>
            <a:endParaRPr lang="en-US" b="0" dirty="0"/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F17C705-3351-4B11-BD28-D0CACC12D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2755" y="2930325"/>
            <a:ext cx="469807" cy="79404"/>
            <a:chOff x="9330846" y="5054600"/>
            <a:chExt cx="676275" cy="114300"/>
          </a:xfrm>
          <a:solidFill>
            <a:schemeClr val="bg1"/>
          </a:solidFill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925FEBFE-A26D-4E0B-B884-7E186CD878E5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A24665D-D5CF-4F18-A88A-8E4471800E8D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39F2203F-31BF-4705-AC57-E197602982AA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D4734E32-080E-49F2-89F3-16F0DBB5D130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4" name="Content Placeholder 93" descr="User">
            <a:extLst>
              <a:ext uri="{FF2B5EF4-FFF2-40B4-BE49-F238E27FC236}">
                <a16:creationId xmlns:a16="http://schemas.microsoft.com/office/drawing/2014/main" id="{5AC6F288-703B-45A1-9B56-079BD755B2CB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/>
      </p:pic>
      <p:sp>
        <p:nvSpPr>
          <p:cNvPr id="80" name="Text Placeholder 79" descr="name of user">
            <a:extLst>
              <a:ext uri="{FF2B5EF4-FFF2-40B4-BE49-F238E27FC236}">
                <a16:creationId xmlns:a16="http://schemas.microsoft.com/office/drawing/2014/main" id="{40F0AA8D-0756-4350-8005-9BCD0DDB3B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Authority Figure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8695A66A-1D9E-4D4E-9067-DC97380D3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41430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 Placeholder 85" descr="user phone">
            <a:extLst>
              <a:ext uri="{FF2B5EF4-FFF2-40B4-BE49-F238E27FC236}">
                <a16:creationId xmlns:a16="http://schemas.microsoft.com/office/drawing/2014/main" id="{60CCF183-9FEB-4677-9379-BC01A7251D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Delegator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529648F7-20E3-4312-823A-D8265A94A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48669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Placeholder 86" descr="user email">
            <a:extLst>
              <a:ext uri="{FF2B5EF4-FFF2-40B4-BE49-F238E27FC236}">
                <a16:creationId xmlns:a16="http://schemas.microsoft.com/office/drawing/2014/main" id="{DF3FE72B-F9BD-472F-A413-71BEEF95F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Facilitator</a:t>
            </a: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8F841485-6093-48AB-9892-0FB58675C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56162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 Placeholder 87" descr="user website">
            <a:extLst>
              <a:ext uri="{FF2B5EF4-FFF2-40B4-BE49-F238E27FC236}">
                <a16:creationId xmlns:a16="http://schemas.microsoft.com/office/drawing/2014/main" id="{3717E33B-5954-4CDC-B30A-BD21BED6DD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Demonstrator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88BDC1D-50BA-43C1-8304-BFFE7EC6DEEF}"/>
              </a:ext>
            </a:extLst>
          </p:cNvPr>
          <p:cNvSpPr/>
          <p:nvPr/>
        </p:nvSpPr>
        <p:spPr>
          <a:xfrm>
            <a:off x="764312" y="4372042"/>
            <a:ext cx="456557" cy="3172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Video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DB654CA-F3D6-4196-AC78-88E30451EB8D}"/>
              </a:ext>
            </a:extLst>
          </p:cNvPr>
          <p:cNvSpPr/>
          <p:nvPr/>
        </p:nvSpPr>
        <p:spPr>
          <a:xfrm>
            <a:off x="797388" y="5819803"/>
            <a:ext cx="390403" cy="327454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B1D0B075-0023-4AC8-ADFA-BE8140F08EE1}"/>
              </a:ext>
            </a:extLst>
          </p:cNvPr>
          <p:cNvSpPr/>
          <p:nvPr/>
        </p:nvSpPr>
        <p:spPr>
          <a:xfrm>
            <a:off x="755020" y="5131205"/>
            <a:ext cx="496616" cy="27699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8FA9C4-C1E4-483E-9B70-E25682927A06}"/>
              </a:ext>
            </a:extLst>
          </p:cNvPr>
          <p:cNvSpPr txBox="1"/>
          <p:nvPr/>
        </p:nvSpPr>
        <p:spPr>
          <a:xfrm rot="19333519">
            <a:off x="2576000" y="4946539"/>
            <a:ext cx="4223407" cy="369332"/>
          </a:xfrm>
          <a:prstGeom prst="rect">
            <a:avLst/>
          </a:prstGeom>
          <a:solidFill>
            <a:srgbClr val="B2606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Hybrid Stylist</a:t>
            </a:r>
          </a:p>
        </p:txBody>
      </p:sp>
    </p:spTree>
    <p:extLst>
      <p:ext uri="{BB962C8B-B14F-4D97-AF65-F5344CB8AC3E}">
        <p14:creationId xmlns:p14="http://schemas.microsoft.com/office/powerpoint/2010/main" val="267420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/>
      <p:bldP spid="86" grpId="0" build="p"/>
      <p:bldP spid="87" grpId="0" build="p"/>
      <p:bldP spid="88" grpId="0" build="p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room of red chairs in front of a window">
            <a:extLst>
              <a:ext uri="{FF2B5EF4-FFF2-40B4-BE49-F238E27FC236}">
                <a16:creationId xmlns:a16="http://schemas.microsoft.com/office/drawing/2014/main" id="{E983D85E-34D8-430D-875F-7EBB69A6B7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 descr="title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ELIT1</a:t>
            </a:r>
          </a:p>
        </p:txBody>
      </p:sp>
      <p:sp>
        <p:nvSpPr>
          <p:cNvPr id="12" name="Subtitle 11" descr="subtitle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Maecenas porttitor congue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664AAE-5AE9-41D7-8346-002B9F44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12382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group of students at a table studying in the library">
            <a:extLst>
              <a:ext uri="{FF2B5EF4-FFF2-40B4-BE49-F238E27FC236}">
                <a16:creationId xmlns:a16="http://schemas.microsoft.com/office/drawing/2014/main" id="{1A5F02FB-FDF1-427A-AB2F-50F09EBEE5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6D2D9B-E0B9-499F-9404-108DB59E4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6957056" cy="6858000"/>
            <a:chOff x="0" y="0"/>
            <a:chExt cx="6957056" cy="6858000"/>
          </a:xfrm>
        </p:grpSpPr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1" name="Title 30" descr="title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ELIT2</a:t>
            </a:r>
          </a:p>
        </p:txBody>
      </p:sp>
      <p:sp>
        <p:nvSpPr>
          <p:cNvPr id="12" name="Subtitle 11" descr="subtitle">
            <a:extLst>
              <a:ext uri="{FF2B5EF4-FFF2-40B4-BE49-F238E27FC236}">
                <a16:creationId xmlns:a16="http://schemas.microsoft.com/office/drawing/2014/main" id="{A6AB5563-AD44-4883-8D3E-93E27EEDAA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Maecenas porttitor congue</a:t>
            </a:r>
          </a:p>
        </p:txBody>
      </p:sp>
    </p:spTree>
    <p:extLst>
      <p:ext uri="{BB962C8B-B14F-4D97-AF65-F5344CB8AC3E}">
        <p14:creationId xmlns:p14="http://schemas.microsoft.com/office/powerpoint/2010/main" val="2366578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lose up of pages in a book">
            <a:extLst>
              <a:ext uri="{FF2B5EF4-FFF2-40B4-BE49-F238E27FC236}">
                <a16:creationId xmlns:a16="http://schemas.microsoft.com/office/drawing/2014/main" id="{18718FBA-CF32-41C2-9D07-1F0F7F19F7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4750604" cy="6858000"/>
            <a:chOff x="0" y="0"/>
            <a:chExt cx="4750604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4" name="Title 33" descr="title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LOREM IPSUM DOLOR SIT AMET3</a:t>
            </a:r>
          </a:p>
        </p:txBody>
      </p:sp>
      <p:sp>
        <p:nvSpPr>
          <p:cNvPr id="35" name="Text Placeholder 34" descr="subtitle">
            <a:extLst>
              <a:ext uri="{FF2B5EF4-FFF2-40B4-BE49-F238E27FC236}">
                <a16:creationId xmlns:a16="http://schemas.microsoft.com/office/drawing/2014/main" id="{3F200E92-5A1F-40B7-AE02-46929BC45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</a:t>
            </a:r>
          </a:p>
        </p:txBody>
      </p:sp>
    </p:spTree>
    <p:extLst>
      <p:ext uri="{BB962C8B-B14F-4D97-AF65-F5344CB8AC3E}">
        <p14:creationId xmlns:p14="http://schemas.microsoft.com/office/powerpoint/2010/main" val="1077816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walking with a bookbag and bike">
            <a:extLst>
              <a:ext uri="{FF2B5EF4-FFF2-40B4-BE49-F238E27FC236}">
                <a16:creationId xmlns:a16="http://schemas.microsoft.com/office/drawing/2014/main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125" y="0"/>
            <a:ext cx="5355875" cy="6858000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95847" y="0"/>
            <a:ext cx="7388298" cy="6858000"/>
            <a:chOff x="1826589" y="0"/>
            <a:chExt cx="7388298" cy="6858000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6</a:t>
            </a:r>
          </a:p>
        </p:txBody>
      </p:sp>
      <p:pic>
        <p:nvPicPr>
          <p:cNvPr id="35" name="Content Placeholder 34" descr="Open Book">
            <a:extLst>
              <a:ext uri="{FF2B5EF4-FFF2-40B4-BE49-F238E27FC236}">
                <a16:creationId xmlns:a16="http://schemas.microsoft.com/office/drawing/2014/main" id="{56174A3F-A7B3-40BE-88BD-1796890E4B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/>
      </p:pic>
      <p:sp>
        <p:nvSpPr>
          <p:cNvPr id="23" name="Text Placeholder 22" descr="content block 1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r>
              <a:rPr lang="en-US" dirty="0"/>
              <a:t>Nunc viverra imperdiet enim. Fusce est. Vivamus a tellus.</a:t>
            </a:r>
          </a:p>
          <a:p>
            <a:r>
              <a:rPr lang="en-US" dirty="0"/>
              <a:t>Pellentesque habitant morbi tristique senectus et netus et malesuada fames ac turpis egestas. Proin pharetra nonummy pede. Mauris et orci.</a:t>
            </a:r>
          </a:p>
        </p:txBody>
      </p:sp>
      <p:pic>
        <p:nvPicPr>
          <p:cNvPr id="36" name="Content Placeholder 35" descr="Medal">
            <a:extLst>
              <a:ext uri="{FF2B5EF4-FFF2-40B4-BE49-F238E27FC236}">
                <a16:creationId xmlns:a16="http://schemas.microsoft.com/office/drawing/2014/main" id="{A960174C-A9DE-472D-BF1C-B13108BD70B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/>
      </p:pic>
      <p:sp>
        <p:nvSpPr>
          <p:cNvPr id="24" name="Text Placeholder 23" descr="content block 2">
            <a:extLst>
              <a:ext uri="{FF2B5EF4-FFF2-40B4-BE49-F238E27FC236}">
                <a16:creationId xmlns:a16="http://schemas.microsoft.com/office/drawing/2014/main" id="{C3930A4E-1302-4AC9-86A3-C4E8AF186E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r>
              <a:rPr lang="en-US" dirty="0"/>
              <a:t>Nunc viverra imperdiet enim. Fusce est. Vivamus a tellus.</a:t>
            </a:r>
          </a:p>
          <a:p>
            <a:r>
              <a:rPr lang="en-US" dirty="0"/>
              <a:t>Pellentesque habitant morbi tristique senectus et netus et malesuada fames ac turpis egestas. Proin pharetra nonummy pede. Mauris et orci.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5" descr="Slide number">
            <a:extLst>
              <a:ext uri="{FF2B5EF4-FFF2-40B4-BE49-F238E27FC236}">
                <a16:creationId xmlns:a16="http://schemas.microsoft.com/office/drawing/2014/main" id="{79161314-0A22-4109-A2B1-41E87EFE1E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23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Open book">
            <a:extLst>
              <a:ext uri="{FF2B5EF4-FFF2-40B4-BE49-F238E27FC236}">
                <a16:creationId xmlns:a16="http://schemas.microsoft.com/office/drawing/2014/main" id="{A799F565-1DAB-4AD3-BCE4-5DAC8012F3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C2DDD60-EB1C-44D8-84E1-D86EB3558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6362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ELIT.7 </a:t>
            </a:r>
          </a:p>
        </p:txBody>
      </p:sp>
      <p:pic>
        <p:nvPicPr>
          <p:cNvPr id="83" name="Content Placeholder 82" descr="Bell">
            <a:extLst>
              <a:ext uri="{FF2B5EF4-FFF2-40B4-BE49-F238E27FC236}">
                <a16:creationId xmlns:a16="http://schemas.microsoft.com/office/drawing/2014/main" id="{604095CF-E62F-46A4-A86C-5F465AE6E2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/>
      </p:pic>
      <p:sp>
        <p:nvSpPr>
          <p:cNvPr id="87" name="Text Placeholder 86" descr="content block 1">
            <a:extLst>
              <a:ext uri="{FF2B5EF4-FFF2-40B4-BE49-F238E27FC236}">
                <a16:creationId xmlns:a16="http://schemas.microsoft.com/office/drawing/2014/main" id="{1F4C9CA2-B224-40CD-8DB2-CAE478D23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r>
              <a:rPr lang="en-US" dirty="0"/>
              <a:t>Nunc viverra imperdiet enim. Fusce est. Vivamus a tellus.</a:t>
            </a:r>
          </a:p>
          <a:p>
            <a:r>
              <a:rPr lang="en-US" dirty="0"/>
              <a:t>Pellentesque habitant morbi tristique senectus et netus et malesuada fames ac turpis egestas. Proin pharetra nonummy pede. Mauris et</a:t>
            </a:r>
          </a:p>
        </p:txBody>
      </p:sp>
      <p:pic>
        <p:nvPicPr>
          <p:cNvPr id="95" name="Content Placeholder 94" descr="Microscope">
            <a:extLst>
              <a:ext uri="{FF2B5EF4-FFF2-40B4-BE49-F238E27FC236}">
                <a16:creationId xmlns:a16="http://schemas.microsoft.com/office/drawing/2014/main" id="{96991F60-484C-4906-ADB8-676435D3D6E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3775" y="1981993"/>
            <a:ext cx="547688" cy="547688"/>
          </a:xfrm>
        </p:spPr>
      </p:pic>
      <p:sp>
        <p:nvSpPr>
          <p:cNvPr id="88" name="Text Placeholder 87" descr="content block 2">
            <a:extLst>
              <a:ext uri="{FF2B5EF4-FFF2-40B4-BE49-F238E27FC236}">
                <a16:creationId xmlns:a16="http://schemas.microsoft.com/office/drawing/2014/main" id="{D01EBAE5-B81D-4150-B62C-F56241C555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r>
              <a:rPr lang="en-US" dirty="0"/>
              <a:t>Nunc viverra imperdiet enim. Fusce est. Vivamus a tellus.</a:t>
            </a:r>
          </a:p>
          <a:p>
            <a:r>
              <a:rPr lang="en-US" dirty="0"/>
              <a:t>Pellentesque habitant morbi tristique senectus et netus et malesuada fames ac turpis egestas. Proin pharetra nonummy pede. Mauris et</a:t>
            </a:r>
          </a:p>
        </p:txBody>
      </p:sp>
      <p:pic>
        <p:nvPicPr>
          <p:cNvPr id="97" name="Content Placeholder 96" descr="Pencil">
            <a:extLst>
              <a:ext uri="{FF2B5EF4-FFF2-40B4-BE49-F238E27FC236}">
                <a16:creationId xmlns:a16="http://schemas.microsoft.com/office/drawing/2014/main" id="{40D9C27B-A51D-4036-B3F9-56081BD60AB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/>
      </p:pic>
      <p:sp>
        <p:nvSpPr>
          <p:cNvPr id="90" name="Text Placeholder 89" descr="content block 3">
            <a:extLst>
              <a:ext uri="{FF2B5EF4-FFF2-40B4-BE49-F238E27FC236}">
                <a16:creationId xmlns:a16="http://schemas.microsoft.com/office/drawing/2014/main" id="{AC38A326-FA47-4BD6-B27D-DEB6A4485A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r>
              <a:rPr lang="en-US" dirty="0"/>
              <a:t>Nunc viverra imperdiet enim. Fusce est. Vivamus a tellus.</a:t>
            </a:r>
          </a:p>
          <a:p>
            <a:r>
              <a:rPr lang="en-US" dirty="0"/>
              <a:t>Pellentesque habitant morbi tristique senectus et netus et malesuada fames ac turpis egestas. Proin pharetra nonummy pede. Mauris et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Slide Number Placeholder 5" descr="Slide Number">
            <a:extLst>
              <a:ext uri="{FF2B5EF4-FFF2-40B4-BE49-F238E27FC236}">
                <a16:creationId xmlns:a16="http://schemas.microsoft.com/office/drawing/2014/main" id="{DB02A950-05E3-4691-9BC9-47B314EEA7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14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icture containing sky, person&#10;&#10;Description automatically generated">
            <a:extLst>
              <a:ext uri="{FF2B5EF4-FFF2-40B4-BE49-F238E27FC236}">
                <a16:creationId xmlns:a16="http://schemas.microsoft.com/office/drawing/2014/main" id="{0E653D94-E489-4D0B-A88A-E4B7F7FB62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160" r="22160"/>
          <a:stretch>
            <a:fillRect/>
          </a:stretch>
        </p:blipFill>
        <p:spPr>
          <a:xfrm>
            <a:off x="6464300" y="-115443"/>
            <a:ext cx="5824116" cy="6973443"/>
          </a:xfrm>
        </p:spPr>
      </p:pic>
      <p:pic>
        <p:nvPicPr>
          <p:cNvPr id="14" name="Picture Placeholder 13" descr="Text, letter&#10;&#10;Description automatically generated">
            <a:extLst>
              <a:ext uri="{FF2B5EF4-FFF2-40B4-BE49-F238E27FC236}">
                <a16:creationId xmlns:a16="http://schemas.microsoft.com/office/drawing/2014/main" id="{65F90B83-89A8-4BBE-9FB1-127F1054E7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9874" r="9874"/>
          <a:stretch/>
        </p:blipFill>
        <p:spPr>
          <a:xfrm>
            <a:off x="0" y="-93981"/>
            <a:ext cx="8210939" cy="6962843"/>
          </a:xfr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D561D3AF-12CF-4E2B-A7A1-C791ED567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60194"/>
            <a:ext cx="12192000" cy="1108668"/>
          </a:xfrm>
          <a:solidFill>
            <a:srgbClr val="CA929B"/>
          </a:solidFill>
        </p:spPr>
        <p:txBody>
          <a:bodyPr/>
          <a:lstStyle/>
          <a:p>
            <a:pPr algn="ctr"/>
            <a:r>
              <a:rPr lang="en-US" b="1" dirty="0"/>
              <a:t>Some argue that M.B.A.s have “ruined the world BECAUSE they tend to act as though “management is management.”</a:t>
            </a:r>
            <a:br>
              <a:rPr lang="en-US" b="1" dirty="0"/>
            </a:br>
            <a:r>
              <a:rPr lang="en-US" b="1" dirty="0"/>
              <a:t>The question is: “Is TEACHING </a:t>
            </a:r>
            <a:r>
              <a:rPr lang="en-US" b="1" dirty="0" err="1"/>
              <a:t>teaching</a:t>
            </a:r>
            <a:r>
              <a:rPr lang="en-US" b="1" dirty="0"/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275545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group of students throwing their graduation caps in the air at sunset">
            <a:extLst>
              <a:ext uri="{FF2B5EF4-FFF2-40B4-BE49-F238E27FC236}">
                <a16:creationId xmlns:a16="http://schemas.microsoft.com/office/drawing/2014/main" id="{039BFAD7-131E-407E-8A28-E4CF6B8977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40A7491-C312-4D36-BA63-6F859CD81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252"/>
            <a:ext cx="12191999" cy="6852374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slide 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ELIT.8 </a:t>
            </a:r>
          </a:p>
        </p:txBody>
      </p:sp>
      <p:pic>
        <p:nvPicPr>
          <p:cNvPr id="80" name="Content Placeholder 79" descr="Open Book">
            <a:extLst>
              <a:ext uri="{FF2B5EF4-FFF2-40B4-BE49-F238E27FC236}">
                <a16:creationId xmlns:a16="http://schemas.microsoft.com/office/drawing/2014/main" id="{1198805C-69FE-4129-96D0-B3F35CB641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493" y="2305050"/>
            <a:ext cx="547688" cy="547688"/>
          </a:xfrm>
        </p:spPr>
      </p:pic>
      <p:sp>
        <p:nvSpPr>
          <p:cNvPr id="87" name="Text Placeholder 86" descr="content block 1">
            <a:extLst>
              <a:ext uri="{FF2B5EF4-FFF2-40B4-BE49-F238E27FC236}">
                <a16:creationId xmlns:a16="http://schemas.microsoft.com/office/drawing/2014/main" id="{1F4C9CA2-B224-40CD-8DB2-CAE478D23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r>
              <a:rPr lang="en-US" dirty="0"/>
              <a:t>Nunc viverra imperdiet enim. Fusce est. Vivamus a tellus.</a:t>
            </a:r>
          </a:p>
          <a:p>
            <a:r>
              <a:rPr lang="en-US" dirty="0"/>
              <a:t>Pellentesque habitant morbi tristique senectus et netus et malesuada fames ac turpis egestas. Proin pharetra nonummy pede. Mauris et orci.</a:t>
            </a:r>
          </a:p>
        </p:txBody>
      </p:sp>
      <p:cxnSp>
        <p:nvCxnSpPr>
          <p:cNvPr id="65" name="Straight Connector 64" descr="decorative element">
            <a:extLst>
              <a:ext uri="{FF2B5EF4-FFF2-40B4-BE49-F238E27FC236}">
                <a16:creationId xmlns:a16="http://schemas.microsoft.com/office/drawing/2014/main" id="{A4132B5C-BDF2-4C9A-B21E-BDD2CD03A542}"/>
              </a:ext>
            </a:extLst>
          </p:cNvPr>
          <p:cNvCxnSpPr/>
          <p:nvPr/>
        </p:nvCxnSpPr>
        <p:spPr>
          <a:xfrm>
            <a:off x="2080210" y="3553688"/>
            <a:ext cx="749808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Content Placeholder 94" descr="Microscope">
            <a:extLst>
              <a:ext uri="{FF2B5EF4-FFF2-40B4-BE49-F238E27FC236}">
                <a16:creationId xmlns:a16="http://schemas.microsoft.com/office/drawing/2014/main" id="{96991F60-484C-4906-ADB8-676435D3D6E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493" y="4505325"/>
            <a:ext cx="547688" cy="547688"/>
          </a:xfrm>
        </p:spPr>
      </p:pic>
      <p:sp>
        <p:nvSpPr>
          <p:cNvPr id="88" name="Text Placeholder 87" descr="content block 2">
            <a:extLst>
              <a:ext uri="{FF2B5EF4-FFF2-40B4-BE49-F238E27FC236}">
                <a16:creationId xmlns:a16="http://schemas.microsoft.com/office/drawing/2014/main" id="{D01EBAE5-B81D-4150-B62C-F56241C555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r>
              <a:rPr lang="en-US" dirty="0"/>
              <a:t>Nunc viverra imperdiet enim. Fusce est. Vivamus a tellus.</a:t>
            </a:r>
          </a:p>
          <a:p>
            <a:r>
              <a:rPr lang="en-US" dirty="0"/>
              <a:t>Pellentesque habitant morbi tristique senectus et netus et malesuada fames ac turpis egestas. Proin pharetra nonummy pede. Mauris et orci.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Slide Number Placeholder 5" descr="Slide number">
            <a:extLst>
              <a:ext uri="{FF2B5EF4-FFF2-40B4-BE49-F238E27FC236}">
                <a16:creationId xmlns:a16="http://schemas.microsoft.com/office/drawing/2014/main" id="{118AA3A9-97EA-409C-AD65-3CD3B0A58871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19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ELIT.9 </a:t>
            </a:r>
          </a:p>
        </p:txBody>
      </p:sp>
      <p:pic>
        <p:nvPicPr>
          <p:cNvPr id="40" name="Content Placeholder 79" descr="Open Book">
            <a:extLst>
              <a:ext uri="{FF2B5EF4-FFF2-40B4-BE49-F238E27FC236}">
                <a16:creationId xmlns:a16="http://schemas.microsoft.com/office/drawing/2014/main" id="{C997398D-3BA0-47F4-93CE-55576CE45E2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/>
      </p:pic>
      <p:sp>
        <p:nvSpPr>
          <p:cNvPr id="31" name="Text Placeholder 30" descr="Slide content">
            <a:extLst>
              <a:ext uri="{FF2B5EF4-FFF2-40B4-BE49-F238E27FC236}">
                <a16:creationId xmlns:a16="http://schemas.microsoft.com/office/drawing/2014/main" id="{A7DE1A1C-1BA0-439B-99B1-C80C5806DE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US" dirty="0"/>
          </a:p>
          <a:p>
            <a:r>
              <a:rPr lang="en-US" dirty="0"/>
              <a:t>Nunc viverra imperdiet enim. Fusce est. Vivamus a tellus.</a:t>
            </a:r>
          </a:p>
          <a:p>
            <a:endParaRPr lang="en-US" dirty="0"/>
          </a:p>
          <a:p>
            <a:r>
              <a:rPr lang="en-US" dirty="0"/>
              <a:t>Pellentesque habitant morbi tristique senectus et netus et malesuada fames ac turpis egestas. Proin pharetra nonummy pede. 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7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ELIT.10 </a:t>
            </a:r>
          </a:p>
        </p:txBody>
      </p:sp>
      <p:pic>
        <p:nvPicPr>
          <p:cNvPr id="27" name="Content Placeholder 79" descr="Open Book">
            <a:extLst>
              <a:ext uri="{FF2B5EF4-FFF2-40B4-BE49-F238E27FC236}">
                <a16:creationId xmlns:a16="http://schemas.microsoft.com/office/drawing/2014/main" id="{EBEE0E99-191F-4498-9399-4BA8BCD3E66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/>
      </p:pic>
      <p:sp>
        <p:nvSpPr>
          <p:cNvPr id="16" name="Text Placeholder 15" descr="slide content">
            <a:extLst>
              <a:ext uri="{FF2B5EF4-FFF2-40B4-BE49-F238E27FC236}">
                <a16:creationId xmlns:a16="http://schemas.microsoft.com/office/drawing/2014/main" id="{5336101E-D654-46D8-A983-BF46C5D865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r>
              <a:rPr lang="en-US" dirty="0"/>
              <a:t>Nunc viverra imperdiet enim. Fusce est. Vivamus a tellus.</a:t>
            </a:r>
          </a:p>
          <a:p>
            <a:r>
              <a:rPr lang="en-US" dirty="0"/>
              <a:t>Pellentesque habitant morbi tristique senectus et netus et malesuada fames ac turpis egestas. Proin pharetra nonummy pede. Mauris et orci.</a:t>
            </a:r>
          </a:p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r>
              <a:rPr lang="en-US" dirty="0"/>
              <a:t>Nunc viverra imperdiet enim. Fusce est. Vivamus a tellus.</a:t>
            </a:r>
          </a:p>
          <a:p>
            <a:r>
              <a:rPr lang="en-US" dirty="0"/>
              <a:t>Pellentesque habitant morbi tristique senectus et netus et malesuada fames ac turpis egestas. Proin pharetra nonummy pede. Mauris et orci.</a:t>
            </a:r>
          </a:p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r>
              <a:rPr lang="en-US" dirty="0"/>
              <a:t>Nunc viverra imperdiet enim. Fusce est. Vivamus a tellus.</a:t>
            </a:r>
          </a:p>
          <a:p>
            <a:r>
              <a:rPr lang="en-US" dirty="0"/>
              <a:t>Pellentesque habitant morbi tristique senectus et netus et malesuada fames ac turpis egestas. Proin pharetra nonummy pede. Mauris et orci.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3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close up of clock">
            <a:extLst>
              <a:ext uri="{FF2B5EF4-FFF2-40B4-BE49-F238E27FC236}">
                <a16:creationId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Picture Placeholder 4" descr="girl with headphones, backpack, and stack of binders/books">
            <a:extLst>
              <a:ext uri="{FF2B5EF4-FFF2-40B4-BE49-F238E27FC236}">
                <a16:creationId xmlns:a16="http://schemas.microsoft.com/office/drawing/2014/main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LOREM IPSUM DOLOR SIT AMET, CONSECTETUER ADIPISCING ELIT. 13</a:t>
            </a:r>
          </a:p>
        </p:txBody>
      </p:sp>
      <p:sp>
        <p:nvSpPr>
          <p:cNvPr id="34" name="Text Placeholder 33" descr="slide 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34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boy in front of library stacks">
            <a:extLst>
              <a:ext uri="{FF2B5EF4-FFF2-40B4-BE49-F238E27FC236}">
                <a16:creationId xmlns:a16="http://schemas.microsoft.com/office/drawing/2014/main" id="{141CBC39-54B4-4424-84FB-FDAABDFFAE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Picture Placeholder 4" descr="person reading a book">
            <a:extLst>
              <a:ext uri="{FF2B5EF4-FFF2-40B4-BE49-F238E27FC236}">
                <a16:creationId xmlns:a16="http://schemas.microsoft.com/office/drawing/2014/main" id="{70316739-C7FA-4487-B86B-6CE17B09B0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LOREM IPSUM DOLOR SIT AMET, CONSECTETUER ADIPISCING ELIT. 14</a:t>
            </a:r>
          </a:p>
        </p:txBody>
      </p:sp>
      <p:sp>
        <p:nvSpPr>
          <p:cNvPr id="34" name="Text Placeholder 33" descr="slide 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EC784E4D-7E61-4FDC-AD6A-E38867722409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27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group of students running">
            <a:extLst>
              <a:ext uri="{FF2B5EF4-FFF2-40B4-BE49-F238E27FC236}">
                <a16:creationId xmlns:a16="http://schemas.microsoft.com/office/drawing/2014/main" id="{AEEE5BA3-06F1-4026-A0BB-B08891F46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Placeholder 15" descr="stack of books on the ground">
            <a:extLst>
              <a:ext uri="{FF2B5EF4-FFF2-40B4-BE49-F238E27FC236}">
                <a16:creationId xmlns:a16="http://schemas.microsoft.com/office/drawing/2014/main" id="{4E408D58-0A21-4D16-A8D8-54C17D5AD4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LOREM IPSUM DOLOR SIT AMET, CONSECTETUER ADIPISCING ELIT.15 </a:t>
            </a:r>
          </a:p>
        </p:txBody>
      </p:sp>
      <p:sp>
        <p:nvSpPr>
          <p:cNvPr id="34" name="Text Placeholder 33" descr="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 descr="slide number">
            <a:extLst>
              <a:ext uri="{FF2B5EF4-FFF2-40B4-BE49-F238E27FC236}">
                <a16:creationId xmlns:a16="http://schemas.microsoft.com/office/drawing/2014/main" id="{D803F682-0E68-4ECD-A92D-F73743FF2E60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29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people laughing at a laptop screen">
            <a:extLst>
              <a:ext uri="{FF2B5EF4-FFF2-40B4-BE49-F238E27FC236}">
                <a16:creationId xmlns:a16="http://schemas.microsoft.com/office/drawing/2014/main" id="{9402120B-1989-41A6-9ED1-21A56316A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pic>
        <p:nvPicPr>
          <p:cNvPr id="5" name="Picture Placeholder 4" descr="group of students at graduation">
            <a:extLst>
              <a:ext uri="{FF2B5EF4-FFF2-40B4-BE49-F238E27FC236}">
                <a16:creationId xmlns:a16="http://schemas.microsoft.com/office/drawing/2014/main" id="{BD0958B7-E663-4510-9C53-EE09FEEB73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LOREM IPSUM DOLOR SIT AMET, CONSECTETUER ADIPISCING ELIT. </a:t>
            </a:r>
          </a:p>
        </p:txBody>
      </p:sp>
      <p:sp>
        <p:nvSpPr>
          <p:cNvPr id="34" name="Text Placeholder 33" descr="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B7F99E8F-CFBF-4A36-93EC-B66007DF4F2C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26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this Template</a:t>
            </a:r>
          </a:p>
        </p:txBody>
      </p:sp>
      <p:sp>
        <p:nvSpPr>
          <p:cNvPr id="8" name="TextBox 7">
            <a:hlinkClick r:id="rId2"/>
            <a:extLst>
              <a:ext uri="{FF2B5EF4-FFF2-40B4-BE49-F238E27FC236}">
                <a16:creationId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1547813" y="2459504"/>
            <a:ext cx="9096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solidFill>
                  <a:srgbClr val="0070C0"/>
                </a:solidFill>
              </a:rPr>
              <a:t>Template Editing Instructions and Feedback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067345-A8EA-432E-95BA-51C117726B01}"/>
              </a:ext>
            </a:extLst>
          </p:cNvPr>
          <p:cNvSpPr txBox="1"/>
          <p:nvPr/>
        </p:nvSpPr>
        <p:spPr>
          <a:xfrm>
            <a:off x="5429250" y="1388436"/>
            <a:ext cx="1398524" cy="369332"/>
          </a:xfrm>
          <a:prstGeom prst="rect">
            <a:avLst/>
          </a:prstGeom>
          <a:solidFill>
            <a:srgbClr val="AB678E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Hybrid Stylist</a:t>
            </a:r>
          </a:p>
        </p:txBody>
      </p: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A23C71-82AA-4B00-AAD7-9E61B0064B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83567" y="1173790"/>
            <a:ext cx="10198360" cy="4248073"/>
          </a:xfrm>
        </p:spPr>
        <p:txBody>
          <a:bodyPr/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en-US" sz="2800" b="1" dirty="0">
                <a:solidFill>
                  <a:srgbClr val="731F1C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For elder males:</a:t>
            </a:r>
            <a:r>
              <a:rPr lang="en-US" sz="2800" dirty="0">
                <a:solidFill>
                  <a:srgbClr val="731F1C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moderation, respectability, self-control, faith, love, and endurance (Titus 2:1);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en-US" sz="2800" b="1" dirty="0">
                <a:solidFill>
                  <a:srgbClr val="731F1C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For elder females:</a:t>
            </a:r>
            <a:r>
              <a:rPr lang="en-US" sz="2800" dirty="0">
                <a:solidFill>
                  <a:srgbClr val="731F1C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reverence, avoiding gossip, drinking responsibly (if drinking), teaching positive values and life secrets (Titus 2:3-5);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en-US" sz="2800" b="1" dirty="0">
                <a:solidFill>
                  <a:srgbClr val="731F1C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For younger females:</a:t>
            </a:r>
            <a:r>
              <a:rPr lang="en-US" sz="2800" dirty="0">
                <a:solidFill>
                  <a:srgbClr val="731F1C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good marriage, self-control, mental &amp; sexual purity, productivity, kindness, and basic relationships (Titus 2:4-5); 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en-US" sz="2800" b="1" dirty="0">
                <a:solidFill>
                  <a:srgbClr val="731F1C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For younger males in general:</a:t>
            </a:r>
            <a:r>
              <a:rPr lang="en-US" sz="2800" dirty="0">
                <a:solidFill>
                  <a:srgbClr val="731F1C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self-control, kindness, integrity, serious (vital) focus, and trustworthy speech (Titus 2:6-8); and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en-US" sz="2800" b="1" dirty="0">
                <a:solidFill>
                  <a:srgbClr val="731F1C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For slaves (today, all under authority):</a:t>
            </a:r>
            <a:r>
              <a:rPr lang="en-US" sz="2800" dirty="0">
                <a:solidFill>
                  <a:srgbClr val="731F1C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obedience, pleasant attitude, cooperativeness, honesty, and dependability (Titus 2:9-10).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CC58D65-CE86-4EEC-8BAC-14B2971F3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731F1C"/>
                </a:solidFill>
              </a:rPr>
              <a:t>The Bible Tells Us That Different Students Have Different Needs</a:t>
            </a: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26AA8690-C8AE-4E41-90D5-808C31AAA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07706"/>
            <a:ext cx="1731028" cy="14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74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C03CCE-F729-4E60-92BC-2C4B522D6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870" y="292008"/>
            <a:ext cx="11161030" cy="830997"/>
          </a:xfrm>
        </p:spPr>
        <p:txBody>
          <a:bodyPr/>
          <a:lstStyle/>
          <a:p>
            <a:r>
              <a:rPr lang="en-US" sz="2800" b="1" dirty="0">
                <a:solidFill>
                  <a:srgbClr val="731F1C"/>
                </a:solidFill>
              </a:rPr>
              <a:t>What’s the difference between Sunday School and Bible Study Groups?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6E36EB-6AB0-4132-94E3-B3A59B65E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3853" y="707507"/>
            <a:ext cx="5332147" cy="823912"/>
          </a:xfrm>
        </p:spPr>
        <p:txBody>
          <a:bodyPr/>
          <a:lstStyle/>
          <a:p>
            <a:r>
              <a:rPr lang="en-US" dirty="0">
                <a:solidFill>
                  <a:srgbClr val="731F1C"/>
                </a:solidFill>
              </a:rPr>
              <a:t>SUNDAY SCHOOL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5EB7E1-A373-4DF8-9F98-805E51C04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700255"/>
            <a:ext cx="5276850" cy="823912"/>
          </a:xfrm>
        </p:spPr>
        <p:txBody>
          <a:bodyPr/>
          <a:lstStyle/>
          <a:p>
            <a:r>
              <a:rPr lang="en-US" dirty="0">
                <a:solidFill>
                  <a:srgbClr val="731F1C"/>
                </a:solidFill>
              </a:rPr>
              <a:t>BIBLE STUDY GROUP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3801A4-DD55-4186-9E07-BC4C19289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7655" y="1538504"/>
            <a:ext cx="5332147" cy="368458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731F1C"/>
                </a:solidFill>
              </a:rPr>
              <a:t>More fringe attendees</a:t>
            </a:r>
          </a:p>
          <a:p>
            <a:r>
              <a:rPr lang="en-US" sz="3200" b="1" dirty="0">
                <a:solidFill>
                  <a:srgbClr val="731F1C"/>
                </a:solidFill>
              </a:rPr>
              <a:t>Formal cut-off time constraint</a:t>
            </a:r>
          </a:p>
          <a:p>
            <a:r>
              <a:rPr lang="en-US" sz="3200" b="1" dirty="0">
                <a:solidFill>
                  <a:srgbClr val="731F1C"/>
                </a:solidFill>
              </a:rPr>
              <a:t>Information-centered</a:t>
            </a:r>
          </a:p>
          <a:p>
            <a:r>
              <a:rPr lang="en-US" sz="3200" b="1" dirty="0">
                <a:solidFill>
                  <a:srgbClr val="731F1C"/>
                </a:solidFill>
              </a:rPr>
              <a:t>Seems more formal</a:t>
            </a:r>
          </a:p>
          <a:p>
            <a:endParaRPr lang="en-US" sz="3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ED2993-ED2F-4857-845C-5A20EA32A6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1531252"/>
            <a:ext cx="5276850" cy="368458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731F1C"/>
                </a:solidFill>
              </a:rPr>
              <a:t>More intentional attendees</a:t>
            </a:r>
          </a:p>
          <a:p>
            <a:r>
              <a:rPr lang="en-US" sz="3200" b="1" dirty="0">
                <a:solidFill>
                  <a:srgbClr val="731F1C"/>
                </a:solidFill>
              </a:rPr>
              <a:t>More flexible cut-off</a:t>
            </a:r>
          </a:p>
          <a:p>
            <a:r>
              <a:rPr lang="en-US" sz="3200" b="1" dirty="0">
                <a:solidFill>
                  <a:srgbClr val="731F1C"/>
                </a:solidFill>
              </a:rPr>
              <a:t>Pupil-centered</a:t>
            </a:r>
          </a:p>
          <a:p>
            <a:r>
              <a:rPr lang="en-US" sz="3200" b="1" dirty="0">
                <a:solidFill>
                  <a:srgbClr val="731F1C"/>
                </a:solidFill>
              </a:rPr>
              <a:t>Seems more informal</a:t>
            </a:r>
          </a:p>
        </p:txBody>
      </p:sp>
      <p:pic>
        <p:nvPicPr>
          <p:cNvPr id="11" name="Picture 10" descr="A group of people sitting in a classroom&#10;&#10;Description automatically generated with medium confidence">
            <a:extLst>
              <a:ext uri="{FF2B5EF4-FFF2-40B4-BE49-F238E27FC236}">
                <a16:creationId xmlns:a16="http://schemas.microsoft.com/office/drawing/2014/main" id="{49825C10-5E30-4684-81C5-4BB9C2FF2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01" y="4295514"/>
            <a:ext cx="5478752" cy="1741129"/>
          </a:xfrm>
          <a:prstGeom prst="rect">
            <a:avLst/>
          </a:prstGeom>
          <a:ln w="63500">
            <a:solidFill>
              <a:srgbClr val="731F1C"/>
            </a:solidFill>
          </a:ln>
        </p:spPr>
      </p:pic>
      <p:pic>
        <p:nvPicPr>
          <p:cNvPr id="13" name="Picture 12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A04B9D3B-BDCA-41C1-A04F-5B881FBEF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690" y="4007438"/>
            <a:ext cx="3089709" cy="2317282"/>
          </a:xfrm>
          <a:prstGeom prst="rect">
            <a:avLst/>
          </a:prstGeom>
          <a:ln w="63500">
            <a:solidFill>
              <a:srgbClr val="731F1C"/>
            </a:solidFill>
          </a:ln>
        </p:spPr>
      </p:pic>
    </p:spTree>
    <p:extLst>
      <p:ext uri="{BB962C8B-B14F-4D97-AF65-F5344CB8AC3E}">
        <p14:creationId xmlns:p14="http://schemas.microsoft.com/office/powerpoint/2010/main" val="116954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2ED74C-EEF7-4759-80EC-25C271484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06" y="370402"/>
            <a:ext cx="10815864" cy="830997"/>
          </a:xfrm>
        </p:spPr>
        <p:txBody>
          <a:bodyPr/>
          <a:lstStyle/>
          <a:p>
            <a:r>
              <a:rPr lang="en-US" sz="4400" dirty="0">
                <a:solidFill>
                  <a:srgbClr val="AB678E"/>
                </a:solidFill>
              </a:rPr>
              <a:t>Have You Seen THIS Before?</a:t>
            </a:r>
          </a:p>
        </p:txBody>
      </p:sp>
      <p:pic>
        <p:nvPicPr>
          <p:cNvPr id="8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601E558-D1FD-43F5-B005-5AC7D4F4D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2675" y="1282557"/>
            <a:ext cx="7288526" cy="4925579"/>
          </a:xfrm>
          <a:ln w="635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12FB1D-5849-4758-A898-478C785C7606}"/>
              </a:ext>
            </a:extLst>
          </p:cNvPr>
          <p:cNvSpPr txBox="1"/>
          <p:nvPr/>
        </p:nvSpPr>
        <p:spPr>
          <a:xfrm>
            <a:off x="3204318" y="2034048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258BD7-F539-4870-9A19-8996F0699684}"/>
              </a:ext>
            </a:extLst>
          </p:cNvPr>
          <p:cNvSpPr txBox="1"/>
          <p:nvPr/>
        </p:nvSpPr>
        <p:spPr>
          <a:xfrm>
            <a:off x="3175345" y="2767965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Collaboration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7C7D4C-D451-4F7B-B11C-AE25F4864B80}"/>
              </a:ext>
            </a:extLst>
          </p:cNvPr>
          <p:cNvSpPr txBox="1"/>
          <p:nvPr/>
        </p:nvSpPr>
        <p:spPr>
          <a:xfrm>
            <a:off x="3175345" y="3469989"/>
            <a:ext cx="235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Seeing and Hearing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983319-7FFD-414F-9CB8-47CECCA3EC90}"/>
              </a:ext>
            </a:extLst>
          </p:cNvPr>
          <p:cNvSpPr txBox="1"/>
          <p:nvPr/>
        </p:nvSpPr>
        <p:spPr>
          <a:xfrm>
            <a:off x="3204318" y="420633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Hearing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112117-5BCC-4AF9-B52D-D9AC9B09CA37}"/>
              </a:ext>
            </a:extLst>
          </p:cNvPr>
          <p:cNvSpPr txBox="1"/>
          <p:nvPr/>
        </p:nvSpPr>
        <p:spPr>
          <a:xfrm>
            <a:off x="3175345" y="4937824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Seeing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CFF53B-6454-4C3F-A4F3-7EE17358DCED}"/>
              </a:ext>
            </a:extLst>
          </p:cNvPr>
          <p:cNvSpPr txBox="1"/>
          <p:nvPr/>
        </p:nvSpPr>
        <p:spPr>
          <a:xfrm>
            <a:off x="2946234" y="5657421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8A35A5-8C72-4826-BD0E-66BBFEF6C8D1}"/>
              </a:ext>
            </a:extLst>
          </p:cNvPr>
          <p:cNvSpPr txBox="1"/>
          <p:nvPr/>
        </p:nvSpPr>
        <p:spPr>
          <a:xfrm rot="19865142">
            <a:off x="-1337184" y="3091124"/>
            <a:ext cx="14456803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Writing notes causes one to engage and process the material better than merely listening.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3E4288-9467-41E7-83CF-D9CEBC1C49A7}"/>
              </a:ext>
            </a:extLst>
          </p:cNvPr>
          <p:cNvSpPr txBox="1"/>
          <p:nvPr/>
        </p:nvSpPr>
        <p:spPr>
          <a:xfrm rot="19865142">
            <a:off x="-901005" y="3653427"/>
            <a:ext cx="14456803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Typing notes tends to lock one into duplication, not thinking.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ADCFF0-AA16-4F06-BC7B-11648C91577D}"/>
              </a:ext>
            </a:extLst>
          </p:cNvPr>
          <p:cNvSpPr txBox="1"/>
          <p:nvPr/>
        </p:nvSpPr>
        <p:spPr>
          <a:xfrm>
            <a:off x="6448425" y="5307156"/>
            <a:ext cx="2723823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Handouts Help!</a:t>
            </a:r>
          </a:p>
        </p:txBody>
      </p:sp>
    </p:spTree>
    <p:extLst>
      <p:ext uri="{BB962C8B-B14F-4D97-AF65-F5344CB8AC3E}">
        <p14:creationId xmlns:p14="http://schemas.microsoft.com/office/powerpoint/2010/main" val="191236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2ED74C-EEF7-4759-80EC-25C271484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06" y="370402"/>
            <a:ext cx="10815864" cy="830997"/>
          </a:xfrm>
        </p:spPr>
        <p:txBody>
          <a:bodyPr/>
          <a:lstStyle/>
          <a:p>
            <a:r>
              <a:rPr lang="en-US" sz="4400" dirty="0">
                <a:solidFill>
                  <a:srgbClr val="AB678E"/>
                </a:solidFill>
              </a:rPr>
              <a:t>Partially True and Based On…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12FB1D-5849-4758-A898-478C785C7606}"/>
              </a:ext>
            </a:extLst>
          </p:cNvPr>
          <p:cNvSpPr txBox="1"/>
          <p:nvPr/>
        </p:nvSpPr>
        <p:spPr>
          <a:xfrm>
            <a:off x="3204318" y="2034048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258BD7-F539-4870-9A19-8996F0699684}"/>
              </a:ext>
            </a:extLst>
          </p:cNvPr>
          <p:cNvSpPr txBox="1"/>
          <p:nvPr/>
        </p:nvSpPr>
        <p:spPr>
          <a:xfrm>
            <a:off x="3175345" y="2767965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Collaboration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7C7D4C-D451-4F7B-B11C-AE25F4864B80}"/>
              </a:ext>
            </a:extLst>
          </p:cNvPr>
          <p:cNvSpPr txBox="1"/>
          <p:nvPr/>
        </p:nvSpPr>
        <p:spPr>
          <a:xfrm>
            <a:off x="3175345" y="3469989"/>
            <a:ext cx="235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Seeing and Hearing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983319-7FFD-414F-9CB8-47CECCA3EC90}"/>
              </a:ext>
            </a:extLst>
          </p:cNvPr>
          <p:cNvSpPr txBox="1"/>
          <p:nvPr/>
        </p:nvSpPr>
        <p:spPr>
          <a:xfrm>
            <a:off x="3204318" y="420633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Hearing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112117-5BCC-4AF9-B52D-D9AC9B09CA37}"/>
              </a:ext>
            </a:extLst>
          </p:cNvPr>
          <p:cNvSpPr txBox="1"/>
          <p:nvPr/>
        </p:nvSpPr>
        <p:spPr>
          <a:xfrm>
            <a:off x="3175345" y="4937824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Seeing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CFF53B-6454-4C3F-A4F3-7EE17358DCED}"/>
              </a:ext>
            </a:extLst>
          </p:cNvPr>
          <p:cNvSpPr txBox="1"/>
          <p:nvPr/>
        </p:nvSpPr>
        <p:spPr>
          <a:xfrm>
            <a:off x="2946234" y="5657421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Reading</a:t>
            </a:r>
          </a:p>
        </p:txBody>
      </p:sp>
      <p:pic>
        <p:nvPicPr>
          <p:cNvPr id="6" name="Content Placeholder 5" descr="Chart, funnel chart&#10;&#10;Description automatically generated">
            <a:extLst>
              <a:ext uri="{FF2B5EF4-FFF2-40B4-BE49-F238E27FC236}">
                <a16:creationId xmlns:a16="http://schemas.microsoft.com/office/drawing/2014/main" id="{85FE759A-5FF7-43B8-84C8-5A926B8FB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5751" y="1201399"/>
            <a:ext cx="8644620" cy="4975564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9B0790-CA67-4645-BF42-1DFA79A1942C}"/>
              </a:ext>
            </a:extLst>
          </p:cNvPr>
          <p:cNvSpPr txBox="1"/>
          <p:nvPr/>
        </p:nvSpPr>
        <p:spPr>
          <a:xfrm>
            <a:off x="596931" y="3804865"/>
            <a:ext cx="27093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AB678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…w/o %’s</a:t>
            </a:r>
          </a:p>
        </p:txBody>
      </p:sp>
    </p:spTree>
    <p:extLst>
      <p:ext uri="{BB962C8B-B14F-4D97-AF65-F5344CB8AC3E}">
        <p14:creationId xmlns:p14="http://schemas.microsoft.com/office/powerpoint/2010/main" val="166231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2508FAE-ADD0-43DD-8D37-92B1EACDE2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2473558"/>
              </p:ext>
            </p:extLst>
          </p:nvPr>
        </p:nvGraphicFramePr>
        <p:xfrm>
          <a:off x="580862" y="133460"/>
          <a:ext cx="10720800" cy="637984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44160">
                  <a:extLst>
                    <a:ext uri="{9D8B030D-6E8A-4147-A177-3AD203B41FA5}">
                      <a16:colId xmlns:a16="http://schemas.microsoft.com/office/drawing/2014/main" val="3303297713"/>
                    </a:ext>
                  </a:extLst>
                </a:gridCol>
                <a:gridCol w="2144160">
                  <a:extLst>
                    <a:ext uri="{9D8B030D-6E8A-4147-A177-3AD203B41FA5}">
                      <a16:colId xmlns:a16="http://schemas.microsoft.com/office/drawing/2014/main" val="333972223"/>
                    </a:ext>
                  </a:extLst>
                </a:gridCol>
                <a:gridCol w="2144160">
                  <a:extLst>
                    <a:ext uri="{9D8B030D-6E8A-4147-A177-3AD203B41FA5}">
                      <a16:colId xmlns:a16="http://schemas.microsoft.com/office/drawing/2014/main" val="3304367098"/>
                    </a:ext>
                  </a:extLst>
                </a:gridCol>
                <a:gridCol w="2144160">
                  <a:extLst>
                    <a:ext uri="{9D8B030D-6E8A-4147-A177-3AD203B41FA5}">
                      <a16:colId xmlns:a16="http://schemas.microsoft.com/office/drawing/2014/main" val="379622534"/>
                    </a:ext>
                  </a:extLst>
                </a:gridCol>
                <a:gridCol w="2144160">
                  <a:extLst>
                    <a:ext uri="{9D8B030D-6E8A-4147-A177-3AD203B41FA5}">
                      <a16:colId xmlns:a16="http://schemas.microsoft.com/office/drawing/2014/main" val="1148850521"/>
                    </a:ext>
                  </a:extLst>
                </a:gridCol>
              </a:tblGrid>
              <a:tr h="37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Question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3325536"/>
                  </a:ext>
                </a:extLst>
              </a:tr>
              <a:tr h="37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936005"/>
                  </a:ext>
                </a:extLst>
              </a:tr>
              <a:tr h="37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4479069"/>
                  </a:ext>
                </a:extLst>
              </a:tr>
              <a:tr h="37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390627"/>
                  </a:ext>
                </a:extLst>
              </a:tr>
              <a:tr h="37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4369199"/>
                  </a:ext>
                </a:extLst>
              </a:tr>
              <a:tr h="37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2037278"/>
                  </a:ext>
                </a:extLst>
              </a:tr>
              <a:tr h="37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9647269"/>
                  </a:ext>
                </a:extLst>
              </a:tr>
              <a:tr h="37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5070025"/>
                  </a:ext>
                </a:extLst>
              </a:tr>
              <a:tr h="37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9888017"/>
                  </a:ext>
                </a:extLst>
              </a:tr>
              <a:tr h="37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6550573"/>
                  </a:ext>
                </a:extLst>
              </a:tr>
              <a:tr h="37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2790769"/>
                  </a:ext>
                </a:extLst>
              </a:tr>
              <a:tr h="37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1740407"/>
                  </a:ext>
                </a:extLst>
              </a:tr>
              <a:tr h="37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3835537"/>
                  </a:ext>
                </a:extLst>
              </a:tr>
              <a:tr h="37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81575515"/>
                  </a:ext>
                </a:extLst>
              </a:tr>
              <a:tr h="37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1967914"/>
                  </a:ext>
                </a:extLst>
              </a:tr>
              <a:tr h="37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7028560"/>
                  </a:ext>
                </a:extLst>
              </a:tr>
              <a:tr h="371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832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47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rial view of boy sitting at his laptop">
            <a:extLst>
              <a:ext uri="{FF2B5EF4-FFF2-40B4-BE49-F238E27FC236}">
                <a16:creationId xmlns:a16="http://schemas.microsoft.com/office/drawing/2014/main" id="{3C2A7DCB-B005-424A-8446-ACA533D0BC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70009" y="0"/>
            <a:ext cx="2821991" cy="6858000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73220" y="-7899"/>
            <a:ext cx="7856295" cy="6858000"/>
            <a:chOff x="1826589" y="0"/>
            <a:chExt cx="7388298" cy="6858000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740" y="336810"/>
            <a:ext cx="7856296" cy="548641"/>
          </a:xfrm>
        </p:spPr>
        <p:txBody>
          <a:bodyPr/>
          <a:lstStyle/>
          <a:p>
            <a:pPr algn="ctr"/>
            <a:r>
              <a:rPr lang="en-US" sz="3200" dirty="0"/>
              <a:t>GOOD LESSONS BEGIN FROM BIG IDEAS</a:t>
            </a:r>
          </a:p>
        </p:txBody>
      </p:sp>
      <p:pic>
        <p:nvPicPr>
          <p:cNvPr id="35" name="Content Placeholder 34" descr="Open Book">
            <a:extLst>
              <a:ext uri="{FF2B5EF4-FFF2-40B4-BE49-F238E27FC236}">
                <a16:creationId xmlns:a16="http://schemas.microsoft.com/office/drawing/2014/main" id="{56174A3F-A7B3-40BE-88BD-1796890E4B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4613" y="1230159"/>
            <a:ext cx="548640" cy="548640"/>
          </a:xfrm>
        </p:spPr>
      </p:pic>
      <p:sp>
        <p:nvSpPr>
          <p:cNvPr id="23" name="Text Placeholder 22" descr="content block 1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8547" y="1836821"/>
            <a:ext cx="4916906" cy="4518939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sz="2800" b="1" dirty="0"/>
              <a:t>What big ideas are in this Sunday School lesson?</a:t>
            </a:r>
          </a:p>
          <a:p>
            <a:pPr marL="342900" indent="-342900">
              <a:buAutoNum type="arabicPeriod"/>
            </a:pPr>
            <a:r>
              <a:rPr lang="en-US" sz="2800" b="1" dirty="0"/>
              <a:t>What do you want the students to take away?</a:t>
            </a:r>
          </a:p>
          <a:p>
            <a:pPr marL="342900" indent="-342900">
              <a:buAutoNum type="arabicPeriod"/>
            </a:pPr>
            <a:r>
              <a:rPr lang="en-US" sz="2800" b="1" dirty="0"/>
              <a:t>What attitudes, skills, actions, or commitments should result?</a:t>
            </a:r>
          </a:p>
          <a:p>
            <a:pPr marL="342900" indent="-342900">
              <a:buAutoNum type="arabicPeriod"/>
            </a:pPr>
            <a:r>
              <a:rPr lang="en-US" sz="2800" b="1" dirty="0"/>
              <a:t>What are your students’  learning styles?</a:t>
            </a:r>
          </a:p>
          <a:p>
            <a:pPr marL="342900" indent="-342900">
              <a:buAutoNum type="arabicPeriod"/>
            </a:pPr>
            <a:r>
              <a:rPr lang="en-US" sz="2800" b="1" dirty="0"/>
              <a:t>What is the best way to involve students and meet #1-3? </a:t>
            </a:r>
          </a:p>
        </p:txBody>
      </p:sp>
      <p:sp>
        <p:nvSpPr>
          <p:cNvPr id="24" name="Text Placeholder 23" descr="content block 2">
            <a:extLst>
              <a:ext uri="{FF2B5EF4-FFF2-40B4-BE49-F238E27FC236}">
                <a16:creationId xmlns:a16="http://schemas.microsoft.com/office/drawing/2014/main" id="{C3930A4E-1302-4AC9-86A3-C4E8AF186E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4207" y="1836821"/>
            <a:ext cx="4153039" cy="3368675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sz="2800" b="1" dirty="0"/>
              <a:t>Scripture is layered and not all fits in one plan</a:t>
            </a:r>
          </a:p>
          <a:p>
            <a:pPr marL="342900" indent="-342900">
              <a:buAutoNum type="arabicPeriod"/>
            </a:pPr>
            <a:r>
              <a:rPr lang="en-US" sz="2800" b="1" dirty="0"/>
              <a:t>Find the most important layer(s) for your students</a:t>
            </a:r>
          </a:p>
          <a:p>
            <a:pPr marL="342900" indent="-342900">
              <a:buAutoNum type="arabicPeriod"/>
            </a:pPr>
            <a:r>
              <a:rPr lang="en-US" sz="2800" b="1" dirty="0"/>
              <a:t>Pray about what you want them to do?</a:t>
            </a:r>
          </a:p>
          <a:p>
            <a:pPr marL="342900" indent="-342900">
              <a:buAutoNum type="arabicPeriod"/>
            </a:pPr>
            <a:r>
              <a:rPr lang="en-US" sz="2800" b="1" dirty="0"/>
              <a:t>Visual? Reading-writing? Aural? Kinesthetic?</a:t>
            </a:r>
          </a:p>
          <a:p>
            <a:pPr marL="342900" indent="-342900">
              <a:buAutoNum type="arabicPeriod"/>
            </a:pPr>
            <a:r>
              <a:rPr lang="en-US" sz="2800" b="1" dirty="0"/>
              <a:t>#4 will inform how you build #1-3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Slide Number Placeholder 5" descr="Slide number">
            <a:extLst>
              <a:ext uri="{FF2B5EF4-FFF2-40B4-BE49-F238E27FC236}">
                <a16:creationId xmlns:a16="http://schemas.microsoft.com/office/drawing/2014/main" id="{11457662-C1A5-4B93-8E30-88025E27C4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A picture containing seat&#10;&#10;Description automatically generated">
            <a:extLst>
              <a:ext uri="{FF2B5EF4-FFF2-40B4-BE49-F238E27FC236}">
                <a16:creationId xmlns:a16="http://schemas.microsoft.com/office/drawing/2014/main" id="{EC40E9B9-1E26-4624-BA61-CD811FABEA3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/>
          <a:stretch>
            <a:fillRect/>
          </a:stretch>
        </p:blipFill>
        <p:spPr>
          <a:xfrm>
            <a:off x="7262422" y="1185945"/>
            <a:ext cx="339373" cy="549275"/>
          </a:xfrm>
        </p:spPr>
      </p:pic>
    </p:spTree>
    <p:extLst>
      <p:ext uri="{BB962C8B-B14F-4D97-AF65-F5344CB8AC3E}">
        <p14:creationId xmlns:p14="http://schemas.microsoft.com/office/powerpoint/2010/main" val="320712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rial view of spiral staircase">
            <a:extLst>
              <a:ext uri="{FF2B5EF4-FFF2-40B4-BE49-F238E27FC236}">
                <a16:creationId xmlns:a16="http://schemas.microsoft.com/office/drawing/2014/main" id="{FEB910A3-4C94-4A0C-AC72-88985A7BA9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6" name="Picture Placeholder 5" descr="open book with audience watching play in background">
            <a:extLst>
              <a:ext uri="{FF2B5EF4-FFF2-40B4-BE49-F238E27FC236}">
                <a16:creationId xmlns:a16="http://schemas.microsoft.com/office/drawing/2014/main" id="{F3CDF219-49E5-41A1-BBF1-50A401635A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95" y="527633"/>
            <a:ext cx="5005614" cy="55483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LET’S PLAN A FAMILIAR LESSON</a:t>
            </a:r>
          </a:p>
        </p:txBody>
      </p:sp>
      <p:sp>
        <p:nvSpPr>
          <p:cNvPr id="34" name="Text Placeholder 33" descr="slide content block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9195" y="1177751"/>
            <a:ext cx="6741370" cy="540683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Scripture Passage for Study: ________________________________</a:t>
            </a:r>
          </a:p>
          <a:p>
            <a:r>
              <a:rPr lang="en-US" dirty="0">
                <a:solidFill>
                  <a:schemeClr val="bg1"/>
                </a:solidFill>
              </a:rPr>
              <a:t>1. What are some of the “big ideas” in the passage?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a) ________________________________________________________________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b) ________________________________________________________________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c) ________________________________________________________________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d) ________________________________________________________________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e) ________________________________________________________________</a:t>
            </a:r>
          </a:p>
          <a:p>
            <a:r>
              <a:rPr lang="en-US" dirty="0">
                <a:solidFill>
                  <a:schemeClr val="bg1"/>
                </a:solidFill>
              </a:rPr>
              <a:t>2. What do the students need to take away from this lesson?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a) ________________________________________________________________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b) ________________________________________________________________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c) ________________________________________________________________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d) ________________________________________________________________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e) _________________________________________________</a:t>
            </a:r>
            <a:r>
              <a:rPr lang="en-US" dirty="0"/>
              <a:t>_______________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4A96D9-2D70-4D9E-B61C-9B23F3FD5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5" descr="slide number">
            <a:extLst>
              <a:ext uri="{FF2B5EF4-FFF2-40B4-BE49-F238E27FC236}">
                <a16:creationId xmlns:a16="http://schemas.microsoft.com/office/drawing/2014/main" id="{D65CFEB2-BC19-4647-937B-40854EE88A8C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961D25-1CB7-4589-AA42-83DD3C6060E0}"/>
              </a:ext>
            </a:extLst>
          </p:cNvPr>
          <p:cNvSpPr txBox="1"/>
          <p:nvPr/>
        </p:nvSpPr>
        <p:spPr>
          <a:xfrm flipH="1">
            <a:off x="2682002" y="957568"/>
            <a:ext cx="2286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Genesis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36D117-DAA3-4BC4-B7C0-95E86C592044}"/>
              </a:ext>
            </a:extLst>
          </p:cNvPr>
          <p:cNvSpPr txBox="1"/>
          <p:nvPr/>
        </p:nvSpPr>
        <p:spPr>
          <a:xfrm flipH="1">
            <a:off x="640525" y="1666863"/>
            <a:ext cx="5818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Human knowledge        true wisdom 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FE9B8BA5-81BC-4F43-8224-5951E88D683F}"/>
              </a:ext>
            </a:extLst>
          </p:cNvPr>
          <p:cNvSpPr/>
          <p:nvPr/>
        </p:nvSpPr>
        <p:spPr>
          <a:xfrm>
            <a:off x="3460394" y="1750069"/>
            <a:ext cx="369419" cy="386540"/>
          </a:xfrm>
          <a:prstGeom prst="mathNotEqua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36F9B9-245E-4CF9-833A-3F85F2E33DA8}"/>
              </a:ext>
            </a:extLst>
          </p:cNvPr>
          <p:cNvSpPr txBox="1"/>
          <p:nvPr/>
        </p:nvSpPr>
        <p:spPr>
          <a:xfrm flipH="1">
            <a:off x="635459" y="2166883"/>
            <a:ext cx="6381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Temptation questions God, looks @ surface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1CE34B-CA8E-4234-B559-94B7C1FACC66}"/>
              </a:ext>
            </a:extLst>
          </p:cNvPr>
          <p:cNvSpPr txBox="1"/>
          <p:nvPr/>
        </p:nvSpPr>
        <p:spPr>
          <a:xfrm flipH="1">
            <a:off x="635459" y="2614024"/>
            <a:ext cx="628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Sin exposes inadequacy and separates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67744-AAE5-4185-837A-4FBC019EFE29}"/>
              </a:ext>
            </a:extLst>
          </p:cNvPr>
          <p:cNvSpPr txBox="1"/>
          <p:nvPr/>
        </p:nvSpPr>
        <p:spPr>
          <a:xfrm flipH="1">
            <a:off x="635459" y="3049186"/>
            <a:ext cx="593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God takes the initiative then and now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B219E2-F745-49E6-9043-610E3C34F032}"/>
              </a:ext>
            </a:extLst>
          </p:cNvPr>
          <p:cNvSpPr txBox="1"/>
          <p:nvPr/>
        </p:nvSpPr>
        <p:spPr>
          <a:xfrm flipH="1">
            <a:off x="635459" y="3459147"/>
            <a:ext cx="6015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God’s punishment offers promise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59BCDD-6C10-4600-B8C4-3A409E7B2F1A}"/>
              </a:ext>
            </a:extLst>
          </p:cNvPr>
          <p:cNvSpPr txBox="1"/>
          <p:nvPr/>
        </p:nvSpPr>
        <p:spPr>
          <a:xfrm flipH="1">
            <a:off x="635459" y="4258167"/>
            <a:ext cx="593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Gaining awareness of temptation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16008C-51A9-457F-BF64-380AEA4D99AE}"/>
              </a:ext>
            </a:extLst>
          </p:cNvPr>
          <p:cNvSpPr txBox="1"/>
          <p:nvPr/>
        </p:nvSpPr>
        <p:spPr>
          <a:xfrm flipH="1">
            <a:off x="635459" y="4711617"/>
            <a:ext cx="593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Learning cost of sin on self and others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23ADA7-B563-471E-B911-15E54EAD95E5}"/>
              </a:ext>
            </a:extLst>
          </p:cNvPr>
          <p:cNvSpPr txBox="1"/>
          <p:nvPr/>
        </p:nvSpPr>
        <p:spPr>
          <a:xfrm flipH="1">
            <a:off x="635459" y="5139642"/>
            <a:ext cx="628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Fellowship w/ God better than “solutions”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6C7284-DA32-473B-BC48-FE275AC41DBA}"/>
              </a:ext>
            </a:extLst>
          </p:cNvPr>
          <p:cNvSpPr txBox="1"/>
          <p:nvPr/>
        </p:nvSpPr>
        <p:spPr>
          <a:xfrm flipH="1">
            <a:off x="580582" y="5574804"/>
            <a:ext cx="593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Forgiveness and salvation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731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3" grpId="0" animBg="1"/>
      <p:bldP spid="12" grpId="0"/>
      <p:bldP spid="1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475556_Education presentation_AAS_v5" id="{AAC57104-7B60-491F-A321-6BCAF93AC541}" vid="{5A43072C-36E0-4A5A-A3FF-E88D65C597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575C36-314A-42CB-9114-6E0CE4AB2735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6c05727-aa75-4e4a-9b5f-8a80a1165891"/>
    <ds:schemaRef ds:uri="http://purl.org/dc/terms/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1C32B5E-029E-455A-86F0-091666CEEB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D0AD3E-9DDB-4E69-981A-7DAE0E9B5F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Education presentation</Template>
  <TotalTime>12459</TotalTime>
  <Words>2108</Words>
  <Application>Microsoft Office PowerPoint</Application>
  <PresentationFormat>Widescreen</PresentationFormat>
  <Paragraphs>291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Aharoni</vt:lpstr>
      <vt:lpstr>Arial</vt:lpstr>
      <vt:lpstr>Calibri</vt:lpstr>
      <vt:lpstr>Calibri Light</vt:lpstr>
      <vt:lpstr>Corbel</vt:lpstr>
      <vt:lpstr>Office Theme</vt:lpstr>
      <vt:lpstr>HOW MIGHT WE TEACH MORE EFFECTIVELY THAT WHICH IS MOST IMPORTANT?</vt:lpstr>
      <vt:lpstr>Some argue that M.B.A.s have “ruined the world BECAUSE they tend to act as though “management is management.” The question is: “Is TEACHING teaching?”</vt:lpstr>
      <vt:lpstr>The Bible Tells Us That Different Students Have Different Needs</vt:lpstr>
      <vt:lpstr>What’s the difference between Sunday School and Bible Study Groups?</vt:lpstr>
      <vt:lpstr>Have You Seen THIS Before?</vt:lpstr>
      <vt:lpstr>Partially True and Based On…</vt:lpstr>
      <vt:lpstr>PowerPoint Presentation</vt:lpstr>
      <vt:lpstr>GOOD LESSONS BEGIN FROM BIG IDEAS</vt:lpstr>
      <vt:lpstr>LET’S PLAN A FAMILIAR LESSON</vt:lpstr>
      <vt:lpstr>WHAT SHOULD PEOPLE TAKE HOME?</vt:lpstr>
      <vt:lpstr>What Are Some Types of Activities We Can Use?</vt:lpstr>
      <vt:lpstr>A Quick List of Sample Ideas for Bible Studies</vt:lpstr>
      <vt:lpstr>The “Quick List” Goes On</vt:lpstr>
      <vt:lpstr>STYLES OF TEACHING</vt:lpstr>
      <vt:lpstr>LOREM IPSUM DOLOR SIT AMET, CONSECTETUER ADIPISCING ELIT1</vt:lpstr>
      <vt:lpstr>LOREM IPSUM DOLOR SIT AMET, CONSECTETUER ADIPISCING ELIT2</vt:lpstr>
      <vt:lpstr>LOREM IPSUM DOLOR SIT AMET3</vt:lpstr>
      <vt:lpstr>LOREM IPSUM DOLOR SIT AMET, CONSECTETUER ADIPISCING ELIT. 6</vt:lpstr>
      <vt:lpstr>LOREM IPSUM DOLOR SIT AMET, CONSECTETUER ADIPISCING ELIT.7 </vt:lpstr>
      <vt:lpstr>LOREM IPSUM DOLOR SIT AMET, CONSECTETUER ADIPISCING ELIT.8 </vt:lpstr>
      <vt:lpstr>LOREM IPSUM DOLOR SIT AMET, CONSECTETUER ADIPISCING ELIT.9 </vt:lpstr>
      <vt:lpstr>LOREM IPSUM DOLOR SIT AMET, CONSECTETUER ADIPISCING ELIT.10 </vt:lpstr>
      <vt:lpstr>LOREM IPSUM DOLOR SIT AMET, CONSECTETUER ADIPISCING ELIT. 13</vt:lpstr>
      <vt:lpstr>LOREM IPSUM DOLOR SIT AMET, CONSECTETUER ADIPISCING ELIT. 14</vt:lpstr>
      <vt:lpstr>LOREM IPSUM DOLOR SIT AMET, CONSECTETUER ADIPISCING ELIT.15 </vt:lpstr>
      <vt:lpstr>LOREM IPSUM DOLOR SIT AMET, CONSECTETUER ADIPISCING ELIT. </vt:lpstr>
      <vt:lpstr>Customize this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MIGHT WE TEACH MORE EFFECTIVELY THAT WHICH IS MOST IMPORTANT?</dc:title>
  <dc:creator>Johnny Wilson</dc:creator>
  <cp:lastModifiedBy>Johnny Wilson</cp:lastModifiedBy>
  <cp:revision>31</cp:revision>
  <cp:lastPrinted>2021-05-10T20:40:01Z</cp:lastPrinted>
  <dcterms:created xsi:type="dcterms:W3CDTF">2021-04-19T15:23:29Z</dcterms:created>
  <dcterms:modified xsi:type="dcterms:W3CDTF">2021-05-10T20:48:31Z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