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5" r:id="rId17"/>
    <p:sldId id="273" r:id="rId18"/>
    <p:sldId id="274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BB0A-407F-4811-818E-385EDA0E4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15486-1C57-418F-8AD8-D96451C0C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244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F7263-7754-492A-8C9A-E2C83379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9E5C-DDB4-4257-B293-40E0FEBDC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294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89FC08-4DFD-4FDB-BDB6-F6BABD348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7C36A-21CB-4161-AAC0-CCD9D0F31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147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1FD1F-4078-4C2B-B064-331A35170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693E-1D35-486B-A087-9C815BED1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142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40F3A-F410-4858-A26E-8A55CDB6D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E26F4-EBE8-445F-9C4C-E4E1384C3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229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811B3-EFCD-4595-90EF-AE669B3D7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F106F-D5B1-47D6-BFBA-A25FC7BBA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998CF-4281-407D-BA48-2F5E8D358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54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B463-9D6B-40F4-AC3D-E5841AD3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EF9AB-B87C-4AD7-B615-164D93434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E7D9F-F1D5-40DE-A3D9-EFACAB3BA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1CCB59-1273-470C-A7EE-AEF2539F9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7A27D3-27F6-4533-9019-5BB3A9925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319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1EA3-A726-4E4A-BDA5-58BA09762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727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60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5CBFA-4BFF-4A0E-AE83-411D0DC1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38067-C939-46B7-BE7B-54B5F8B8F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A58EF-84EA-412C-A30D-83B3C3FCF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46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6413-31AA-4494-A13E-B6B95FDF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0500F7-696A-40B3-8FC1-1F9446379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CF7FF-8670-4C36-9293-D2163FA59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13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ose-up of a person's legs&#10;&#10;Description automatically generated with low confidence">
            <a:extLst>
              <a:ext uri="{FF2B5EF4-FFF2-40B4-BE49-F238E27FC236}">
                <a16:creationId xmlns:a16="http://schemas.microsoft.com/office/drawing/2014/main" id="{15E0FDE7-B011-4BAC-9129-BDACBBB6748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69574"/>
            <a:ext cx="12192000" cy="9144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417B76-524B-4E21-ABF8-10C022299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A7160-4A0B-422E-ACAD-D1DCBBB4A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4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3D20-B990-4162-B3CE-F22D3B1033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Purpose of the Book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B9F42-6EEF-433D-B2F5-E5AA8F423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Acts 1:1-26</a:t>
            </a:r>
          </a:p>
        </p:txBody>
      </p:sp>
    </p:spTree>
    <p:extLst>
      <p:ext uri="{BB962C8B-B14F-4D97-AF65-F5344CB8AC3E}">
        <p14:creationId xmlns:p14="http://schemas.microsoft.com/office/powerpoint/2010/main" val="578408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049DB9-5D12-8142-FC9C-90842AD3B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1:1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B81BB6-E9E2-CDDB-5961-6A914AA8D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07041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τὸν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dirty="0" err="1">
                <a:effectLst/>
              </a:rPr>
              <a:t>μὲν</a:t>
            </a:r>
            <a:r>
              <a:rPr lang="en-US" dirty="0">
                <a:effectLst/>
              </a:rPr>
              <a:t> π</a:t>
            </a:r>
            <a:r>
              <a:rPr lang="en-US" dirty="0" err="1">
                <a:effectLst/>
              </a:rPr>
              <a:t>ρῶτον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λόγον</a:t>
            </a:r>
            <a:r>
              <a:rPr lang="en-US" dirty="0">
                <a:effectLst/>
              </a:rPr>
              <a:t> ἐπ</a:t>
            </a:r>
            <a:r>
              <a:rPr lang="en-US" dirty="0" err="1">
                <a:effectLst/>
              </a:rPr>
              <a:t>οιησάμην</a:t>
            </a:r>
            <a:r>
              <a:rPr lang="en-US" dirty="0">
                <a:effectLst/>
              </a:rPr>
              <a:t> π</a:t>
            </a:r>
            <a:r>
              <a:rPr lang="en-US" dirty="0" err="1">
                <a:effectLst/>
              </a:rPr>
              <a:t>ερὶ</a:t>
            </a:r>
            <a:r>
              <a:rPr lang="en-US" dirty="0">
                <a:effectLst/>
              </a:rPr>
              <a:t> π</a:t>
            </a:r>
            <a:r>
              <a:rPr lang="en-US" dirty="0" err="1">
                <a:effectLst/>
              </a:rPr>
              <a:t>άντων</a:t>
            </a:r>
            <a:r>
              <a:rPr lang="en-US" dirty="0">
                <a:effectLst/>
              </a:rPr>
              <a:t> ὦ </a:t>
            </a:r>
            <a:br>
              <a:rPr lang="en-US" dirty="0">
                <a:effectLst/>
              </a:rPr>
            </a:br>
            <a:r>
              <a:rPr lang="en-US" dirty="0" err="1">
                <a:effectLst/>
              </a:rPr>
              <a:t>Θεόφιλε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ὧν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ἤρξ</a:t>
            </a:r>
            <a:r>
              <a:rPr lang="en-US" dirty="0">
                <a:effectLst/>
              </a:rPr>
              <a:t>ατο ὁ Ἰησοῦς ποιεῖν τε καὶ διδάσκειν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“I” accomplished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“first treatise”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“concerning ALL”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“Jesus began to accomplish and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to teach”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“O, Theophilus”</a:t>
            </a:r>
            <a:endParaRPr lang="en-US" dirty="0"/>
          </a:p>
        </p:txBody>
      </p:sp>
      <p:pic>
        <p:nvPicPr>
          <p:cNvPr id="8" name="Content Placeholder 7" descr="A painting of a person reading a book&#10;&#10;Description automatically generated">
            <a:extLst>
              <a:ext uri="{FF2B5EF4-FFF2-40B4-BE49-F238E27FC236}">
                <a16:creationId xmlns:a16="http://schemas.microsoft.com/office/drawing/2014/main" id="{258B6B9C-F36F-F262-5769-D4A161A9D7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10" y="2834997"/>
            <a:ext cx="2991604" cy="3923415"/>
          </a:xfr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CA760D-FD2F-26E0-8693-CA6245399A76}"/>
              </a:ext>
            </a:extLst>
          </p:cNvPr>
          <p:cNvCxnSpPr/>
          <p:nvPr/>
        </p:nvCxnSpPr>
        <p:spPr>
          <a:xfrm flipH="1">
            <a:off x="3612333" y="2227152"/>
            <a:ext cx="2127564" cy="78765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F404FA-8251-208F-CD1C-A8DDE5893F2F}"/>
              </a:ext>
            </a:extLst>
          </p:cNvPr>
          <p:cNvCxnSpPr>
            <a:cxnSpLocks/>
          </p:cNvCxnSpPr>
          <p:nvPr/>
        </p:nvCxnSpPr>
        <p:spPr>
          <a:xfrm flipH="1">
            <a:off x="3241141" y="2227152"/>
            <a:ext cx="706170" cy="120184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56F7E9-A878-3C64-8DC9-0FC336FEE4EE}"/>
              </a:ext>
            </a:extLst>
          </p:cNvPr>
          <p:cNvCxnSpPr>
            <a:cxnSpLocks/>
          </p:cNvCxnSpPr>
          <p:nvPr/>
        </p:nvCxnSpPr>
        <p:spPr>
          <a:xfrm flipH="1">
            <a:off x="3422210" y="2227152"/>
            <a:ext cx="3680800" cy="177414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302B75-C4F1-918E-871E-3810A1C1AE33}"/>
              </a:ext>
            </a:extLst>
          </p:cNvPr>
          <p:cNvCxnSpPr>
            <a:cxnSpLocks/>
          </p:cNvCxnSpPr>
          <p:nvPr/>
        </p:nvCxnSpPr>
        <p:spPr>
          <a:xfrm flipH="1">
            <a:off x="2525917" y="2620978"/>
            <a:ext cx="950614" cy="203250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898CB25-1D96-3F76-2C9A-A96A427B47EE}"/>
              </a:ext>
            </a:extLst>
          </p:cNvPr>
          <p:cNvCxnSpPr>
            <a:cxnSpLocks/>
          </p:cNvCxnSpPr>
          <p:nvPr/>
        </p:nvCxnSpPr>
        <p:spPr>
          <a:xfrm>
            <a:off x="1729213" y="2620978"/>
            <a:ext cx="77520" cy="252113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2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964B-BB9B-7A18-5A49-0F6C6192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1:2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A6C6B-CB08-DE38-916A-CE05F3CD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l-GR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ἄχρι ἧς ἡμέρας ἐντειλάμενος τοῖς ἀποστόλοις διὰ πνεύματος ἁγίου οὓς ἐξελέξατο ἀνελήμφθη</a:t>
            </a:r>
            <a:endParaRPr lang="en-US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 the Holy Spirit participate in the teaching of the apostles?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the choosing of the apostles?</a:t>
            </a:r>
          </a:p>
        </p:txBody>
      </p:sp>
      <p:pic>
        <p:nvPicPr>
          <p:cNvPr id="7" name="Content Placeholder 6" descr="A painting of person addressing a group of people&#10;&#10;Description automatically generated">
            <a:extLst>
              <a:ext uri="{FF2B5EF4-FFF2-40B4-BE49-F238E27FC236}">
                <a16:creationId xmlns:a16="http://schemas.microsoft.com/office/drawing/2014/main" id="{A830642B-D852-074D-2A63-44DCA63CCB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527" y="2580237"/>
            <a:ext cx="4771624" cy="2726642"/>
          </a:xfr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4C44ED6-D426-CC39-906E-831DD1738FFB}"/>
              </a:ext>
            </a:extLst>
          </p:cNvPr>
          <p:cNvSpPr/>
          <p:nvPr/>
        </p:nvSpPr>
        <p:spPr>
          <a:xfrm>
            <a:off x="2761307" y="2227152"/>
            <a:ext cx="3334693" cy="47078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2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FORTY (40=4*10)</a:t>
            </a:r>
          </a:p>
        </p:txBody>
      </p:sp>
      <p:pic>
        <p:nvPicPr>
          <p:cNvPr id="7" name="Content Placeholder 6" descr="noahs-ark_replic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464118"/>
            <a:ext cx="4267200" cy="2853690"/>
          </a:xfrm>
        </p:spPr>
      </p:pic>
      <p:pic>
        <p:nvPicPr>
          <p:cNvPr id="10" name="Content Placeholder 9" descr="moses_blessing_zoo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29400" y="2514600"/>
            <a:ext cx="3581400" cy="2869598"/>
          </a:xfrm>
        </p:spPr>
      </p:pic>
      <p:pic>
        <p:nvPicPr>
          <p:cNvPr id="11" name="Picture 10" descr="Elijah on Mount Hor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2146" y="2425399"/>
            <a:ext cx="4340507" cy="3048000"/>
          </a:xfrm>
          <a:prstGeom prst="rect">
            <a:avLst/>
          </a:prstGeom>
        </p:spPr>
      </p:pic>
      <p:pic>
        <p:nvPicPr>
          <p:cNvPr id="12" name="Picture 11" descr="Jesus in wilderness_Lordsar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1905000"/>
            <a:ext cx="4267200" cy="4426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3BE16-3973-5FAA-C772-D0B81CCE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Hints in Acts 1:4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4A0FA-F3C0-B624-2C7C-BD7E687D4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l-GR" sz="36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Συναλιζόμενος</a:t>
            </a:r>
            <a:endParaRPr lang="en-US" sz="36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Lit. “gathering together”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Fig. “common meal”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Cultural “rallying soldiers”</a:t>
            </a:r>
            <a:endParaRPr lang="en-US" sz="36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6" name="Content Placeholder 5" descr="A person in armor holding a spear&#10;&#10;Description automatically generated">
            <a:extLst>
              <a:ext uri="{FF2B5EF4-FFF2-40B4-BE49-F238E27FC236}">
                <a16:creationId xmlns:a16="http://schemas.microsoft.com/office/drawing/2014/main" id="{9685BB19-2C32-5FE8-708A-95CE894DBE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91" y="2014085"/>
            <a:ext cx="3029527" cy="4145019"/>
          </a:xfrm>
        </p:spPr>
      </p:pic>
    </p:spTree>
    <p:extLst>
      <p:ext uri="{BB962C8B-B14F-4D97-AF65-F5344CB8AC3E}">
        <p14:creationId xmlns:p14="http://schemas.microsoft.com/office/powerpoint/2010/main" val="23633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WAIT</a:t>
            </a:r>
          </a:p>
        </p:txBody>
      </p:sp>
      <p:pic>
        <p:nvPicPr>
          <p:cNvPr id="8" name="Content Placeholder 7" descr="israel_colo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9699" y="565910"/>
            <a:ext cx="3850363" cy="6054365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595042" y="1883121"/>
            <a:ext cx="5072958" cy="4212879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In JERUSALEM</a:t>
            </a:r>
          </a:p>
          <a:p>
            <a:r>
              <a:rPr lang="en-US" sz="4000" dirty="0"/>
              <a:t>BUT, most were from GALILEE</a:t>
            </a:r>
          </a:p>
          <a:p>
            <a:r>
              <a:rPr lang="en-US" sz="4000" dirty="0"/>
              <a:t>Their businesses in GALILEE</a:t>
            </a:r>
          </a:p>
          <a:p>
            <a:r>
              <a:rPr lang="en-US" sz="4000" dirty="0"/>
              <a:t>Jerusalem was dangerous!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058562" y="4371279"/>
            <a:ext cx="762000" cy="457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895600" y="1512683"/>
            <a:ext cx="1295400" cy="1524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0344C2-9555-3D87-EB50-02A1017FC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Versus HOLY SPIRIT</a:t>
            </a:r>
          </a:p>
        </p:txBody>
      </p:sp>
      <p:pic>
        <p:nvPicPr>
          <p:cNvPr id="8" name="Content Placeholder 7" descr="A group of people standing in water&#10;&#10;Description automatically generated">
            <a:extLst>
              <a:ext uri="{FF2B5EF4-FFF2-40B4-BE49-F238E27FC236}">
                <a16:creationId xmlns:a16="http://schemas.microsoft.com/office/drawing/2014/main" id="{65332F6E-6F96-DCD1-DE57-274CDB8B4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913" y="1825625"/>
            <a:ext cx="8294174" cy="4351338"/>
          </a:xfrm>
        </p:spPr>
      </p:pic>
    </p:spTree>
    <p:extLst>
      <p:ext uri="{BB962C8B-B14F-4D97-AF65-F5344CB8AC3E}">
        <p14:creationId xmlns:p14="http://schemas.microsoft.com/office/powerpoint/2010/main" val="998826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1E7B-599D-1228-0508-D105D1AE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75" y="356072"/>
            <a:ext cx="11091250" cy="1325563"/>
          </a:xfrm>
        </p:spPr>
        <p:txBody>
          <a:bodyPr>
            <a:normAutofit/>
          </a:bodyPr>
          <a:lstStyle/>
          <a:p>
            <a:r>
              <a:rPr lang="el-GR" sz="36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εἶπεν δὲ πρὸς αὐτούς οὐχ ὑμῶν ἐστιν γνῶναι </a:t>
            </a:r>
            <a:br>
              <a:rPr lang="en-US" sz="36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36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χρόνους ἢ καιροὺς οὓς ὁ πατὴρ ἔθετο ἐν τῇ ἰδίᾳ ἐξουσίᾳ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8FC4-5710-3BCE-4A1B-F1ABDFA76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75" y="1825625"/>
            <a:ext cx="10803425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Don’t get distracted by our own speculation about God’s work (v. 7)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Don’t get bogged down by our lack of resources since, as verse 8 will reveal, it is God’s power that counts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Don’t be so heavenly-minded you are no earthly good (vv. 9-12)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Don’t focus on the past so that you can’t participate in the future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EB0A3EA-54F3-3EBA-DE7A-AF8066CE4086}"/>
              </a:ext>
            </a:extLst>
          </p:cNvPr>
          <p:cNvCxnSpPr>
            <a:cxnSpLocks/>
          </p:cNvCxnSpPr>
          <p:nvPr/>
        </p:nvCxnSpPr>
        <p:spPr>
          <a:xfrm flipV="1">
            <a:off x="-1039828" y="1330859"/>
            <a:ext cx="1590203" cy="19917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570499C-1E45-C218-50A5-DBBC7860F31D}"/>
              </a:ext>
            </a:extLst>
          </p:cNvPr>
          <p:cNvCxnSpPr>
            <a:cxnSpLocks/>
          </p:cNvCxnSpPr>
          <p:nvPr/>
        </p:nvCxnSpPr>
        <p:spPr>
          <a:xfrm flipV="1">
            <a:off x="-841972" y="1457608"/>
            <a:ext cx="3902043" cy="43456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58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8800" dirty="0"/>
              <a:t>Δυναμις</a:t>
            </a:r>
            <a:r>
              <a:rPr lang="en-US" sz="8800" dirty="0"/>
              <a:t> (Acts 1:8)</a:t>
            </a:r>
          </a:p>
        </p:txBody>
      </p:sp>
      <p:pic>
        <p:nvPicPr>
          <p:cNvPr id="5" name="Content Placeholder 4" descr="dynamite_bund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286001"/>
            <a:ext cx="3276600" cy="374342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power to change</a:t>
            </a:r>
            <a:endParaRPr lang="el-GR" sz="36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power to explode</a:t>
            </a:r>
            <a:endParaRPr lang="el-GR" sz="36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power to illuminate,</a:t>
            </a:r>
            <a:endParaRPr lang="el-GR" sz="36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power to build</a:t>
            </a:r>
            <a:endParaRPr lang="el-GR" sz="36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 and power to grow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7772400" cy="762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/>
              <a:t>Task Before Them (1:8)</a:t>
            </a:r>
            <a:endParaRPr lang="en-US" dirty="0"/>
          </a:p>
        </p:txBody>
      </p:sp>
      <p:pic>
        <p:nvPicPr>
          <p:cNvPr id="4" name="Content Placeholder 3" descr="romanempire1884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295401"/>
            <a:ext cx="9144000" cy="5086729"/>
          </a:xfrm>
        </p:spPr>
      </p:pic>
      <p:sp>
        <p:nvSpPr>
          <p:cNvPr id="5" name="Oval 4"/>
          <p:cNvSpPr/>
          <p:nvPr/>
        </p:nvSpPr>
        <p:spPr bwMode="auto">
          <a:xfrm>
            <a:off x="9067800" y="5334000"/>
            <a:ext cx="762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839200" y="5105400"/>
            <a:ext cx="533400" cy="685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524000" y="1219200"/>
            <a:ext cx="9144000" cy="5638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2890C53-B8EE-ED1A-BBCF-EDE2A60CDB5A}"/>
              </a:ext>
            </a:extLst>
          </p:cNvPr>
          <p:cNvSpPr/>
          <p:nvPr/>
        </p:nvSpPr>
        <p:spPr bwMode="auto">
          <a:xfrm rot="398677">
            <a:off x="8847664" y="3981616"/>
            <a:ext cx="637718" cy="17786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Casting Lots (see Proverbs 16:33) </a:t>
            </a:r>
          </a:p>
        </p:txBody>
      </p:sp>
      <p:pic>
        <p:nvPicPr>
          <p:cNvPr id="48131" name="Picture 3" descr="C:\Documents and Settings\user\My Documents\My Pictures\Colored_Sto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524000"/>
            <a:ext cx="2057400" cy="1365250"/>
          </a:xfrm>
          <a:prstGeom prst="rect">
            <a:avLst/>
          </a:prstGeom>
          <a:noFill/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812925" y="1462088"/>
            <a:ext cx="4268476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One theory of “drawing” or “casting” 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lots was that colored stones were placed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within a bag. The colors symbolized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something or one color represented the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“black ball” that pinpointed the guilty one.</a:t>
            </a:r>
          </a:p>
        </p:txBody>
      </p:sp>
      <p:pic>
        <p:nvPicPr>
          <p:cNvPr id="48133" name="Picture 5" descr="C:\Documents and Settings\user\My Documents\My Pictures\Arrow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946650"/>
            <a:ext cx="3919538" cy="1765300"/>
          </a:xfrm>
          <a:prstGeom prst="rect">
            <a:avLst/>
          </a:prstGeom>
          <a:noFill/>
        </p:spPr>
      </p:pic>
      <p:pic>
        <p:nvPicPr>
          <p:cNvPr id="48134" name="Picture 6" descr="C:\Documents and Settings\user\My Documents\My Pictures\DI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3200400"/>
            <a:ext cx="2146300" cy="1593850"/>
          </a:xfrm>
          <a:prstGeom prst="rect">
            <a:avLst/>
          </a:prstGeom>
          <a:noFill/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495801" y="3200400"/>
            <a:ext cx="420288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Another theory is that the “lots” were like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dice with light and dark sides. Getting a 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roll matching light sides = “Yes” and a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roll matching dark sides = “No,” while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one of each meant no definite answer.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676400" y="4937125"/>
            <a:ext cx="350520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Another idea would be that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arrows of different sizes were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drawn or dumped from a 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quiver to form a “pattern” or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have the “short” arrow lose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like a short straw.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lld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utoUpdateAnimBg="0"/>
      <p:bldP spid="48135" grpId="0" autoUpdateAnimBg="0"/>
      <p:bldP spid="4813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E3B03-B0F3-E00C-514C-EAB4C80E2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 for the Composition of 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1099E-4E3B-26A7-9D78-0683C307E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AD 62-63	 Events Concluding Book of Acts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AD 70      	Destruction of Jerusalem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AD 85		Early Reign of Terror Under </a:t>
            </a:r>
            <a:br>
              <a:rPr lang="en-US" dirty="0"/>
            </a:br>
            <a:r>
              <a:rPr lang="en-US" dirty="0"/>
              <a:t>                       Domitian (81-96)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AD 150	Written Prior to Being Quoted</a:t>
            </a:r>
          </a:p>
        </p:txBody>
      </p:sp>
      <p:pic>
        <p:nvPicPr>
          <p:cNvPr id="5" name="Picture 4" descr="A statue of a person&#10;&#10;Description automatically generated">
            <a:extLst>
              <a:ext uri="{FF2B5EF4-FFF2-40B4-BE49-F238E27FC236}">
                <a16:creationId xmlns:a16="http://schemas.microsoft.com/office/drawing/2014/main" id="{32875C0F-41E3-D773-71D5-12C0F4C40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436" y="2095860"/>
            <a:ext cx="3328158" cy="3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God’s Consistent Plan</a:t>
            </a:r>
          </a:p>
        </p:txBody>
      </p:sp>
      <p:pic>
        <p:nvPicPr>
          <p:cNvPr id="29699" name="Picture 3" descr="thron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362200"/>
            <a:ext cx="22733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rainbowarcw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81201"/>
            <a:ext cx="32004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rainbowarcwk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905000"/>
            <a:ext cx="3429000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rainbowarcwk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676401"/>
            <a:ext cx="31242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jasper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1" y="2590800"/>
            <a:ext cx="5302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carnelian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048000"/>
            <a:ext cx="9017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3" name="Text Box 13"/>
          <p:cNvSpPr txBox="1">
            <a:spLocks noChangeArrowheads="1"/>
          </p:cNvSpPr>
          <p:nvPr/>
        </p:nvSpPr>
        <p:spPr bwMode="ltGray">
          <a:xfrm>
            <a:off x="2209800" y="3810000"/>
            <a:ext cx="1342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3300"/>
                </a:solidFill>
              </a:rPr>
              <a:t>12 Thrones?</a:t>
            </a:r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ltGray">
          <a:xfrm>
            <a:off x="7239001" y="3810000"/>
            <a:ext cx="13383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3300"/>
                </a:solidFill>
              </a:rPr>
              <a:t>12 Thrones?</a:t>
            </a: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ltGray">
          <a:xfrm>
            <a:off x="4876800" y="1981200"/>
            <a:ext cx="12309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3300"/>
                </a:solidFill>
              </a:rPr>
              <a:t>24 Thrones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ltGray">
          <a:xfrm>
            <a:off x="1965326" y="6064251"/>
            <a:ext cx="455470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24 thrones MAY refer to 24 priests as found in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 Chronicles 24:4 or to Old + New Covenants!</a:t>
            </a:r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ltGray">
          <a:xfrm>
            <a:off x="2286001" y="4724401"/>
            <a:ext cx="128913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12 heads of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     tribes?</a:t>
            </a:r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ltGray">
          <a:xfrm>
            <a:off x="7315201" y="4800600"/>
            <a:ext cx="137152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12 apostles?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3" grpId="0" autoUpdateAnimBg="0"/>
      <p:bldP spid="92174" grpId="0" autoUpdateAnimBg="0"/>
      <p:bldP spid="92175" grpId="0" autoUpdateAnimBg="0"/>
      <p:bldP spid="92176" grpId="0" autoUpdateAnimBg="0"/>
      <p:bldP spid="92177" grpId="0" autoUpdateAnimBg="0"/>
      <p:bldP spid="9217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9616-1DA7-E6D1-3781-754D378D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Texts I May Cite During Our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FDF01-FE90-DE9C-D954-2EFA6D908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e-I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Codex Sinaiticus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Most likely dates to the 4</a:t>
            </a:r>
            <a:r>
              <a:rPr lang="en-US" sz="20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century and contains the entire book.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n open book with text on it&#10;&#10;Description automatically generated">
            <a:extLst>
              <a:ext uri="{FF2B5EF4-FFF2-40B4-BE49-F238E27FC236}">
                <a16:creationId xmlns:a16="http://schemas.microsoft.com/office/drawing/2014/main" id="{7A7F9EE4-1238-B8A8-58D0-BD5E88034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43527"/>
            <a:ext cx="7620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6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9616-1DA7-E6D1-3781-754D378D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Texts I May Cite During Our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FDF01-FE90-DE9C-D954-2EFA6D908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Codex </a:t>
            </a:r>
            <a:r>
              <a:rPr lang="en-US" sz="20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Alexandrinis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Most likely dated to the 5</a:t>
            </a:r>
            <a:r>
              <a:rPr lang="en-US" sz="20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century and contains the full book.</a:t>
            </a:r>
          </a:p>
        </p:txBody>
      </p:sp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8CD1DEB8-435C-9D41-0CF8-7ADD8B6A0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92" y="2335124"/>
            <a:ext cx="6981727" cy="366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8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9616-1DA7-E6D1-3781-754D378D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Texts I May Cite During Our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FDF01-FE90-DE9C-D954-2EFA6D908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 </a:t>
            </a:r>
            <a:r>
              <a:rPr lang="en-US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Codex </a:t>
            </a:r>
            <a:r>
              <a:rPr lang="en-US" sz="20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Vaticanus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Most likely dates to the 4</a:t>
            </a:r>
            <a:r>
              <a:rPr lang="en-US" sz="20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century and includes the full book.</a:t>
            </a:r>
          </a:p>
        </p:txBody>
      </p:sp>
      <p:pic>
        <p:nvPicPr>
          <p:cNvPr id="5" name="Picture 4" descr="A person holding an open book&#10;&#10;Description automatically generated">
            <a:extLst>
              <a:ext uri="{FF2B5EF4-FFF2-40B4-BE49-F238E27FC236}">
                <a16:creationId xmlns:a16="http://schemas.microsoft.com/office/drawing/2014/main" id="{93777786-B808-8D88-5427-C32FAB399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98" y="2373264"/>
            <a:ext cx="6493497" cy="365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5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9616-1DA7-E6D1-3781-754D378D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Texts I May Cite During Our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FDF01-FE90-DE9C-D954-2EFA6D908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en-US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Codex </a:t>
            </a:r>
            <a:r>
              <a:rPr lang="en-US" sz="20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Ephraemi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Written over the course of the 5</a:t>
            </a:r>
            <a:r>
              <a:rPr lang="en-US" sz="20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century and contains fragments which include: 1:2-4:3; 5:35-10:42; 22:21-23:18; 24:15-25:19; 27:6-28:4.</a:t>
            </a:r>
          </a:p>
        </p:txBody>
      </p:sp>
      <p:pic>
        <p:nvPicPr>
          <p:cNvPr id="5" name="Picture 4" descr="An open book with blue ink on it&#10;&#10;Description automatically generated">
            <a:extLst>
              <a:ext uri="{FF2B5EF4-FFF2-40B4-BE49-F238E27FC236}">
                <a16:creationId xmlns:a16="http://schemas.microsoft.com/office/drawing/2014/main" id="{DDFF55A9-849C-5265-E5BF-E5C4A479B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532" y="2652859"/>
            <a:ext cx="4481922" cy="33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9616-1DA7-E6D1-3781-754D378D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Texts I May Cite During Our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FDF01-FE90-DE9C-D954-2EFA6D908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 </a:t>
            </a:r>
            <a:r>
              <a:rPr lang="en-US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Codex </a:t>
            </a:r>
            <a:r>
              <a:rPr lang="en-US" sz="20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Bezae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Likely a 6</a:t>
            </a:r>
            <a:r>
              <a:rPr lang="en-US" sz="20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century manuscript and is missing many sections.</a:t>
            </a:r>
          </a:p>
        </p:txBody>
      </p:sp>
      <p:pic>
        <p:nvPicPr>
          <p:cNvPr id="5" name="Picture 4" descr="An open book with text on it&#10;&#10;Description automatically generated">
            <a:extLst>
              <a:ext uri="{FF2B5EF4-FFF2-40B4-BE49-F238E27FC236}">
                <a16:creationId xmlns:a16="http://schemas.microsoft.com/office/drawing/2014/main" id="{83A00CC7-0B02-C9A2-0468-48A067BB0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68" y="2562519"/>
            <a:ext cx="5134416" cy="314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8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9616-1DA7-E6D1-3781-754D378D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Texts I May Cite During Our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FDF01-FE90-DE9C-D954-2EFA6D908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en-US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Codex </a:t>
            </a:r>
            <a:r>
              <a:rPr lang="en-US" sz="20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Laudianus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This manuscript is somewhat defective from 26:29-28:26 (due to damage).</a:t>
            </a:r>
          </a:p>
        </p:txBody>
      </p:sp>
      <p:pic>
        <p:nvPicPr>
          <p:cNvPr id="5" name="Picture 4" descr="A close-up of a building&#10;&#10;Description automatically generated">
            <a:extLst>
              <a:ext uri="{FF2B5EF4-FFF2-40B4-BE49-F238E27FC236}">
                <a16:creationId xmlns:a16="http://schemas.microsoft.com/office/drawing/2014/main" id="{6AC60519-04C8-0E33-0D83-AC534037A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67" y="2381860"/>
            <a:ext cx="5307291" cy="344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6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9616-1DA7-E6D1-3781-754D378D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Texts I May Cite During Our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FDF01-FE90-DE9C-D954-2EFA6D908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e-I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Codex Sinaiticus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Most likely dates to the 4</a:t>
            </a:r>
            <a:r>
              <a:rPr lang="en-US" sz="20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century and contains the entire book.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Codex </a:t>
            </a:r>
            <a:r>
              <a:rPr lang="en-US" sz="20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Alexandrinis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Most likely dated to the 5</a:t>
            </a:r>
            <a:r>
              <a:rPr lang="en-US" sz="20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century and contains the full book.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 </a:t>
            </a:r>
            <a:r>
              <a:rPr lang="en-US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Codex </a:t>
            </a:r>
            <a:r>
              <a:rPr lang="en-US" sz="20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Vaticanus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Most likely dates to the 4</a:t>
            </a:r>
            <a:r>
              <a:rPr lang="en-US" sz="20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century and includes the full book.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en-US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Codex </a:t>
            </a:r>
            <a:r>
              <a:rPr lang="en-US" sz="2000" b="1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Ephraemi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Written over the course of the 5</a:t>
            </a:r>
            <a:r>
              <a:rPr lang="en-US" sz="20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century and contains fragments which include: 1:2-4:3; 5:35-10:42; 22:21-23:18; 24:15-25:19; 27:6-28:4.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 </a:t>
            </a:r>
            <a:r>
              <a:rPr lang="en-US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Codex </a:t>
            </a:r>
            <a:r>
              <a:rPr lang="en-US" sz="20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Bezae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Likely a 6</a:t>
            </a:r>
            <a:r>
              <a:rPr lang="en-US" sz="20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century manuscript and is missing many sections.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en-US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Codex </a:t>
            </a:r>
            <a:r>
              <a:rPr lang="en-US" sz="20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Laudianus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This manuscript is somewhat defective from 26:29-28:26 (due to damage).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 </a:t>
            </a:r>
            <a:r>
              <a:rPr lang="en-US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Codex </a:t>
            </a:r>
            <a:r>
              <a:rPr lang="en-US" sz="20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Bibliothecae</a:t>
            </a:r>
            <a:r>
              <a:rPr lang="en-US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Anglicae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Probably 9</a:t>
            </a:r>
            <a:r>
              <a:rPr lang="en-US" sz="20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century and missing 1:1-5:9.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 </a:t>
            </a:r>
            <a:r>
              <a:rPr lang="en-US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Codex </a:t>
            </a:r>
            <a:r>
              <a:rPr lang="en-US" sz="20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Mutinensis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Another 9</a:t>
            </a:r>
            <a:r>
              <a:rPr lang="en-US" sz="20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century manuscript and missing 1:1-5:27.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2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416BCB9-E3DB-4396-88A3-FA632EC3CFAC}" vid="{12DD0F16-7DDB-49D0-94B1-142B1C43520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Columns</Template>
  <TotalTime>242</TotalTime>
  <Words>776</Words>
  <Application>Microsoft Office PowerPoint</Application>
  <PresentationFormat>Widescreen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The Purpose of the Book</vt:lpstr>
      <vt:lpstr>Dates for the Composition of Acts</vt:lpstr>
      <vt:lpstr>Texts I May Cite During Our Study</vt:lpstr>
      <vt:lpstr>Texts I May Cite During Our Study</vt:lpstr>
      <vt:lpstr>Texts I May Cite During Our Study</vt:lpstr>
      <vt:lpstr>Texts I May Cite During Our Study</vt:lpstr>
      <vt:lpstr>Texts I May Cite During Our Study</vt:lpstr>
      <vt:lpstr>Texts I May Cite During Our Study</vt:lpstr>
      <vt:lpstr>Texts I May Cite During Our Study</vt:lpstr>
      <vt:lpstr>Acts 1:1</vt:lpstr>
      <vt:lpstr>Acts 1:2</vt:lpstr>
      <vt:lpstr>FORTY (40=4*10)</vt:lpstr>
      <vt:lpstr>Hints in Acts 1:4</vt:lpstr>
      <vt:lpstr>WAIT</vt:lpstr>
      <vt:lpstr>Water Versus HOLY SPIRIT</vt:lpstr>
      <vt:lpstr>εἶπεν δὲ πρὸς αὐτούς οὐχ ὑμῶν ἐστιν γνῶναι  χρόνους ἢ καιροὺς οὓς ὁ πατὴρ ἔθετο ἐν τῇ ἰδίᾳ ἐξουσίᾳ</vt:lpstr>
      <vt:lpstr>Δυναμις (Acts 1:8)</vt:lpstr>
      <vt:lpstr>The Task Before Them (1:8)</vt:lpstr>
      <vt:lpstr>Casting Lots (see Proverbs 16:33) </vt:lpstr>
      <vt:lpstr>God’s Consistent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Purpose of the Book</dc:title>
  <dc:creator>Johnny Wilson</dc:creator>
  <cp:lastModifiedBy>Johnny Wilson</cp:lastModifiedBy>
  <cp:revision>12</cp:revision>
  <dcterms:created xsi:type="dcterms:W3CDTF">2023-10-11T03:55:59Z</dcterms:created>
  <dcterms:modified xsi:type="dcterms:W3CDTF">2023-10-12T01:04:27Z</dcterms:modified>
</cp:coreProperties>
</file>